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2"/>
    <p:sldMasterId id="2147483685" r:id="rId3"/>
    <p:sldMasterId id="2147483725" r:id="rId4"/>
    <p:sldMasterId id="2147483744" r:id="rId5"/>
    <p:sldMasterId id="2147483763" r:id="rId6"/>
  </p:sldMasterIdLst>
  <p:notesMasterIdLst>
    <p:notesMasterId r:id="rId313"/>
  </p:notesMasterIdLst>
  <p:sldIdLst>
    <p:sldId id="256" r:id="rId7"/>
    <p:sldId id="568"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545" r:id="rId290"/>
    <p:sldId id="546" r:id="rId291"/>
    <p:sldId id="547" r:id="rId292"/>
    <p:sldId id="548" r:id="rId293"/>
    <p:sldId id="549" r:id="rId294"/>
    <p:sldId id="550" r:id="rId295"/>
    <p:sldId id="551" r:id="rId296"/>
    <p:sldId id="552" r:id="rId297"/>
    <p:sldId id="553" r:id="rId298"/>
    <p:sldId id="554" r:id="rId299"/>
    <p:sldId id="555" r:id="rId300"/>
    <p:sldId id="556" r:id="rId301"/>
    <p:sldId id="557" r:id="rId302"/>
    <p:sldId id="558" r:id="rId303"/>
    <p:sldId id="559" r:id="rId304"/>
    <p:sldId id="560" r:id="rId305"/>
    <p:sldId id="561" r:id="rId306"/>
    <p:sldId id="562" r:id="rId307"/>
    <p:sldId id="563" r:id="rId308"/>
    <p:sldId id="564" r:id="rId309"/>
    <p:sldId id="565" r:id="rId310"/>
    <p:sldId id="566" r:id="rId311"/>
    <p:sldId id="567" r:id="rId312"/>
  </p:sldIdLst>
  <p:sldSz cx="12192000" cy="6858000"/>
  <p:notesSz cx="6858000" cy="9144000"/>
  <p:embeddedFontLst>
    <p:embeddedFont>
      <p:font typeface="Arial Black" panose="020B0604020202020204" pitchFamily="34" charset="0"/>
      <p:regular r:id="rId314"/>
      <p:bold r:id="rId315"/>
    </p:embeddedFont>
    <p:embeddedFont>
      <p:font typeface="Helvetica Neue" panose="02000503000000020004" pitchFamily="2" charset="0"/>
      <p:regular r:id="rId316"/>
      <p:bold r:id="rId317"/>
      <p:italic r:id="rId318"/>
      <p:boldItalic r:id="rId319"/>
    </p:embeddedFont>
    <p:embeddedFont>
      <p:font typeface="Lato" panose="020F0502020204030203" pitchFamily="34" charset="0"/>
      <p:regular r:id="rId320"/>
      <p:bold r:id="rId321"/>
      <p:italic r:id="rId322"/>
      <p:boldItalic r:id="rId323"/>
    </p:embeddedFont>
    <p:embeddedFont>
      <p:font typeface="Poppins" pitchFamily="2" charset="77"/>
      <p:regular r:id="rId324"/>
      <p:bold r:id="rId325"/>
      <p:italic r:id="rId326"/>
      <p:boldItalic r:id="rId327"/>
    </p:embeddedFont>
    <p:embeddedFont>
      <p:font typeface="Roboto" panose="02000000000000000000" pitchFamily="2" charset="0"/>
      <p:regular r:id="rId328"/>
      <p:bold r:id="rId329"/>
      <p:italic r:id="rId330"/>
      <p:boldItalic r:id="rId331"/>
    </p:embeddedFont>
    <p:embeddedFont>
      <p:font typeface="Roboto Mono" pitchFamily="49" charset="0"/>
      <p:regular r:id="rId332"/>
      <p:bold r:id="rId333"/>
      <p:italic r:id="rId334"/>
      <p:boldItalic r:id="rId3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4" roundtripDataSignature="AMtx7miUSXXD19YUzozYaJZqM3L1Fxn7+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0790A-42AC-424F-9A99-CAA951C80CD8}">
  <a:tblStyle styleId="{41B0790A-42AC-424F-9A99-CAA951C80C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74"/>
    <p:restoredTop sz="94601"/>
  </p:normalViewPr>
  <p:slideViewPr>
    <p:cSldViewPr snapToGrid="0">
      <p:cViewPr varScale="1">
        <p:scale>
          <a:sx n="110" d="100"/>
          <a:sy n="110" d="100"/>
        </p:scale>
        <p:origin x="11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324" Type="http://schemas.openxmlformats.org/officeDocument/2006/relationships/font" Target="fonts/font11.fntdata"/><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335" Type="http://schemas.openxmlformats.org/officeDocument/2006/relationships/font" Target="fonts/font22.fntdata"/><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slide" Target="slides/slide298.xml"/><Relationship Id="rId346" Type="http://schemas.openxmlformats.org/officeDocument/2006/relationships/viewProps" Target="viewProps.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248" Type="http://schemas.openxmlformats.org/officeDocument/2006/relationships/slide" Target="slides/slide242.xml"/><Relationship Id="rId12" Type="http://schemas.openxmlformats.org/officeDocument/2006/relationships/slide" Target="slides/slide6.xml"/><Relationship Id="rId108" Type="http://schemas.openxmlformats.org/officeDocument/2006/relationships/slide" Target="slides/slide102.xml"/><Relationship Id="rId315" Type="http://schemas.openxmlformats.org/officeDocument/2006/relationships/font" Target="fonts/font2.fntdata"/><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326" Type="http://schemas.openxmlformats.org/officeDocument/2006/relationships/font" Target="fonts/font13.fntdata"/><Relationship Id="rId65" Type="http://schemas.openxmlformats.org/officeDocument/2006/relationships/slide" Target="slides/slide59.xml"/><Relationship Id="rId130" Type="http://schemas.openxmlformats.org/officeDocument/2006/relationships/slide" Target="slides/slide124.xml"/><Relationship Id="rId172" Type="http://schemas.openxmlformats.org/officeDocument/2006/relationships/slide" Target="slides/slide166.xml"/><Relationship Id="rId228" Type="http://schemas.openxmlformats.org/officeDocument/2006/relationships/slide" Target="slides/slide222.xml"/><Relationship Id="rId281" Type="http://schemas.openxmlformats.org/officeDocument/2006/relationships/slide" Target="slides/slide275.xml"/><Relationship Id="rId34" Type="http://schemas.openxmlformats.org/officeDocument/2006/relationships/slide" Target="slides/slide28.xml"/><Relationship Id="rId76" Type="http://schemas.openxmlformats.org/officeDocument/2006/relationships/slide" Target="slides/slide70.xml"/><Relationship Id="rId141" Type="http://schemas.openxmlformats.org/officeDocument/2006/relationships/slide" Target="slides/slide135.xml"/><Relationship Id="rId7" Type="http://schemas.openxmlformats.org/officeDocument/2006/relationships/slide" Target="slides/slide1.xml"/><Relationship Id="rId183" Type="http://schemas.openxmlformats.org/officeDocument/2006/relationships/slide" Target="slides/slide177.xml"/><Relationship Id="rId239" Type="http://schemas.openxmlformats.org/officeDocument/2006/relationships/slide" Target="slides/slide233.xml"/><Relationship Id="rId250" Type="http://schemas.openxmlformats.org/officeDocument/2006/relationships/slide" Target="slides/slide244.xml"/><Relationship Id="rId292" Type="http://schemas.openxmlformats.org/officeDocument/2006/relationships/slide" Target="slides/slide286.xml"/><Relationship Id="rId306" Type="http://schemas.openxmlformats.org/officeDocument/2006/relationships/slide" Target="slides/slide300.xml"/><Relationship Id="rId45" Type="http://schemas.openxmlformats.org/officeDocument/2006/relationships/slide" Target="slides/slide39.xml"/><Relationship Id="rId87" Type="http://schemas.openxmlformats.org/officeDocument/2006/relationships/slide" Target="slides/slide81.xml"/><Relationship Id="rId110" Type="http://schemas.openxmlformats.org/officeDocument/2006/relationships/slide" Target="slides/slide104.xml"/><Relationship Id="rId348" Type="http://schemas.openxmlformats.org/officeDocument/2006/relationships/tableStyles" Target="tableStyles.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317" Type="http://schemas.openxmlformats.org/officeDocument/2006/relationships/font" Target="fonts/font4.fntdata"/><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slide" Target="slides/slide301.xml"/><Relationship Id="rId328" Type="http://schemas.openxmlformats.org/officeDocument/2006/relationships/font" Target="fonts/font15.fntdata"/><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318" Type="http://schemas.openxmlformats.org/officeDocument/2006/relationships/font" Target="fonts/font5.fntdata"/><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308" Type="http://schemas.openxmlformats.org/officeDocument/2006/relationships/slide" Target="slides/slide302.xml"/><Relationship Id="rId329" Type="http://schemas.openxmlformats.org/officeDocument/2006/relationships/font" Target="fonts/font16.fntdata"/><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19" Type="http://schemas.openxmlformats.org/officeDocument/2006/relationships/font" Target="fonts/font6.fntdata"/><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330" Type="http://schemas.openxmlformats.org/officeDocument/2006/relationships/font" Target="fonts/font17.fntdata"/><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309" Type="http://schemas.openxmlformats.org/officeDocument/2006/relationships/slide" Target="slides/slide303.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320" Type="http://schemas.openxmlformats.org/officeDocument/2006/relationships/font" Target="fonts/font7.fntdata"/><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310" Type="http://schemas.openxmlformats.org/officeDocument/2006/relationships/slide" Target="slides/slide304.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331" Type="http://schemas.openxmlformats.org/officeDocument/2006/relationships/font" Target="fonts/font18.fntdata"/><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321" Type="http://schemas.openxmlformats.org/officeDocument/2006/relationships/font" Target="fonts/font8.fntdata"/><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311" Type="http://schemas.openxmlformats.org/officeDocument/2006/relationships/slide" Target="slides/slide305.xml"/><Relationship Id="rId332" Type="http://schemas.openxmlformats.org/officeDocument/2006/relationships/font" Target="fonts/font19.fntdata"/><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322" Type="http://schemas.openxmlformats.org/officeDocument/2006/relationships/font" Target="fonts/font9.fntdata"/><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312" Type="http://schemas.openxmlformats.org/officeDocument/2006/relationships/slide" Target="slides/slide306.xml"/><Relationship Id="rId333" Type="http://schemas.openxmlformats.org/officeDocument/2006/relationships/font" Target="fonts/font20.fntdata"/><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323" Type="http://schemas.openxmlformats.org/officeDocument/2006/relationships/font" Target="fonts/font10.fntdata"/><Relationship Id="rId344" Type="http://customschemas.google.com/relationships/presentationmetadata" Target="metadata"/><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06" Type="http://schemas.openxmlformats.org/officeDocument/2006/relationships/slide" Target="slides/slide100.xml"/><Relationship Id="rId127" Type="http://schemas.openxmlformats.org/officeDocument/2006/relationships/slide" Target="slides/slide121.xml"/><Relationship Id="rId313"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334" Type="http://schemas.openxmlformats.org/officeDocument/2006/relationships/font" Target="fonts/font21.fntdata"/><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303" Type="http://schemas.openxmlformats.org/officeDocument/2006/relationships/slide" Target="slides/slide297.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345" Type="http://schemas.openxmlformats.org/officeDocument/2006/relationships/presProps" Target="presProps.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289" Type="http://schemas.openxmlformats.org/officeDocument/2006/relationships/slide" Target="slides/slide283.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314" Type="http://schemas.openxmlformats.org/officeDocument/2006/relationships/font" Target="fonts/font1.fntdata"/><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325" Type="http://schemas.openxmlformats.org/officeDocument/2006/relationships/font" Target="fonts/font12.fntdata"/><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6" Type="http://schemas.openxmlformats.org/officeDocument/2006/relationships/slideMaster" Target="slideMasters/slideMaster6.xml"/><Relationship Id="rId238" Type="http://schemas.openxmlformats.org/officeDocument/2006/relationships/slide" Target="slides/slide232.xml"/><Relationship Id="rId291" Type="http://schemas.openxmlformats.org/officeDocument/2006/relationships/slide" Target="slides/slide285.xml"/><Relationship Id="rId305" Type="http://schemas.openxmlformats.org/officeDocument/2006/relationships/slide" Target="slides/slide299.xml"/><Relationship Id="rId347" Type="http://schemas.openxmlformats.org/officeDocument/2006/relationships/theme" Target="theme/theme1.xml"/><Relationship Id="rId44" Type="http://schemas.openxmlformats.org/officeDocument/2006/relationships/slide" Target="slides/slide38.xml"/><Relationship Id="rId86" Type="http://schemas.openxmlformats.org/officeDocument/2006/relationships/slide" Target="slides/slide80.xml"/><Relationship Id="rId151" Type="http://schemas.openxmlformats.org/officeDocument/2006/relationships/slide" Target="slides/slide145.xml"/><Relationship Id="rId193" Type="http://schemas.openxmlformats.org/officeDocument/2006/relationships/slide" Target="slides/slide187.xml"/><Relationship Id="rId207" Type="http://schemas.openxmlformats.org/officeDocument/2006/relationships/slide" Target="slides/slide201.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316" Type="http://schemas.openxmlformats.org/officeDocument/2006/relationships/font" Target="fonts/font3.fntdata"/><Relationship Id="rId55" Type="http://schemas.openxmlformats.org/officeDocument/2006/relationships/slide" Target="slides/slide49.xml"/><Relationship Id="rId97" Type="http://schemas.openxmlformats.org/officeDocument/2006/relationships/slide" Target="slides/slide91.xml"/><Relationship Id="rId120" Type="http://schemas.openxmlformats.org/officeDocument/2006/relationships/slide" Target="slides/slide114.xml"/><Relationship Id="rId162" Type="http://schemas.openxmlformats.org/officeDocument/2006/relationships/slide" Target="slides/slide156.xml"/><Relationship Id="rId218" Type="http://schemas.openxmlformats.org/officeDocument/2006/relationships/slide" Target="slides/slide212.xml"/><Relationship Id="rId271" Type="http://schemas.openxmlformats.org/officeDocument/2006/relationships/slide" Target="slides/slide265.xml"/><Relationship Id="rId24" Type="http://schemas.openxmlformats.org/officeDocument/2006/relationships/slide" Target="slides/slide18.xml"/><Relationship Id="rId66" Type="http://schemas.openxmlformats.org/officeDocument/2006/relationships/slide" Target="slides/slide60.xml"/><Relationship Id="rId131" Type="http://schemas.openxmlformats.org/officeDocument/2006/relationships/slide" Target="slides/slide125.xml"/><Relationship Id="rId32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s://www.phdata.io/blog/granting-a-role-to-a-user-in-snowflake/" TargetMode="External"/><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www.phdata.io/blog/granting-privileges-to-a-role-in-snowflake/" TargetMode="External"/><Relationship Id="rId2" Type="http://schemas.openxmlformats.org/officeDocument/2006/relationships/slide" Target="../slides/slide242.xml"/><Relationship Id="rId1" Type="http://schemas.openxmlformats.org/officeDocument/2006/relationships/notesMaster" Target="../notesMasters/notesMaster1.xml"/><Relationship Id="rId4" Type="http://schemas.openxmlformats.org/officeDocument/2006/relationships/hyperlink" Target="https://www.phdata.io/blog/granting-role-to-another-role-snowflake/" TargetMode="Externa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8" Type="http://schemas.openxmlformats.org/officeDocument/2006/relationships/hyperlink" Target="https://docs.snowflake.com/en/user-guide/security-access-control-overview.html#privileges" TargetMode="External"/><Relationship Id="rId3" Type="http://schemas.openxmlformats.org/officeDocument/2006/relationships/hyperlink" Target="https://docs.snowflake.com/en/user-guide/security-access-control-overview.html#access-control-framework" TargetMode="External"/><Relationship Id="rId7" Type="http://schemas.openxmlformats.org/officeDocument/2006/relationships/hyperlink" Target="https://docs.snowflake.com/en/user-guide/security-access-control-overview.html#custom-roles" TargetMode="External"/><Relationship Id="rId2" Type="http://schemas.openxmlformats.org/officeDocument/2006/relationships/slide" Target="../slides/slide244.xml"/><Relationship Id="rId1" Type="http://schemas.openxmlformats.org/officeDocument/2006/relationships/notesMaster" Target="../notesMasters/notesMaster1.xml"/><Relationship Id="rId6" Type="http://schemas.openxmlformats.org/officeDocument/2006/relationships/hyperlink" Target="https://docs.snowflake.com/en/user-guide/security-access-control-overview.html#system-defined-roles" TargetMode="External"/><Relationship Id="rId5" Type="http://schemas.openxmlformats.org/officeDocument/2006/relationships/hyperlink" Target="https://docs.snowflake.com/en/user-guide/security-access-control-overview.html#roles" TargetMode="External"/><Relationship Id="rId10" Type="http://schemas.openxmlformats.org/officeDocument/2006/relationships/hyperlink" Target="https://docs.snowflake.com/en/user-guide/security-access-control-overview.html#enforcement-model-the-primary-role-and-secondary-roles" TargetMode="External"/><Relationship Id="rId4" Type="http://schemas.openxmlformats.org/officeDocument/2006/relationships/hyperlink" Target="https://docs.snowflake.com/en/user-guide/security-access-control-overview.html#securable-objects" TargetMode="External"/><Relationship Id="rId9" Type="http://schemas.openxmlformats.org/officeDocument/2006/relationships/hyperlink" Target="https://docs.snowflake.com/en/user-guide/security-access-control-overview.html#role-hierarchy-and-privilege-inheritance" TargetMode="External"/></Relationships>
</file>

<file path=ppt/notesSlides/_rels/notesSlide245.xml.rels><?xml version="1.0" encoding="UTF-8" standalone="yes"?>
<Relationships xmlns="http://schemas.openxmlformats.org/package/2006/relationships"><Relationship Id="rId8" Type="http://schemas.openxmlformats.org/officeDocument/2006/relationships/hyperlink" Target="https://docs.snowflake.com/en/user-guide/security-access-control-overview.html#privileges" TargetMode="External"/><Relationship Id="rId3" Type="http://schemas.openxmlformats.org/officeDocument/2006/relationships/hyperlink" Target="https://docs.snowflake.com/en/user-guide/security-access-control-overview.html#access-control-framework" TargetMode="External"/><Relationship Id="rId7" Type="http://schemas.openxmlformats.org/officeDocument/2006/relationships/hyperlink" Target="https://docs.snowflake.com/en/user-guide/security-access-control-overview.html#custom-roles" TargetMode="External"/><Relationship Id="rId2" Type="http://schemas.openxmlformats.org/officeDocument/2006/relationships/slide" Target="../slides/slide245.xml"/><Relationship Id="rId1" Type="http://schemas.openxmlformats.org/officeDocument/2006/relationships/notesMaster" Target="../notesMasters/notesMaster1.xml"/><Relationship Id="rId6" Type="http://schemas.openxmlformats.org/officeDocument/2006/relationships/hyperlink" Target="https://docs.snowflake.com/en/user-guide/security-access-control-overview.html#system-defined-roles" TargetMode="External"/><Relationship Id="rId5" Type="http://schemas.openxmlformats.org/officeDocument/2006/relationships/hyperlink" Target="https://docs.snowflake.com/en/user-guide/security-access-control-overview.html#roles" TargetMode="External"/><Relationship Id="rId10" Type="http://schemas.openxmlformats.org/officeDocument/2006/relationships/hyperlink" Target="https://docs.snowflake.com/en/user-guide/security-access-control-overview.html#enforcement-model-the-primary-role-and-secondary-roles" TargetMode="External"/><Relationship Id="rId4" Type="http://schemas.openxmlformats.org/officeDocument/2006/relationships/hyperlink" Target="https://docs.snowflake.com/en/user-guide/security-access-control-overview.html#securable-objects" TargetMode="External"/><Relationship Id="rId9" Type="http://schemas.openxmlformats.org/officeDocument/2006/relationships/hyperlink" Target="https://docs.snowflake.com/en/user-guide/security-access-control-overview.html#role-hierarchy-and-privilege-inheritance" TargetMode="Externa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1" name="Google Shape;95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9" name="Google Shape;10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0" name="Google Shape;10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2921878fa09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0" name="Google Shape;1860;g2921878fa09_0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861" name="Google Shape;1861;g2921878fa09_0_1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2921878fa09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0" name="Google Shape;1870;g2921878fa09_0_1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871" name="Google Shape;1871;g2921878fa09_0_1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921878fa09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0" name="Google Shape;1880;g2921878fa09_0_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881" name="Google Shape;1881;g2921878fa09_0_1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2921878fa09_0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0" name="Google Shape;1890;g2921878fa09_0_1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891" name="Google Shape;1891;g2921878fa09_0_1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2921878fa09_0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0" name="Google Shape;1900;g2921878fa09_0_2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901" name="Google Shape;1901;g2921878fa09_0_2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2921878fa09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0" name="Google Shape;1910;g2921878fa09_0_2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911" name="Google Shape;1911;g2921878fa09_0_2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2921878fa09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0" name="Google Shape;1920;g2921878fa09_0_2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921" name="Google Shape;1921;g2921878fa09_0_2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2921878fa09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0" name="Google Shape;1930;g2921878fa09_0_2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931" name="Google Shape;1931;g2921878fa09_0_2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2921878fa09_0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0" name="Google Shape;1940;g2921878fa09_0_2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941" name="Google Shape;1941;g2921878fa09_0_2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2921878fa09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0" name="Google Shape;1950;g2921878fa09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951" name="Google Shape;1951;g2921878fa09_0_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9" name="Google Shape;105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2921878fa0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2921878fa09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1" name="Google Shape;1961;g2921878fa09_0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2921878fa09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2921878fa09_0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9" name="Google Shape;1969;g2921878fa09_0_1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2921878fa09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2921878fa09_0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7" name="Google Shape;1977;g2921878fa09_0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2921878fa09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2921878fa09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5" name="Google Shape;1985;g2921878fa09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2921878fa09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2921878fa09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3" name="Google Shape;1993;g2921878fa09_0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2921878fa0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2921878fa09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1" name="Google Shape;2001;g2921878fa09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6"/>
        <p:cNvGrpSpPr/>
        <p:nvPr/>
      </p:nvGrpSpPr>
      <p:grpSpPr>
        <a:xfrm>
          <a:off x="0" y="0"/>
          <a:ext cx="0" cy="0"/>
          <a:chOff x="0" y="0"/>
          <a:chExt cx="0" cy="0"/>
        </a:xfrm>
      </p:grpSpPr>
      <p:sp>
        <p:nvSpPr>
          <p:cNvPr id="2007" name="Google Shape;2007;g2921878fa09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8" name="Google Shape;2008;g2921878fa09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9" name="Google Shape;2009;g2921878fa09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2921878fa09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2921878fa09_0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7" name="Google Shape;2017;g2921878fa09_0_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921878fa09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921878fa09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5" name="Google Shape;2025;g2921878fa09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2921878fa09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2921878fa09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4" name="Google Shape;2034;g2921878fa09_0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78" name="Google Shape;1078;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2921878fa09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1" name="Google Shape;2041;g2921878fa09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2" name="Google Shape;2042;g2921878fa09_0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2921878fa0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2921878fa09_0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0" name="Google Shape;2050;g2921878fa09_0_1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2921878fa09_0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7" name="Google Shape;2057;g2921878fa09_0_2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058" name="Google Shape;2058;g2921878fa09_0_2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2921878fa09_0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7" name="Google Shape;2067;g2921878fa09_0_3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068" name="Google Shape;2068;g2921878fa09_0_3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2921878fa09_0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7" name="Google Shape;2077;g2921878fa09_0_3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078" name="Google Shape;2078;g2921878fa09_0_3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2921878fa09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7" name="Google Shape;2087;g2921878fa09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088" name="Google Shape;2088;g2921878fa09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2921878fa09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7" name="Google Shape;2097;g2921878fa09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098" name="Google Shape;2098;g2921878fa09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g2921878fa09_0_3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7" name="Google Shape;2107;g2921878fa09_0_3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108" name="Google Shape;2108;g2921878fa09_0_3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2921878fa09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7" name="Google Shape;2117;g2921878fa09_0_3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118" name="Google Shape;2118;g2921878fa09_0_3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2921878fa09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7" name="Google Shape;2127;g2921878fa09_0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128" name="Google Shape;2128;g2921878fa09_0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294317b3159_0_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294317b3159_0_3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8" name="Google Shape;1088;g294317b3159_0_3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25cd0f7e00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25cd0f7e00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8" name="Google Shape;2138;g25cd0f7e00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25cd0f7e00a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25cd0f7e00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6" name="Google Shape;2146;g25cd0f7e00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5cd0f7e00a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5cd0f7e00a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4" name="Google Shape;2154;g25cd0f7e00a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25cd0f7e00a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25cd0f7e00a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2" name="Google Shape;2162;g25cd0f7e00a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25cd0f7e00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25cd0f7e00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0" name="Google Shape;2170;g25cd0f7e00a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25cd0f7e00a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25cd0f7e00a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8" name="Google Shape;2178;g25cd0f7e00a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2959fa056d8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5" name="Google Shape;2185;g2959fa056d8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2186" name="Google Shape;2186;g2959fa056d8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136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25cd0f7e00a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25cd0f7e00a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6" name="Google Shape;2196;g25cd0f7e00a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25cd0f7e00a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25cd0f7e00a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4" name="Google Shape;2204;g25cd0f7e00a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25cd0f7e00a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25cd0f7e00a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2" name="Google Shape;2212;g25cd0f7e00a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5cd0f7e00a_0_4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25cd0f7e00a_0_4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7" name="Google Shape;1097;g25cd0f7e00a_0_4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25cd0f7e00a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9" name="Google Shape;2219;g25cd0f7e00a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0" name="Google Shape;2220;g25cd0f7e00a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5cd0f7e00a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5cd0f7e00a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8" name="Google Shape;2228;g25cd0f7e00a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25cd0f7e00a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25cd0f7e00a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6" name="Google Shape;2236;g25cd0f7e00a_0_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25cd0f7e00a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25cd0f7e00a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4" name="Google Shape;2244;g25cd0f7e00a_0_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25cd0f7e00a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25cd0f7e00a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2" name="Google Shape;2252;g25cd0f7e00a_0_1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959fa056d8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9" name="Google Shape;2259;g2959fa056d8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2260" name="Google Shape;2260;g2959fa056d8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145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25cd0f7e00a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25cd0f7e00a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0" name="Google Shape;2270;g25cd0f7e00a_0_1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25cd0f7e00a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25cd0f7e00a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8" name="Google Shape;2278;g25cd0f7e00a_0_1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25cd0f7e00a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25cd0f7e00a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6" name="Google Shape;2286;g25cd0f7e00a_0_1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25cd0f7e00a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25cd0f7e00a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4" name="Google Shape;2294;g25cd0f7e00a_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25cd0f7e00a_0_4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25cd0f7e00a_0_4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6" name="Google Shape;1106;g25cd0f7e00a_0_4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25cd0f7e00a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25cd0f7e00a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2" name="Google Shape;2302;g25cd0f7e00a_0_1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25cd0f7e00a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25cd0f7e00a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0" name="Google Shape;2310;g25cd0f7e00a_0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294a025d0a6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7" name="Google Shape;2317;g294a025d0a6_0_3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2318" name="Google Shape;2318;g294a025d0a6_0_3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25cd0f7e00a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7" name="Google Shape;2327;g25cd0f7e00a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328" name="Google Shape;2328;g25cd0f7e00a_0_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25cd0f7e00a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7" name="Google Shape;2337;g25cd0f7e00a_0_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338" name="Google Shape;2338;g25cd0f7e00a_0_1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25cd0f7e00a_0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7" name="Google Shape;2347;g25cd0f7e00a_0_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348" name="Google Shape;2348;g25cd0f7e00a_0_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g25cd0f7e00a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7" name="Google Shape;2357;g25cd0f7e00a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358" name="Google Shape;2358;g25cd0f7e00a_0_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25cd0f7e00a_0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7" name="Google Shape;2367;g25cd0f7e00a_0_2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368" name="Google Shape;2368;g25cd0f7e00a_0_2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25cd0f7e00a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7" name="Google Shape;2377;g25cd0f7e00a_0_2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378" name="Google Shape;2378;g25cd0f7e00a_0_2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25cd0f7e00a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7" name="Google Shape;2387;g25cd0f7e00a_0_2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388" name="Google Shape;2388;g25cd0f7e00a_0_2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944274f16a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2944274f16a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7" name="Google Shape;1117;g2944274f16a_0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25cd0f7e00a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7" name="Google Shape;2397;g25cd0f7e00a_0_2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398" name="Google Shape;2398;g25cd0f7e00a_0_2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5cd0f7e00a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7" name="Google Shape;2407;g25cd0f7e00a_0_2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408" name="Google Shape;2408;g25cd0f7e00a_0_2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25cd0f7e00a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7" name="Google Shape;2417;g25cd0f7e00a_0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418" name="Google Shape;2418;g25cd0f7e00a_0_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25cd0f7e00a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7" name="Google Shape;2427;g25cd0f7e00a_0_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428" name="Google Shape;2428;g25cd0f7e00a_0_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25cd0f7e00a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7" name="Google Shape;2437;g25cd0f7e00a_0_2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438" name="Google Shape;2438;g25cd0f7e00a_0_2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g2961947477b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7" name="Google Shape;2447;g2961947477b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448" name="Google Shape;2448;g2961947477b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296194747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7" name="Google Shape;2457;g2961947477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458" name="Google Shape;2458;g2961947477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2961947477b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7" name="Google Shape;2467;g2961947477b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468" name="Google Shape;2468;g2961947477b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2961947477b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7" name="Google Shape;2477;g2961947477b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478" name="Google Shape;2478;g2961947477b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2961947477b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7" name="Google Shape;2487;g2961947477b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488" name="Google Shape;2488;g2961947477b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5cd0f7e00a_0_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5cd0f7e00a_0_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g25cd0f7e00a_0_5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2961947477b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7" name="Google Shape;2497;g2961947477b_0_2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498" name="Google Shape;2498;g2961947477b_0_2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2961947477b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7" name="Google Shape;2507;g2961947477b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2508" name="Google Shape;2508;g2961947477b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2961947477b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7" name="Google Shape;2517;g2961947477b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24501" marR="370298" lvl="0" indent="5905" algn="l" rtl="0">
              <a:lnSpc>
                <a:spcPct val="133280"/>
              </a:lnSpc>
              <a:spcBef>
                <a:spcPts val="2975"/>
              </a:spcBef>
              <a:spcAft>
                <a:spcPts val="0"/>
              </a:spcAft>
              <a:buClr>
                <a:schemeClr val="dk1"/>
              </a:buClr>
              <a:buSzPts val="1100"/>
              <a:buFont typeface="Arial"/>
              <a:buNone/>
            </a:pPr>
            <a:r>
              <a:rPr lang="en-US" sz="1500">
                <a:solidFill>
                  <a:srgbClr val="242424"/>
                </a:solidFill>
                <a:latin typeface="Arial"/>
                <a:ea typeface="Arial"/>
                <a:cs typeface="Arial"/>
                <a:sym typeface="Arial"/>
              </a:rPr>
              <a:t>Explanation: The Archival Cloud Storage Class is cheap to store data, but they have some limitations. For example, taking S3 Glacier as an example, you need to restore the data before accessing it, which requires time (that will depend on the storage class, but it might take up to 48 hours). Because of this, Snowflake cannot access data held in archival cloud storage classes that require restoration before it can be retrieved, so you should change the class in your Cloud Provider before moving it to Snowflake.</a:t>
            </a:r>
            <a:endParaRPr/>
          </a:p>
        </p:txBody>
      </p:sp>
      <p:sp>
        <p:nvSpPr>
          <p:cNvPr id="2518" name="Google Shape;2518;g2961947477b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g2961947477b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7" name="Google Shape;2527;g2961947477b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25644" marR="349660" lvl="0" indent="4762" algn="l" rtl="0">
              <a:lnSpc>
                <a:spcPct val="133280"/>
              </a:lnSpc>
              <a:spcBef>
                <a:spcPts val="2975"/>
              </a:spcBef>
              <a:spcAft>
                <a:spcPts val="0"/>
              </a:spcAft>
              <a:buClr>
                <a:schemeClr val="dk1"/>
              </a:buClr>
              <a:buSzPts val="1100"/>
              <a:buFont typeface="Arial"/>
              <a:buNone/>
            </a:pPr>
            <a:endParaRPr sz="1500">
              <a:solidFill>
                <a:srgbClr val="242424"/>
              </a:solidFill>
              <a:latin typeface="Arial"/>
              <a:ea typeface="Arial"/>
              <a:cs typeface="Arial"/>
              <a:sym typeface="Arial"/>
            </a:endParaRPr>
          </a:p>
          <a:p>
            <a:pPr marL="325644" marR="349660" lvl="0" indent="4762" algn="l" rtl="0">
              <a:lnSpc>
                <a:spcPct val="133280"/>
              </a:lnSpc>
              <a:spcBef>
                <a:spcPts val="2975"/>
              </a:spcBef>
              <a:spcAft>
                <a:spcPts val="0"/>
              </a:spcAft>
              <a:buClr>
                <a:schemeClr val="dk1"/>
              </a:buClr>
              <a:buSzPts val="1100"/>
              <a:buFont typeface="Arial"/>
              <a:buNone/>
            </a:pPr>
            <a:endParaRPr sz="1500">
              <a:solidFill>
                <a:srgbClr val="242424"/>
              </a:solidFill>
              <a:latin typeface="Arial"/>
              <a:ea typeface="Arial"/>
              <a:cs typeface="Arial"/>
              <a:sym typeface="Arial"/>
            </a:endParaRPr>
          </a:p>
          <a:p>
            <a:pPr marL="645779" lvl="0" indent="0" algn="l" rtl="0">
              <a:spcBef>
                <a:spcPts val="5850"/>
              </a:spcBef>
              <a:spcAft>
                <a:spcPts val="0"/>
              </a:spcAft>
              <a:buClr>
                <a:schemeClr val="dk1"/>
              </a:buClr>
              <a:buSzPts val="1100"/>
              <a:buFont typeface="Arial"/>
              <a:buNone/>
            </a:pPr>
            <a:r>
              <a:rPr lang="en-US" sz="1050">
                <a:solidFill>
                  <a:srgbClr val="AA0D91"/>
                </a:solidFill>
                <a:latin typeface="Arial"/>
                <a:ea typeface="Arial"/>
                <a:cs typeface="Arial"/>
                <a:sym typeface="Arial"/>
              </a:rPr>
              <a:t>CREATE </a:t>
            </a:r>
            <a:r>
              <a:rPr lang="en-US" sz="1050">
                <a:solidFill>
                  <a:srgbClr val="242424"/>
                </a:solidFill>
                <a:latin typeface="Arial"/>
                <a:ea typeface="Arial"/>
                <a:cs typeface="Arial"/>
                <a:sym typeface="Arial"/>
              </a:rPr>
              <a:t>TASK mytask1 </a:t>
            </a:r>
            <a:endParaRPr sz="1050">
              <a:solidFill>
                <a:srgbClr val="242424"/>
              </a:solidFill>
              <a:latin typeface="Arial"/>
              <a:ea typeface="Arial"/>
              <a:cs typeface="Arial"/>
              <a:sym typeface="Arial"/>
            </a:endParaRPr>
          </a:p>
          <a:p>
            <a:pPr marL="1278556" lvl="0" indent="0" algn="l" rtl="0">
              <a:spcBef>
                <a:spcPts val="275"/>
              </a:spcBef>
              <a:spcAft>
                <a:spcPts val="0"/>
              </a:spcAft>
              <a:buClr>
                <a:schemeClr val="dk1"/>
              </a:buClr>
              <a:buSzPts val="1100"/>
              <a:buFont typeface="Arial"/>
              <a:buNone/>
            </a:pPr>
            <a:r>
              <a:rPr lang="en-US" sz="1050">
                <a:solidFill>
                  <a:srgbClr val="242424"/>
                </a:solidFill>
                <a:latin typeface="Arial"/>
                <a:ea typeface="Arial"/>
                <a:cs typeface="Arial"/>
                <a:sym typeface="Arial"/>
              </a:rPr>
              <a:t>WAREHOUSE = mywh </a:t>
            </a:r>
            <a:endParaRPr sz="1050">
              <a:solidFill>
                <a:srgbClr val="242424"/>
              </a:solidFill>
              <a:latin typeface="Arial"/>
              <a:ea typeface="Arial"/>
              <a:cs typeface="Arial"/>
              <a:sym typeface="Arial"/>
            </a:endParaRPr>
          </a:p>
          <a:p>
            <a:pPr marL="1286157" lvl="0" indent="0" algn="l" rtl="0">
              <a:spcBef>
                <a:spcPts val="200"/>
              </a:spcBef>
              <a:spcAft>
                <a:spcPts val="0"/>
              </a:spcAft>
              <a:buClr>
                <a:schemeClr val="dk1"/>
              </a:buClr>
              <a:buSzPts val="1100"/>
              <a:buFont typeface="Arial"/>
              <a:buNone/>
            </a:pPr>
            <a:r>
              <a:rPr lang="en-US" sz="1050">
                <a:solidFill>
                  <a:srgbClr val="242424"/>
                </a:solidFill>
                <a:latin typeface="Arial"/>
                <a:ea typeface="Arial"/>
                <a:cs typeface="Arial"/>
                <a:sym typeface="Arial"/>
              </a:rPr>
              <a:t>SCHEDULE =</a:t>
            </a:r>
            <a:r>
              <a:rPr lang="en-US" sz="1050">
                <a:solidFill>
                  <a:srgbClr val="C41A16"/>
                </a:solidFill>
                <a:latin typeface="Arial"/>
                <a:ea typeface="Arial"/>
                <a:cs typeface="Arial"/>
                <a:sym typeface="Arial"/>
              </a:rPr>
              <a:t>'5 minute' </a:t>
            </a:r>
            <a:endParaRPr sz="1050">
              <a:solidFill>
                <a:srgbClr val="C41A16"/>
              </a:solidFill>
              <a:latin typeface="Arial"/>
              <a:ea typeface="Arial"/>
              <a:cs typeface="Arial"/>
              <a:sym typeface="Arial"/>
            </a:endParaRPr>
          </a:p>
          <a:p>
            <a:pPr marL="638445" lvl="0" indent="0" algn="l" rtl="0">
              <a:spcBef>
                <a:spcPts val="275"/>
              </a:spcBef>
              <a:spcAft>
                <a:spcPts val="0"/>
              </a:spcAft>
              <a:buClr>
                <a:schemeClr val="dk1"/>
              </a:buClr>
              <a:buSzPts val="1100"/>
              <a:buFont typeface="Arial"/>
              <a:buNone/>
            </a:pPr>
            <a:r>
              <a:rPr lang="en-US" sz="1050">
                <a:solidFill>
                  <a:srgbClr val="AA0D91"/>
                </a:solidFill>
                <a:latin typeface="Arial"/>
                <a:ea typeface="Arial"/>
                <a:cs typeface="Arial"/>
                <a:sym typeface="Arial"/>
              </a:rPr>
              <a:t>WHEN </a:t>
            </a:r>
            <a:endParaRPr sz="1050">
              <a:solidFill>
                <a:srgbClr val="AA0D91"/>
              </a:solidFill>
              <a:latin typeface="Arial"/>
              <a:ea typeface="Arial"/>
              <a:cs typeface="Arial"/>
              <a:sym typeface="Arial"/>
            </a:endParaRPr>
          </a:p>
          <a:p>
            <a:pPr marL="1286157" lvl="0" indent="0" algn="l" rtl="0">
              <a:spcBef>
                <a:spcPts val="275"/>
              </a:spcBef>
              <a:spcAft>
                <a:spcPts val="0"/>
              </a:spcAft>
              <a:buClr>
                <a:schemeClr val="dk1"/>
              </a:buClr>
              <a:buSzPts val="1100"/>
              <a:buFont typeface="Arial"/>
              <a:buNone/>
            </a:pPr>
            <a:r>
              <a:rPr lang="en-US" sz="1050">
                <a:solidFill>
                  <a:srgbClr val="AA0D91"/>
                </a:solidFill>
                <a:latin typeface="Arial"/>
                <a:ea typeface="Arial"/>
                <a:cs typeface="Arial"/>
                <a:sym typeface="Arial"/>
              </a:rPr>
              <a:t>SYSTEM</a:t>
            </a:r>
            <a:r>
              <a:rPr lang="en-US" sz="1050">
                <a:solidFill>
                  <a:srgbClr val="242424"/>
                </a:solidFill>
                <a:latin typeface="Arial"/>
                <a:ea typeface="Arial"/>
                <a:cs typeface="Arial"/>
                <a:sym typeface="Arial"/>
              </a:rPr>
              <a:t>$STREAM_HAS_DATA(</a:t>
            </a:r>
            <a:r>
              <a:rPr lang="en-US" sz="1050">
                <a:solidFill>
                  <a:srgbClr val="C41A16"/>
                </a:solidFill>
                <a:latin typeface="Arial"/>
                <a:ea typeface="Arial"/>
                <a:cs typeface="Arial"/>
                <a:sym typeface="Arial"/>
              </a:rPr>
              <a:t>'ST1'</a:t>
            </a:r>
            <a:r>
              <a:rPr lang="en-US" sz="1050">
                <a:solidFill>
                  <a:srgbClr val="242424"/>
                </a:solidFill>
                <a:latin typeface="Arial"/>
                <a:ea typeface="Arial"/>
                <a:cs typeface="Arial"/>
                <a:sym typeface="Arial"/>
              </a:rPr>
              <a:t>) </a:t>
            </a:r>
            <a:endParaRPr sz="1050">
              <a:solidFill>
                <a:srgbClr val="242424"/>
              </a:solidFill>
              <a:latin typeface="Arial"/>
              <a:ea typeface="Arial"/>
              <a:cs typeface="Arial"/>
              <a:sym typeface="Arial"/>
            </a:endParaRPr>
          </a:p>
          <a:p>
            <a:pPr marL="641379" lvl="0" indent="0" algn="l" rtl="0">
              <a:spcBef>
                <a:spcPts val="200"/>
              </a:spcBef>
              <a:spcAft>
                <a:spcPts val="0"/>
              </a:spcAft>
              <a:buClr>
                <a:schemeClr val="dk1"/>
              </a:buClr>
              <a:buSzPts val="1100"/>
              <a:buFont typeface="Arial"/>
              <a:buNone/>
            </a:pPr>
            <a:r>
              <a:rPr lang="en-US" sz="1050">
                <a:solidFill>
                  <a:srgbClr val="AA0D91"/>
                </a:solidFill>
                <a:latin typeface="Arial"/>
                <a:ea typeface="Arial"/>
                <a:cs typeface="Arial"/>
                <a:sym typeface="Arial"/>
              </a:rPr>
              <a:t>AS </a:t>
            </a:r>
            <a:endParaRPr sz="1050">
              <a:solidFill>
                <a:srgbClr val="AA0D91"/>
              </a:solidFill>
              <a:latin typeface="Arial"/>
              <a:ea typeface="Arial"/>
              <a:cs typeface="Arial"/>
              <a:sym typeface="Arial"/>
            </a:endParaRPr>
          </a:p>
          <a:p>
            <a:pPr marL="1289890" lvl="0" indent="0" algn="l" rtl="0">
              <a:spcBef>
                <a:spcPts val="275"/>
              </a:spcBef>
              <a:spcAft>
                <a:spcPts val="0"/>
              </a:spcAft>
              <a:buClr>
                <a:schemeClr val="dk1"/>
              </a:buClr>
              <a:buSzPts val="1100"/>
              <a:buFont typeface="Arial"/>
              <a:buNone/>
            </a:pPr>
            <a:r>
              <a:rPr lang="en-US" sz="1050">
                <a:solidFill>
                  <a:srgbClr val="AA0D91"/>
                </a:solidFill>
                <a:latin typeface="Arial"/>
                <a:ea typeface="Arial"/>
                <a:cs typeface="Arial"/>
                <a:sym typeface="Arial"/>
              </a:rPr>
              <a:t>INSERT INTO </a:t>
            </a:r>
            <a:r>
              <a:rPr lang="en-US" sz="1050">
                <a:solidFill>
                  <a:srgbClr val="242424"/>
                </a:solidFill>
                <a:latin typeface="Arial"/>
                <a:ea typeface="Arial"/>
                <a:cs typeface="Arial"/>
                <a:sym typeface="Arial"/>
              </a:rPr>
              <a:t>mytable(id,nm) </a:t>
            </a:r>
            <a:endParaRPr sz="1050">
              <a:solidFill>
                <a:srgbClr val="242424"/>
              </a:solidFill>
              <a:latin typeface="Arial"/>
              <a:ea typeface="Arial"/>
              <a:cs typeface="Arial"/>
              <a:sym typeface="Arial"/>
            </a:endParaRPr>
          </a:p>
          <a:p>
            <a:pPr marL="1262790" lvl="0" indent="0" algn="l" rtl="0">
              <a:spcBef>
                <a:spcPts val="200"/>
              </a:spcBef>
              <a:spcAft>
                <a:spcPts val="0"/>
              </a:spcAft>
              <a:buClr>
                <a:schemeClr val="dk1"/>
              </a:buClr>
              <a:buSzPts val="1100"/>
              <a:buFont typeface="Arial"/>
              <a:buNone/>
            </a:pPr>
            <a:r>
              <a:rPr lang="en-US" sz="1050">
                <a:solidFill>
                  <a:srgbClr val="AA0D91"/>
                </a:solidFill>
                <a:latin typeface="Arial"/>
                <a:ea typeface="Arial"/>
                <a:cs typeface="Arial"/>
                <a:sym typeface="Arial"/>
              </a:rPr>
              <a:t>SELECT </a:t>
            </a:r>
            <a:r>
              <a:rPr lang="en-US" sz="1050">
                <a:solidFill>
                  <a:srgbClr val="242424"/>
                </a:solidFill>
                <a:latin typeface="Arial"/>
                <a:ea typeface="Arial"/>
                <a:cs typeface="Arial"/>
                <a:sym typeface="Arial"/>
              </a:rPr>
              <a:t>id, nm </a:t>
            </a:r>
            <a:r>
              <a:rPr lang="en-US" sz="1050">
                <a:solidFill>
                  <a:srgbClr val="AA0D91"/>
                </a:solidFill>
                <a:latin typeface="Arial"/>
                <a:ea typeface="Arial"/>
                <a:cs typeface="Arial"/>
                <a:sym typeface="Arial"/>
              </a:rPr>
              <a:t>FROM </a:t>
            </a:r>
            <a:r>
              <a:rPr lang="en-US" sz="1050">
                <a:solidFill>
                  <a:srgbClr val="242424"/>
                </a:solidFill>
                <a:latin typeface="Arial"/>
                <a:ea typeface="Arial"/>
                <a:cs typeface="Arial"/>
                <a:sym typeface="Arial"/>
              </a:rPr>
              <a:t>st1 </a:t>
            </a:r>
            <a:r>
              <a:rPr lang="en-US" sz="1050">
                <a:solidFill>
                  <a:srgbClr val="AA0D91"/>
                </a:solidFill>
                <a:latin typeface="Arial"/>
                <a:ea typeface="Arial"/>
                <a:cs typeface="Arial"/>
                <a:sym typeface="Arial"/>
              </a:rPr>
              <a:t>WHERE </a:t>
            </a:r>
            <a:r>
              <a:rPr lang="en-US" sz="1050">
                <a:solidFill>
                  <a:srgbClr val="242424"/>
                </a:solidFill>
                <a:latin typeface="Arial"/>
                <a:ea typeface="Arial"/>
                <a:cs typeface="Arial"/>
                <a:sym typeface="Arial"/>
              </a:rPr>
              <a:t>METADATA$ACTION=</a:t>
            </a:r>
            <a:r>
              <a:rPr lang="en-US" sz="1050">
                <a:solidFill>
                  <a:srgbClr val="C41A16"/>
                </a:solidFill>
                <a:latin typeface="Arial"/>
                <a:ea typeface="Arial"/>
                <a:cs typeface="Arial"/>
                <a:sym typeface="Arial"/>
              </a:rPr>
              <a:t>'INSERT'</a:t>
            </a:r>
            <a:r>
              <a:rPr lang="en-US" sz="1050">
                <a:solidFill>
                  <a:srgbClr val="242424"/>
                </a:solidFill>
                <a:latin typeface="Arial"/>
                <a:ea typeface="Arial"/>
                <a:cs typeface="Arial"/>
                <a:sym typeface="Arial"/>
              </a:rPr>
              <a:t>;</a:t>
            </a:r>
            <a:endParaRPr sz="1500">
              <a:solidFill>
                <a:srgbClr val="242424"/>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Calibri"/>
              <a:buNone/>
            </a:pPr>
            <a:endParaRPr/>
          </a:p>
        </p:txBody>
      </p:sp>
      <p:sp>
        <p:nvSpPr>
          <p:cNvPr id="2528" name="Google Shape;2528;g2961947477b_0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2961947477b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7" name="Google Shape;2537;g2961947477b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25644" marR="349660" lvl="0" indent="4762" algn="l" rtl="0">
              <a:lnSpc>
                <a:spcPct val="133280"/>
              </a:lnSpc>
              <a:spcBef>
                <a:spcPts val="2975"/>
              </a:spcBef>
              <a:spcAft>
                <a:spcPts val="0"/>
              </a:spcAft>
              <a:buClr>
                <a:schemeClr val="dk1"/>
              </a:buClr>
              <a:buSzPts val="1100"/>
              <a:buFont typeface="Arial"/>
              <a:buNone/>
            </a:pPr>
            <a:r>
              <a:rPr lang="en-US" sz="1500">
                <a:solidFill>
                  <a:srgbClr val="242424"/>
                </a:solidFill>
                <a:latin typeface="Arial"/>
                <a:ea typeface="Arial"/>
                <a:cs typeface="Arial"/>
                <a:sym typeface="Arial"/>
              </a:rPr>
              <a:t>The SYSTEM$STREAM_HAS_DATA indicates whether a specified stream contains change data capture (CDC) records and they haven’t been consumed. In this case, it will return True. This function is intended to be used in the “WHEN” expression in the definition of tasks; if the stream has data, then you execute the task. Otherwise, the task can skip the current run. We can see this functionality in the following example, where the task will be skipped if the stream doesn’t have data: </a:t>
            </a:r>
            <a:endParaRPr/>
          </a:p>
        </p:txBody>
      </p:sp>
      <p:sp>
        <p:nvSpPr>
          <p:cNvPr id="2538" name="Google Shape;2538;g2961947477b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2961947477b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7" name="Google Shape;2547;g2961947477b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45779" lvl="0" indent="0" algn="l" rtl="0">
              <a:spcBef>
                <a:spcPts val="275"/>
              </a:spcBef>
              <a:spcAft>
                <a:spcPts val="0"/>
              </a:spcAft>
              <a:buClr>
                <a:schemeClr val="dk1"/>
              </a:buClr>
              <a:buSzPts val="1100"/>
              <a:buFont typeface="Arial"/>
              <a:buNone/>
            </a:pPr>
            <a:endParaRPr/>
          </a:p>
        </p:txBody>
      </p:sp>
      <p:sp>
        <p:nvSpPr>
          <p:cNvPr id="2548" name="Google Shape;2548;g2961947477b_0_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2961947477b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7" name="Google Shape;2557;g2961947477b_0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24501" marR="569306" lvl="0" indent="5905" algn="l" rtl="0">
              <a:lnSpc>
                <a:spcPct val="133280"/>
              </a:lnSpc>
              <a:spcBef>
                <a:spcPts val="2900"/>
              </a:spcBef>
              <a:spcAft>
                <a:spcPts val="0"/>
              </a:spcAft>
              <a:buClr>
                <a:schemeClr val="dk1"/>
              </a:buClr>
              <a:buSzPts val="1100"/>
              <a:buFont typeface="Arial"/>
              <a:buNone/>
            </a:pPr>
            <a:r>
              <a:rPr lang="en-US" sz="1500">
                <a:solidFill>
                  <a:srgbClr val="242424"/>
                </a:solidFill>
                <a:latin typeface="Arial"/>
                <a:ea typeface="Arial"/>
                <a:cs typeface="Arial"/>
                <a:sym typeface="Arial"/>
              </a:rPr>
              <a:t>The identifier doesn’t have to be unique because functions are identified and resolved by their name and argument types. The signature (name + arguments) must be unique. Just as an example, we could have these two external functions in the same schema: </a:t>
            </a:r>
            <a:endParaRPr sz="1500">
              <a:solidFill>
                <a:srgbClr val="242424"/>
              </a:solidFill>
              <a:latin typeface="Arial"/>
              <a:ea typeface="Arial"/>
              <a:cs typeface="Arial"/>
              <a:sym typeface="Arial"/>
            </a:endParaRPr>
          </a:p>
          <a:p>
            <a:pPr marL="645779" lvl="0" indent="0" algn="l" rtl="0">
              <a:spcBef>
                <a:spcPts val="5850"/>
              </a:spcBef>
              <a:spcAft>
                <a:spcPts val="0"/>
              </a:spcAft>
              <a:buClr>
                <a:schemeClr val="dk1"/>
              </a:buClr>
              <a:buSzPts val="1100"/>
              <a:buFont typeface="Arial"/>
              <a:buNone/>
            </a:pPr>
            <a:r>
              <a:rPr lang="en-US" sz="1050">
                <a:solidFill>
                  <a:srgbClr val="AA0D91"/>
                </a:solidFill>
                <a:latin typeface="Arial"/>
                <a:ea typeface="Arial"/>
                <a:cs typeface="Arial"/>
                <a:sym typeface="Arial"/>
              </a:rPr>
              <a:t>CREATE OR </a:t>
            </a:r>
            <a:r>
              <a:rPr lang="en-US" sz="1050">
                <a:solidFill>
                  <a:srgbClr val="242424"/>
                </a:solidFill>
                <a:latin typeface="Arial"/>
                <a:ea typeface="Arial"/>
                <a:cs typeface="Arial"/>
                <a:sym typeface="Arial"/>
              </a:rPr>
              <a:t>REPLACE </a:t>
            </a:r>
            <a:r>
              <a:rPr lang="en-US" sz="1050">
                <a:solidFill>
                  <a:srgbClr val="AA0D91"/>
                </a:solidFill>
                <a:latin typeface="Arial"/>
                <a:ea typeface="Arial"/>
                <a:cs typeface="Arial"/>
                <a:sym typeface="Arial"/>
              </a:rPr>
              <a:t>EXTERNAL FUNCTION </a:t>
            </a:r>
            <a:r>
              <a:rPr lang="en-US" sz="1050">
                <a:solidFill>
                  <a:srgbClr val="242424"/>
                </a:solidFill>
                <a:latin typeface="Arial"/>
                <a:ea typeface="Arial"/>
                <a:cs typeface="Arial"/>
                <a:sym typeface="Arial"/>
              </a:rPr>
              <a:t>test(a </a:t>
            </a:r>
            <a:r>
              <a:rPr lang="en-US" sz="1050">
                <a:solidFill>
                  <a:srgbClr val="5C2699"/>
                </a:solidFill>
                <a:latin typeface="Arial"/>
                <a:ea typeface="Arial"/>
                <a:cs typeface="Arial"/>
                <a:sym typeface="Arial"/>
              </a:rPr>
              <a:t>integer</a:t>
            </a:r>
            <a:r>
              <a:rPr lang="en-US" sz="1050">
                <a:solidFill>
                  <a:srgbClr val="242424"/>
                </a:solidFill>
                <a:latin typeface="Arial"/>
                <a:ea typeface="Arial"/>
                <a:cs typeface="Arial"/>
                <a:sym typeface="Arial"/>
              </a:rPr>
              <a:t>); </a:t>
            </a:r>
            <a:endParaRPr sz="1050">
              <a:solidFill>
                <a:srgbClr val="242424"/>
              </a:solidFill>
              <a:latin typeface="Arial"/>
              <a:ea typeface="Arial"/>
              <a:cs typeface="Arial"/>
              <a:sym typeface="Arial"/>
            </a:endParaRPr>
          </a:p>
          <a:p>
            <a:pPr marL="645779" lvl="0" indent="0" algn="l" rtl="0">
              <a:spcBef>
                <a:spcPts val="275"/>
              </a:spcBef>
              <a:spcAft>
                <a:spcPts val="0"/>
              </a:spcAft>
              <a:buClr>
                <a:schemeClr val="dk1"/>
              </a:buClr>
              <a:buSzPts val="1100"/>
              <a:buFont typeface="Arial"/>
              <a:buNone/>
            </a:pPr>
            <a:r>
              <a:rPr lang="en-US" sz="1050">
                <a:solidFill>
                  <a:srgbClr val="AA0D91"/>
                </a:solidFill>
                <a:latin typeface="Arial"/>
                <a:ea typeface="Arial"/>
                <a:cs typeface="Arial"/>
                <a:sym typeface="Arial"/>
              </a:rPr>
              <a:t>CREATE OR </a:t>
            </a:r>
            <a:r>
              <a:rPr lang="en-US" sz="1050">
                <a:solidFill>
                  <a:srgbClr val="242424"/>
                </a:solidFill>
                <a:latin typeface="Arial"/>
                <a:ea typeface="Arial"/>
                <a:cs typeface="Arial"/>
                <a:sym typeface="Arial"/>
              </a:rPr>
              <a:t>REPLACE </a:t>
            </a:r>
            <a:r>
              <a:rPr lang="en-US" sz="1050">
                <a:solidFill>
                  <a:srgbClr val="AA0D91"/>
                </a:solidFill>
                <a:latin typeface="Arial"/>
                <a:ea typeface="Arial"/>
                <a:cs typeface="Arial"/>
                <a:sym typeface="Arial"/>
              </a:rPr>
              <a:t>EXTERNAL FUNCTION </a:t>
            </a:r>
            <a:r>
              <a:rPr lang="en-US" sz="1050">
                <a:solidFill>
                  <a:srgbClr val="242424"/>
                </a:solidFill>
                <a:latin typeface="Arial"/>
                <a:ea typeface="Arial"/>
                <a:cs typeface="Arial"/>
                <a:sym typeface="Arial"/>
              </a:rPr>
              <a:t>test(a </a:t>
            </a:r>
            <a:r>
              <a:rPr lang="en-US" sz="1050">
                <a:solidFill>
                  <a:srgbClr val="5C2699"/>
                </a:solidFill>
                <a:latin typeface="Arial"/>
                <a:ea typeface="Arial"/>
                <a:cs typeface="Arial"/>
                <a:sym typeface="Arial"/>
              </a:rPr>
              <a:t>integer</a:t>
            </a:r>
            <a:r>
              <a:rPr lang="en-US" sz="1050">
                <a:solidFill>
                  <a:srgbClr val="242424"/>
                </a:solidFill>
                <a:latin typeface="Arial"/>
                <a:ea typeface="Arial"/>
                <a:cs typeface="Arial"/>
                <a:sym typeface="Arial"/>
              </a:rPr>
              <a:t>, b </a:t>
            </a:r>
            <a:r>
              <a:rPr lang="en-US" sz="1050">
                <a:solidFill>
                  <a:srgbClr val="5C2699"/>
                </a:solidFill>
                <a:latin typeface="Arial"/>
                <a:ea typeface="Arial"/>
                <a:cs typeface="Arial"/>
                <a:sym typeface="Arial"/>
              </a:rPr>
              <a:t>varchar</a:t>
            </a:r>
            <a:r>
              <a:rPr lang="en-US" sz="1050">
                <a:solidFill>
                  <a:srgbClr val="242424"/>
                </a:solidFill>
                <a:latin typeface="Arial"/>
                <a:ea typeface="Arial"/>
                <a:cs typeface="Arial"/>
                <a:sym typeface="Arial"/>
              </a:rPr>
              <a:t>); </a:t>
            </a:r>
            <a:endParaRPr/>
          </a:p>
        </p:txBody>
      </p:sp>
      <p:sp>
        <p:nvSpPr>
          <p:cNvPr id="2558" name="Google Shape;2558;g2961947477b_0_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g2961947477b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7" name="Google Shape;2567;g2961947477b_0_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45779" lvl="0" indent="0" algn="l" rtl="0">
              <a:spcBef>
                <a:spcPts val="275"/>
              </a:spcBef>
              <a:spcAft>
                <a:spcPts val="0"/>
              </a:spcAft>
              <a:buClr>
                <a:schemeClr val="dk1"/>
              </a:buClr>
              <a:buSzPts val="1100"/>
              <a:buFont typeface="Arial"/>
              <a:buNone/>
            </a:pPr>
            <a:endParaRPr/>
          </a:p>
        </p:txBody>
      </p:sp>
      <p:sp>
        <p:nvSpPr>
          <p:cNvPr id="2568" name="Google Shape;2568;g2961947477b_0_1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5"/>
        <p:cNvGrpSpPr/>
        <p:nvPr/>
      </p:nvGrpSpPr>
      <p:grpSpPr>
        <a:xfrm>
          <a:off x="0" y="0"/>
          <a:ext cx="0" cy="0"/>
          <a:chOff x="0" y="0"/>
          <a:chExt cx="0" cy="0"/>
        </a:xfrm>
      </p:grpSpPr>
      <p:sp>
        <p:nvSpPr>
          <p:cNvPr id="2576" name="Google Shape;2576;g2961947477b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7" name="Google Shape;2577;g2961947477b_0_1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45779" lvl="0" indent="0" algn="l" rtl="0">
              <a:spcBef>
                <a:spcPts val="275"/>
              </a:spcBef>
              <a:spcAft>
                <a:spcPts val="0"/>
              </a:spcAft>
              <a:buClr>
                <a:schemeClr val="dk1"/>
              </a:buClr>
              <a:buSzPts val="1100"/>
              <a:buFont typeface="Arial"/>
              <a:buNone/>
            </a:pPr>
            <a:endParaRPr/>
          </a:p>
        </p:txBody>
      </p:sp>
      <p:sp>
        <p:nvSpPr>
          <p:cNvPr id="2578" name="Google Shape;2578;g2961947477b_0_1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2961947477b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7" name="Google Shape;2587;g2961947477b_0_1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r>
              <a:rPr lang="en-US" sz="1500">
                <a:solidFill>
                  <a:srgbClr val="242424"/>
                </a:solidFill>
                <a:latin typeface="Arial"/>
                <a:ea typeface="Arial"/>
                <a:cs typeface="Arial"/>
                <a:sym typeface="Arial"/>
              </a:rPr>
              <a:t>A JOIN statement combines rows from two tables to create a new combined row that can be used in the query, and you can join, apart from tables, views, table literals, and an expression that evaluates to the equivalent of a table, like the result of a table function. All the previous JOINs can be used in Snowflake. </a:t>
            </a:r>
            <a:endParaRPr/>
          </a:p>
        </p:txBody>
      </p:sp>
      <p:sp>
        <p:nvSpPr>
          <p:cNvPr id="2588" name="Google Shape;2588;g2961947477b_0_1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94a025d0a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294a025d0a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g294a025d0a6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2961947477b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7" name="Google Shape;2597;g2961947477b_0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2598" name="Google Shape;2598;g2961947477b_0_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g2961947477b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7" name="Google Shape;2607;g2961947477b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24501" marR="452341" lvl="0" indent="5905" algn="l" rtl="0">
              <a:lnSpc>
                <a:spcPct val="133280"/>
              </a:lnSpc>
              <a:spcBef>
                <a:spcPts val="2975"/>
              </a:spcBef>
              <a:spcAft>
                <a:spcPts val="0"/>
              </a:spcAft>
              <a:buClr>
                <a:schemeClr val="dk1"/>
              </a:buClr>
              <a:buSzPts val="1100"/>
              <a:buFont typeface="Arial"/>
              <a:buNone/>
            </a:pPr>
            <a:r>
              <a:rPr lang="en-US" sz="1500">
                <a:solidFill>
                  <a:srgbClr val="242424"/>
                </a:solidFill>
                <a:latin typeface="Arial"/>
                <a:ea typeface="Arial"/>
                <a:cs typeface="Arial"/>
                <a:sym typeface="Arial"/>
              </a:rPr>
              <a:t>We are removing the database, so the schema will be removed. When a database is dropped, the data retention period for child schemas or tables, if explicitly set to be different from the retention of the database, is</a:t>
            </a:r>
            <a:r>
              <a:rPr lang="en-US" sz="799">
                <a:latin typeface="Times"/>
                <a:ea typeface="Times"/>
                <a:cs typeface="Times"/>
                <a:sym typeface="Times"/>
              </a:rPr>
              <a:t> </a:t>
            </a:r>
            <a:r>
              <a:rPr lang="en-US" sz="1500">
                <a:solidFill>
                  <a:srgbClr val="242424"/>
                </a:solidFill>
                <a:latin typeface="Arial"/>
                <a:ea typeface="Arial"/>
                <a:cs typeface="Arial"/>
                <a:sym typeface="Arial"/>
              </a:rPr>
              <a:t>not honored. The child schemas or tables are retained simultaneously as the database. It would be different if we just removed the schema, where we can access this data for the next 50 days using the Time Travel functionality, as we can see in the following diagram: </a:t>
            </a:r>
            <a:endParaRPr/>
          </a:p>
        </p:txBody>
      </p:sp>
      <p:sp>
        <p:nvSpPr>
          <p:cNvPr id="2608" name="Google Shape;2608;g2961947477b_0_1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2961947477b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7" name="Google Shape;2617;g2961947477b_0_1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2618" name="Google Shape;2618;g2961947477b_0_1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Google Shape;2626;g2961947477b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7" name="Google Shape;2627;g2961947477b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2628" name="Google Shape;2628;g2961947477b_0_1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2961947477b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7" name="Google Shape;2637;g2961947477b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2638" name="Google Shape;2638;g2961947477b_0_2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2961947477b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7" name="Google Shape;2647;g2961947477b_0_2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2648" name="Google Shape;2648;g2961947477b_0_2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2961947477b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7" name="Google Shape;2657;g2961947477b_0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2658" name="Google Shape;2658;g2961947477b_0_2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2961947477b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7" name="Google Shape;2667;g2961947477b_0_2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2668" name="Google Shape;2668;g2961947477b_0_2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g294a025d0a6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7" name="Google Shape;2677;g294a025d0a6_0_3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8" name="Google Shape;2678;g294a025d0a6_0_3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188</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g294a025d0a6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294a025d0a6_0_3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6" name="Google Shape;2686;g294a025d0a6_0_3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5cd0f7e00a_0_5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1" name="Google Shape;1141;g25cd0f7e00a_0_5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highlight>
                  <a:srgbClr val="F7F7F8"/>
                </a:highlight>
                <a:latin typeface="Roboto"/>
                <a:ea typeface="Roboto"/>
                <a:cs typeface="Roboto"/>
                <a:sym typeface="Roboto"/>
              </a:rPr>
              <a:t>Advanced Use</a:t>
            </a:r>
            <a:r>
              <a:rPr lang="en-US">
                <a:solidFill>
                  <a:srgbClr val="374151"/>
                </a:solidFill>
                <a:highlight>
                  <a:srgbClr val="F7F7F8"/>
                </a:highlight>
                <a:latin typeface="Roboto"/>
                <a:ea typeface="Roboto"/>
                <a:cs typeface="Roboto"/>
                <a:sym typeface="Roboto"/>
              </a:rPr>
              <a:t>: Data pipelines can use Snowpipe for:</a:t>
            </a:r>
            <a:endParaRPr>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Continuous loading of data into staging tables.</a:t>
            </a:r>
            <a:endParaRPr>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Transformations using automated tasks and CDC information in streams.</a:t>
            </a:r>
            <a:endParaRPr>
              <a:solidFill>
                <a:srgbClr val="374151"/>
              </a:solidFill>
              <a:highlight>
                <a:srgbClr val="F7F7F8"/>
              </a:highlight>
              <a:latin typeface="Roboto"/>
              <a:ea typeface="Roboto"/>
              <a:cs typeface="Roboto"/>
              <a:sym typeface="Roboto"/>
            </a:endParaRPr>
          </a:p>
          <a:p>
            <a:pPr marL="628650" lvl="1" indent="-95250" algn="l" rtl="0">
              <a:spcBef>
                <a:spcPts val="0"/>
              </a:spcBef>
              <a:spcAft>
                <a:spcPts val="0"/>
              </a:spcAft>
              <a:buClr>
                <a:schemeClr val="dk1"/>
              </a:buClr>
              <a:buSzPts val="1200"/>
              <a:buFont typeface="Arial"/>
              <a:buNone/>
            </a:pPr>
            <a:endParaRPr/>
          </a:p>
        </p:txBody>
      </p:sp>
      <p:sp>
        <p:nvSpPr>
          <p:cNvPr id="1142" name="Google Shape;1142;g25cd0f7e00a_0_5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294a025d0a6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294a025d0a6_0_3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4" name="Google Shape;2694;g294a025d0a6_0_3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190</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g294a025d0a6_0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1" name="Google Shape;2701;g294a025d0a6_0_3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2" name="Google Shape;2702;g294a025d0a6_0_3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191</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7"/>
        <p:cNvGrpSpPr/>
        <p:nvPr/>
      </p:nvGrpSpPr>
      <p:grpSpPr>
        <a:xfrm>
          <a:off x="0" y="0"/>
          <a:ext cx="0" cy="0"/>
          <a:chOff x="0" y="0"/>
          <a:chExt cx="0" cy="0"/>
        </a:xfrm>
      </p:grpSpPr>
      <p:sp>
        <p:nvSpPr>
          <p:cNvPr id="2708" name="Google Shape;2708;g294a025d0a6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9" name="Google Shape;2709;g294a025d0a6_0_3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0" name="Google Shape;2710;g294a025d0a6_0_3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192</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294a025d0a6_0_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294a025d0a6_0_4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9" name="Google Shape;2719;g294a025d0a6_0_4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193</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5"/>
        <p:cNvGrpSpPr/>
        <p:nvPr/>
      </p:nvGrpSpPr>
      <p:grpSpPr>
        <a:xfrm>
          <a:off x="0" y="0"/>
          <a:ext cx="0" cy="0"/>
          <a:chOff x="0" y="0"/>
          <a:chExt cx="0" cy="0"/>
        </a:xfrm>
      </p:grpSpPr>
      <p:sp>
        <p:nvSpPr>
          <p:cNvPr id="2726" name="Google Shape;2726;g294a025d0a6_0_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7" name="Google Shape;2727;g294a025d0a6_0_4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8" name="Google Shape;2728;g294a025d0a6_0_4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194</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294a025d0a6_0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294a025d0a6_0_4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7" name="Google Shape;2737;g294a025d0a6_0_4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195</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294a025d0a6_0_4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5" name="Google Shape;2745;g294a025d0a6_0_4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6" name="Google Shape;2746;g294a025d0a6_0_4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196</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2"/>
        <p:cNvGrpSpPr/>
        <p:nvPr/>
      </p:nvGrpSpPr>
      <p:grpSpPr>
        <a:xfrm>
          <a:off x="0" y="0"/>
          <a:ext cx="0" cy="0"/>
          <a:chOff x="0" y="0"/>
          <a:chExt cx="0" cy="0"/>
        </a:xfrm>
      </p:grpSpPr>
      <p:sp>
        <p:nvSpPr>
          <p:cNvPr id="2753" name="Google Shape;2753;g294a025d0a6_0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4" name="Google Shape;2754;g294a025d0a6_0_4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5" name="Google Shape;2755;g294a025d0a6_0_4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197</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294a025d0a6_0_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294a025d0a6_0_4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3" name="Google Shape;2763;g294a025d0a6_0_4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198</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294a025d0a6_0_4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294a025d0a6_0_4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1" name="Google Shape;2771;g294a025d0a6_0_4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2" name="Google Shape;10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294317b3159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1" name="Google Shape;1151;g294317b3159_0_3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highlight>
                  <a:srgbClr val="F7F7F8"/>
                </a:highlight>
                <a:latin typeface="Roboto"/>
                <a:ea typeface="Roboto"/>
                <a:cs typeface="Roboto"/>
                <a:sym typeface="Roboto"/>
              </a:rPr>
              <a:t>Advanced Use</a:t>
            </a:r>
            <a:r>
              <a:rPr lang="en-US">
                <a:solidFill>
                  <a:srgbClr val="374151"/>
                </a:solidFill>
                <a:highlight>
                  <a:srgbClr val="F7F7F8"/>
                </a:highlight>
                <a:latin typeface="Roboto"/>
                <a:ea typeface="Roboto"/>
                <a:cs typeface="Roboto"/>
                <a:sym typeface="Roboto"/>
              </a:rPr>
              <a:t>: Data pipelines can use Snowpipe for:</a:t>
            </a:r>
            <a:endParaRPr>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Continuous loading of data into staging tables.</a:t>
            </a:r>
            <a:endParaRPr>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Transformations using automated tasks and CDC information in streams.</a:t>
            </a:r>
            <a:endParaRPr>
              <a:solidFill>
                <a:srgbClr val="374151"/>
              </a:solidFill>
              <a:highlight>
                <a:srgbClr val="F7F7F8"/>
              </a:highlight>
              <a:latin typeface="Roboto"/>
              <a:ea typeface="Roboto"/>
              <a:cs typeface="Roboto"/>
              <a:sym typeface="Roboto"/>
            </a:endParaRPr>
          </a:p>
          <a:p>
            <a:pPr marL="628650" lvl="1" indent="-95250" algn="l" rtl="0">
              <a:spcBef>
                <a:spcPts val="0"/>
              </a:spcBef>
              <a:spcAft>
                <a:spcPts val="0"/>
              </a:spcAft>
              <a:buClr>
                <a:schemeClr val="dk1"/>
              </a:buClr>
              <a:buSzPts val="1200"/>
              <a:buFont typeface="Arial"/>
              <a:buNone/>
            </a:pPr>
            <a:endParaRPr/>
          </a:p>
        </p:txBody>
      </p:sp>
      <p:sp>
        <p:nvSpPr>
          <p:cNvPr id="1152" name="Google Shape;1152;g294317b3159_0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294a025d0a6_0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294a025d0a6_0_4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0" name="Google Shape;2780;g294a025d0a6_0_4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200</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294a025d0a6_0_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294a025d0a6_0_4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8" name="Google Shape;2788;g294a025d0a6_0_4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201</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4"/>
        <p:cNvGrpSpPr/>
        <p:nvPr/>
      </p:nvGrpSpPr>
      <p:grpSpPr>
        <a:xfrm>
          <a:off x="0" y="0"/>
          <a:ext cx="0" cy="0"/>
          <a:chOff x="0" y="0"/>
          <a:chExt cx="0" cy="0"/>
        </a:xfrm>
      </p:grpSpPr>
      <p:sp>
        <p:nvSpPr>
          <p:cNvPr id="2795" name="Google Shape;2795;g294a025d0a6_0_4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6" name="Google Shape;2796;g294a025d0a6_0_4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7" name="Google Shape;2797;g294a025d0a6_0_4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202</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294a025d0a6_0_5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294a025d0a6_0_5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5" name="Google Shape;2805;g294a025d0a6_0_5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203</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294a025d0a6_0_5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294a025d0a6_0_5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4" name="Google Shape;2814;g294a025d0a6_0_5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204</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294a025d0a6_0_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294a025d0a6_0_5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3" name="Google Shape;2823;g294a025d0a6_0_5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205</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8"/>
        <p:cNvGrpSpPr/>
        <p:nvPr/>
      </p:nvGrpSpPr>
      <p:grpSpPr>
        <a:xfrm>
          <a:off x="0" y="0"/>
          <a:ext cx="0" cy="0"/>
          <a:chOff x="0" y="0"/>
          <a:chExt cx="0" cy="0"/>
        </a:xfrm>
      </p:grpSpPr>
      <p:sp>
        <p:nvSpPr>
          <p:cNvPr id="2829" name="Google Shape;2829;g294a025d0a6_0_5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0" name="Google Shape;2830;g294a025d0a6_0_5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1" name="Google Shape;2831;g294a025d0a6_0_5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206</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g294a025d0a6_0_5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8" name="Google Shape;2838;g294a025d0a6_0_5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9" name="Google Shape;2839;g294a025d0a6_0_5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207</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294a025d0a6_0_5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6" name="Google Shape;2846;g294a025d0a6_0_5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2847" name="Google Shape;2847;g294a025d0a6_0_5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g2961947477b_0_7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6" name="Google Shape;2856;g2961947477b_0_7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2857" name="Google Shape;2857;g2961947477b_0_7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209</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28d0cec9f8b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1" name="Google Shape;1161;g28d0cec9f8b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1162" name="Google Shape;1162;g28d0cec9f8b_0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3"/>
        <p:cNvGrpSpPr/>
        <p:nvPr/>
      </p:nvGrpSpPr>
      <p:grpSpPr>
        <a:xfrm>
          <a:off x="0" y="0"/>
          <a:ext cx="0" cy="0"/>
          <a:chOff x="0" y="0"/>
          <a:chExt cx="0" cy="0"/>
        </a:xfrm>
      </p:grpSpPr>
      <p:sp>
        <p:nvSpPr>
          <p:cNvPr id="2864" name="Google Shape;2864;g2961947477b_0_7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5" name="Google Shape;2865;g2961947477b_0_7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2866" name="Google Shape;2866;g2961947477b_0_7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210</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2961947477b_0_7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4" name="Google Shape;2874;g2961947477b_0_7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2875" name="Google Shape;2875;g2961947477b_0_7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211</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2961947477b_0_7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3" name="Google Shape;2883;g2961947477b_0_7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2884" name="Google Shape;2884;g2961947477b_0_7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212</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0"/>
        <p:cNvGrpSpPr/>
        <p:nvPr/>
      </p:nvGrpSpPr>
      <p:grpSpPr>
        <a:xfrm>
          <a:off x="0" y="0"/>
          <a:ext cx="0" cy="0"/>
          <a:chOff x="0" y="0"/>
          <a:chExt cx="0" cy="0"/>
        </a:xfrm>
      </p:grpSpPr>
      <p:sp>
        <p:nvSpPr>
          <p:cNvPr id="2891" name="Google Shape;2891;g2961947477b_0_8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2" name="Google Shape;2892;g2961947477b_0_8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2893" name="Google Shape;2893;g2961947477b_0_8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213</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9"/>
        <p:cNvGrpSpPr/>
        <p:nvPr/>
      </p:nvGrpSpPr>
      <p:grpSpPr>
        <a:xfrm>
          <a:off x="0" y="0"/>
          <a:ext cx="0" cy="0"/>
          <a:chOff x="0" y="0"/>
          <a:chExt cx="0" cy="0"/>
        </a:xfrm>
      </p:grpSpPr>
      <p:sp>
        <p:nvSpPr>
          <p:cNvPr id="2900" name="Google Shape;2900;g2961947477b_0_8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1" name="Google Shape;2901;g2961947477b_0_8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2902" name="Google Shape;2902;g2961947477b_0_8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214</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8"/>
        <p:cNvGrpSpPr/>
        <p:nvPr/>
      </p:nvGrpSpPr>
      <p:grpSpPr>
        <a:xfrm>
          <a:off x="0" y="0"/>
          <a:ext cx="0" cy="0"/>
          <a:chOff x="0" y="0"/>
          <a:chExt cx="0" cy="0"/>
        </a:xfrm>
      </p:grpSpPr>
      <p:sp>
        <p:nvSpPr>
          <p:cNvPr id="2909" name="Google Shape;2909;g2961947477b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0" name="Google Shape;2910;g2961947477b_0_8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1" name="Google Shape;2911;g2961947477b_0_8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215</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6"/>
        <p:cNvGrpSpPr/>
        <p:nvPr/>
      </p:nvGrpSpPr>
      <p:grpSpPr>
        <a:xfrm>
          <a:off x="0" y="0"/>
          <a:ext cx="0" cy="0"/>
          <a:chOff x="0" y="0"/>
          <a:chExt cx="0" cy="0"/>
        </a:xfrm>
      </p:grpSpPr>
      <p:sp>
        <p:nvSpPr>
          <p:cNvPr id="2917" name="Google Shape;2917;g295ec2f26d2_0_5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8" name="Google Shape;2918;g295ec2f26d2_0_5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00000"/>
                </a:solidFill>
                <a:latin typeface="Arial"/>
                <a:ea typeface="Arial"/>
                <a:cs typeface="Arial"/>
                <a:sym typeface="Arial"/>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endParaRPr dirty="0"/>
          </a:p>
          <a:p>
            <a:pPr marL="0" lvl="0" indent="-76200" algn="l" rtl="0">
              <a:spcBef>
                <a:spcPts val="0"/>
              </a:spcBef>
              <a:spcAft>
                <a:spcPts val="0"/>
              </a:spcAft>
              <a:buClr>
                <a:srgbClr val="000000"/>
              </a:buClr>
              <a:buSzPts val="1200"/>
              <a:buFont typeface="Calibri"/>
              <a:buAutoNum type="arabicPeriod"/>
            </a:pPr>
            <a:r>
              <a:rPr lang="en-US" b="0" i="0" dirty="0">
                <a:solidFill>
                  <a:srgbClr val="000000"/>
                </a:solidFill>
                <a:latin typeface="Arial"/>
                <a:ea typeface="Arial"/>
                <a:cs typeface="Arial"/>
                <a:sym typeface="Arial"/>
              </a:rPr>
              <a:t>First, prune micro-partitions that are not needed for the query.</a:t>
            </a:r>
            <a:endParaRPr dirty="0"/>
          </a:p>
          <a:p>
            <a:pPr marL="0" lvl="0" indent="-76200" algn="l" rtl="0">
              <a:spcBef>
                <a:spcPts val="0"/>
              </a:spcBef>
              <a:spcAft>
                <a:spcPts val="0"/>
              </a:spcAft>
              <a:buClr>
                <a:srgbClr val="000000"/>
              </a:buClr>
              <a:buSzPts val="1200"/>
              <a:buFont typeface="Calibri"/>
              <a:buAutoNum type="arabicPeriod"/>
            </a:pPr>
            <a:r>
              <a:rPr lang="en-US" b="0" i="0" dirty="0">
                <a:solidFill>
                  <a:srgbClr val="000000"/>
                </a:solidFill>
                <a:latin typeface="Arial"/>
                <a:ea typeface="Arial"/>
                <a:cs typeface="Arial"/>
                <a:sym typeface="Arial"/>
              </a:rPr>
              <a:t>Then, prune by column within the remaining micro-partitions.</a:t>
            </a:r>
            <a:endParaRPr dirty="0"/>
          </a:p>
          <a:p>
            <a:pPr marL="0" lvl="0" indent="0" algn="l" rtl="0">
              <a:spcBef>
                <a:spcPts val="0"/>
              </a:spcBef>
              <a:spcAft>
                <a:spcPts val="0"/>
              </a:spcAft>
              <a:buNone/>
            </a:pPr>
            <a:r>
              <a:rPr lang="en-US" b="0" i="0" dirty="0">
                <a:solidFill>
                  <a:srgbClr val="000000"/>
                </a:solidFill>
                <a:latin typeface="Arial"/>
                <a:ea typeface="Arial"/>
                <a:cs typeface="Arial"/>
                <a:sym typeface="Arial"/>
              </a:rPr>
              <a:t>Note that this diagram is intended only as a small-scale conceptual representation of the data clustering that Snowflake utilizes in micro-partitions. A typical Snowflake table may consist of thousands, even millions, of micro-partitions.</a:t>
            </a:r>
            <a:endParaRPr dirty="0"/>
          </a:p>
          <a:p>
            <a:pPr marL="457200" lvl="1" indent="0" algn="l" rtl="0">
              <a:spcBef>
                <a:spcPts val="0"/>
              </a:spcBef>
              <a:spcAft>
                <a:spcPts val="0"/>
              </a:spcAft>
              <a:buClr>
                <a:schemeClr val="dk1"/>
              </a:buClr>
              <a:buSzPts val="1200"/>
              <a:buFont typeface="Arial"/>
              <a:buNone/>
            </a:pPr>
            <a:endParaRPr dirty="0"/>
          </a:p>
        </p:txBody>
      </p:sp>
      <p:sp>
        <p:nvSpPr>
          <p:cNvPr id="2919" name="Google Shape;2919;g295ec2f26d2_0_5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216</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g2961947477b_0_8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7" name="Google Shape;2927;g2961947477b_0_8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8" name="Google Shape;2928;g2961947477b_0_8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217</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2961947477b_0_8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5" name="Google Shape;2935;g2961947477b_0_8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6" name="Google Shape;2936;g2961947477b_0_8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218</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2"/>
        <p:cNvGrpSpPr/>
        <p:nvPr/>
      </p:nvGrpSpPr>
      <p:grpSpPr>
        <a:xfrm>
          <a:off x="0" y="0"/>
          <a:ext cx="0" cy="0"/>
          <a:chOff x="0" y="0"/>
          <a:chExt cx="0" cy="0"/>
        </a:xfrm>
      </p:grpSpPr>
      <p:sp>
        <p:nvSpPr>
          <p:cNvPr id="2943" name="Google Shape;2943;g2961947477b_0_8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4" name="Google Shape;2944;g2961947477b_0_8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45" name="Google Shape;2945;g2961947477b_0_8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219</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25cd0f7e00a_0_7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0" name="Google Shape;1170;g25cd0f7e00a_0_7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1171" name="Google Shape;1171;g25cd0f7e00a_0_7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1"/>
        <p:cNvGrpSpPr/>
        <p:nvPr/>
      </p:nvGrpSpPr>
      <p:grpSpPr>
        <a:xfrm>
          <a:off x="0" y="0"/>
          <a:ext cx="0" cy="0"/>
          <a:chOff x="0" y="0"/>
          <a:chExt cx="0" cy="0"/>
        </a:xfrm>
      </p:grpSpPr>
      <p:sp>
        <p:nvSpPr>
          <p:cNvPr id="2952" name="Google Shape;2952;g2961947477b_0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3" name="Google Shape;2953;g2961947477b_0_8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4" name="Google Shape;2954;g2961947477b_0_8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220</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g2961947477b_0_8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2" name="Google Shape;2962;g2961947477b_0_8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3" name="Google Shape;2963;g2961947477b_0_8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221</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9"/>
        <p:cNvGrpSpPr/>
        <p:nvPr/>
      </p:nvGrpSpPr>
      <p:grpSpPr>
        <a:xfrm>
          <a:off x="0" y="0"/>
          <a:ext cx="0" cy="0"/>
          <a:chOff x="0" y="0"/>
          <a:chExt cx="0" cy="0"/>
        </a:xfrm>
      </p:grpSpPr>
      <p:sp>
        <p:nvSpPr>
          <p:cNvPr id="2970" name="Google Shape;2970;g2961947477b_0_9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1" name="Google Shape;2971;g2961947477b_0_9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2" name="Google Shape;2972;g2961947477b_0_9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222</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8"/>
        <p:cNvGrpSpPr/>
        <p:nvPr/>
      </p:nvGrpSpPr>
      <p:grpSpPr>
        <a:xfrm>
          <a:off x="0" y="0"/>
          <a:ext cx="0" cy="0"/>
          <a:chOff x="0" y="0"/>
          <a:chExt cx="0" cy="0"/>
        </a:xfrm>
      </p:grpSpPr>
      <p:sp>
        <p:nvSpPr>
          <p:cNvPr id="2979" name="Google Shape;2979;g2961947477b_0_9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0" name="Google Shape;2980;g2961947477b_0_9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1" name="Google Shape;2981;g2961947477b_0_9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223</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2961947477b_0_9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9" name="Google Shape;2989;g2961947477b_0_9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0" name="Google Shape;2990;g2961947477b_0_9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224</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2961947477b_0_9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2961947477b_0_9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9" name="Google Shape;2999;g2961947477b_0_9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225</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4"/>
        <p:cNvGrpSpPr/>
        <p:nvPr/>
      </p:nvGrpSpPr>
      <p:grpSpPr>
        <a:xfrm>
          <a:off x="0" y="0"/>
          <a:ext cx="0" cy="0"/>
          <a:chOff x="0" y="0"/>
          <a:chExt cx="0" cy="0"/>
        </a:xfrm>
      </p:grpSpPr>
      <p:sp>
        <p:nvSpPr>
          <p:cNvPr id="3005" name="Google Shape;3005;g2961947477b_0_9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6" name="Google Shape;3006;g2961947477b_0_9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52400" lvl="0" indent="0" algn="l" rtl="0">
              <a:lnSpc>
                <a:spcPct val="115000"/>
              </a:lnSpc>
              <a:spcBef>
                <a:spcPts val="0"/>
              </a:spcBef>
              <a:spcAft>
                <a:spcPts val="0"/>
              </a:spcAft>
              <a:buClr>
                <a:schemeClr val="dk1"/>
              </a:buClr>
              <a:buSzPts val="1100"/>
              <a:buFont typeface="Arial"/>
              <a:buNone/>
            </a:pPr>
            <a:r>
              <a:rPr lang="en-US" sz="1100" dirty="0">
                <a:solidFill>
                  <a:srgbClr val="2C2F34"/>
                </a:solidFill>
                <a:highlight>
                  <a:srgbClr val="FFFFFF"/>
                </a:highlight>
                <a:latin typeface="Arial"/>
                <a:ea typeface="Arial"/>
                <a:cs typeface="Arial"/>
                <a:sym typeface="Arial"/>
              </a:rPr>
              <a:t>This example indicates that the </a:t>
            </a:r>
            <a:r>
              <a:rPr lang="en-US" sz="1100" dirty="0">
                <a:solidFill>
                  <a:srgbClr val="2C2F34"/>
                </a:solidFill>
                <a:highlight>
                  <a:srgbClr val="FFFFFF"/>
                </a:highlight>
                <a:latin typeface="Roboto Mono"/>
                <a:ea typeface="Roboto Mono"/>
                <a:cs typeface="Roboto Mono"/>
                <a:sym typeface="Roboto Mono"/>
              </a:rPr>
              <a:t>test2</a:t>
            </a:r>
            <a:r>
              <a:rPr lang="en-US" sz="1100" dirty="0">
                <a:solidFill>
                  <a:srgbClr val="2C2F34"/>
                </a:solidFill>
                <a:highlight>
                  <a:srgbClr val="FFFFFF"/>
                </a:highlight>
                <a:latin typeface="Arial"/>
                <a:ea typeface="Arial"/>
                <a:cs typeface="Arial"/>
                <a:sym typeface="Arial"/>
              </a:rPr>
              <a:t> table is </a:t>
            </a:r>
            <a:r>
              <a:rPr lang="en-US" sz="1100" b="1" i="1" dirty="0">
                <a:solidFill>
                  <a:srgbClr val="2C2F34"/>
                </a:solidFill>
                <a:highlight>
                  <a:srgbClr val="FFFFFF"/>
                </a:highlight>
                <a:latin typeface="Arial"/>
                <a:ea typeface="Arial"/>
                <a:cs typeface="Arial"/>
                <a:sym typeface="Arial"/>
              </a:rPr>
              <a:t>not</a:t>
            </a:r>
            <a:r>
              <a:rPr lang="en-US" sz="1100" dirty="0">
                <a:solidFill>
                  <a:srgbClr val="2C2F34"/>
                </a:solidFill>
                <a:highlight>
                  <a:srgbClr val="FFFFFF"/>
                </a:highlight>
                <a:latin typeface="Arial"/>
                <a:ea typeface="Arial"/>
                <a:cs typeface="Arial"/>
                <a:sym typeface="Arial"/>
              </a:rPr>
              <a:t> well-clustered for the following reasons:</a:t>
            </a:r>
            <a:endParaRPr sz="1100" dirty="0">
              <a:solidFill>
                <a:srgbClr val="2C2F34"/>
              </a:solidFill>
              <a:highlight>
                <a:srgbClr val="FFFFFF"/>
              </a:highlight>
              <a:latin typeface="Arial"/>
              <a:ea typeface="Arial"/>
              <a:cs typeface="Arial"/>
              <a:sym typeface="Arial"/>
            </a:endParaRPr>
          </a:p>
          <a:p>
            <a:pPr marL="609600" lvl="0" indent="-298450" algn="l" rtl="0">
              <a:lnSpc>
                <a:spcPct val="115000"/>
              </a:lnSpc>
              <a:spcBef>
                <a:spcPts val="1800"/>
              </a:spcBef>
              <a:spcAft>
                <a:spcPts val="0"/>
              </a:spcAft>
              <a:buClr>
                <a:srgbClr val="2C2F34"/>
              </a:buClr>
              <a:buSzPts val="1100"/>
              <a:buChar char="●"/>
            </a:pPr>
            <a:r>
              <a:rPr lang="en-US" sz="1100" dirty="0">
                <a:solidFill>
                  <a:srgbClr val="2C2F34"/>
                </a:solidFill>
                <a:highlight>
                  <a:srgbClr val="FFFFFF"/>
                </a:highlight>
                <a:latin typeface="Arial"/>
                <a:ea typeface="Arial"/>
                <a:cs typeface="Arial"/>
                <a:sym typeface="Arial"/>
              </a:rPr>
              <a:t>Zero (</a:t>
            </a:r>
            <a:r>
              <a:rPr lang="en-US" sz="1100" dirty="0">
                <a:solidFill>
                  <a:srgbClr val="2C2F34"/>
                </a:solidFill>
                <a:highlight>
                  <a:srgbClr val="FFFFFF"/>
                </a:highlight>
                <a:latin typeface="Roboto Mono"/>
                <a:ea typeface="Roboto Mono"/>
                <a:cs typeface="Roboto Mono"/>
                <a:sym typeface="Roboto Mono"/>
              </a:rPr>
              <a:t>0</a:t>
            </a:r>
            <a:r>
              <a:rPr lang="en-US" sz="1100" dirty="0">
                <a:solidFill>
                  <a:srgbClr val="2C2F34"/>
                </a:solidFill>
                <a:highlight>
                  <a:srgbClr val="FFFFFF"/>
                </a:highlight>
                <a:latin typeface="Arial"/>
                <a:ea typeface="Arial"/>
                <a:cs typeface="Arial"/>
                <a:sym typeface="Arial"/>
              </a:rPr>
              <a:t>) constant micro-partitions out of </a:t>
            </a:r>
            <a:r>
              <a:rPr lang="en-US" sz="1100" dirty="0">
                <a:solidFill>
                  <a:srgbClr val="2C2F34"/>
                </a:solidFill>
                <a:highlight>
                  <a:srgbClr val="FFFFFF"/>
                </a:highlight>
                <a:latin typeface="Roboto Mono"/>
                <a:ea typeface="Roboto Mono"/>
                <a:cs typeface="Roboto Mono"/>
                <a:sym typeface="Roboto Mono"/>
              </a:rPr>
              <a:t>1156</a:t>
            </a:r>
            <a:r>
              <a:rPr lang="en-US" sz="1100" dirty="0">
                <a:solidFill>
                  <a:srgbClr val="2C2F34"/>
                </a:solidFill>
                <a:highlight>
                  <a:srgbClr val="FFFFFF"/>
                </a:highlight>
                <a:latin typeface="Arial"/>
                <a:ea typeface="Arial"/>
                <a:cs typeface="Arial"/>
                <a:sym typeface="Arial"/>
              </a:rPr>
              <a:t> total micro-partitions.</a:t>
            </a:r>
            <a:endParaRPr sz="1100" dirty="0">
              <a:solidFill>
                <a:srgbClr val="2C2F34"/>
              </a:solidFill>
              <a:highlight>
                <a:srgbClr val="FFFFFF"/>
              </a:highlight>
              <a:latin typeface="Arial"/>
              <a:ea typeface="Arial"/>
              <a:cs typeface="Arial"/>
              <a:sym typeface="Arial"/>
            </a:endParaRPr>
          </a:p>
          <a:p>
            <a:pPr marL="609600" lvl="0" indent="-298450" algn="l" rtl="0">
              <a:lnSpc>
                <a:spcPct val="115000"/>
              </a:lnSpc>
              <a:spcBef>
                <a:spcPts val="0"/>
              </a:spcBef>
              <a:spcAft>
                <a:spcPts val="0"/>
              </a:spcAft>
              <a:buClr>
                <a:srgbClr val="2C2F34"/>
              </a:buClr>
              <a:buSzPts val="1100"/>
              <a:buChar char="●"/>
            </a:pPr>
            <a:r>
              <a:rPr lang="en-US" sz="1100" dirty="0">
                <a:solidFill>
                  <a:srgbClr val="2C2F34"/>
                </a:solidFill>
                <a:highlight>
                  <a:srgbClr val="FFFFFF"/>
                </a:highlight>
                <a:latin typeface="Arial"/>
                <a:ea typeface="Arial"/>
                <a:cs typeface="Arial"/>
                <a:sym typeface="Arial"/>
              </a:rPr>
              <a:t>High average of overlapping micro-partitions.</a:t>
            </a:r>
            <a:endParaRPr sz="1100" dirty="0">
              <a:solidFill>
                <a:srgbClr val="2C2F34"/>
              </a:solidFill>
              <a:highlight>
                <a:srgbClr val="FFFFFF"/>
              </a:highlight>
              <a:latin typeface="Arial"/>
              <a:ea typeface="Arial"/>
              <a:cs typeface="Arial"/>
              <a:sym typeface="Arial"/>
            </a:endParaRPr>
          </a:p>
          <a:p>
            <a:pPr marL="609600" lvl="0" indent="-298450" algn="l" rtl="0">
              <a:lnSpc>
                <a:spcPct val="115000"/>
              </a:lnSpc>
              <a:spcBef>
                <a:spcPts val="0"/>
              </a:spcBef>
              <a:spcAft>
                <a:spcPts val="0"/>
              </a:spcAft>
              <a:buClr>
                <a:srgbClr val="2C2F34"/>
              </a:buClr>
              <a:buSzPts val="1100"/>
              <a:buChar char="●"/>
            </a:pPr>
            <a:r>
              <a:rPr lang="en-US" sz="1100" dirty="0">
                <a:solidFill>
                  <a:srgbClr val="2C2F34"/>
                </a:solidFill>
                <a:highlight>
                  <a:srgbClr val="FFFFFF"/>
                </a:highlight>
                <a:latin typeface="Arial"/>
                <a:ea typeface="Arial"/>
                <a:cs typeface="Arial"/>
                <a:sym typeface="Arial"/>
              </a:rPr>
              <a:t>High average of overlap depth across micro-partitions.</a:t>
            </a:r>
            <a:endParaRPr sz="1100" dirty="0">
              <a:solidFill>
                <a:srgbClr val="2C2F34"/>
              </a:solidFill>
              <a:highlight>
                <a:srgbClr val="FFFFFF"/>
              </a:highlight>
              <a:latin typeface="Arial"/>
              <a:ea typeface="Arial"/>
              <a:cs typeface="Arial"/>
              <a:sym typeface="Arial"/>
            </a:endParaRPr>
          </a:p>
          <a:p>
            <a:pPr marL="609600" lvl="0" indent="-298450" algn="l" rtl="0">
              <a:lnSpc>
                <a:spcPct val="115000"/>
              </a:lnSpc>
              <a:spcBef>
                <a:spcPts val="0"/>
              </a:spcBef>
              <a:spcAft>
                <a:spcPts val="0"/>
              </a:spcAft>
              <a:buClr>
                <a:srgbClr val="2C2F34"/>
              </a:buClr>
              <a:buSzPts val="1100"/>
              <a:buChar char="●"/>
            </a:pPr>
            <a:r>
              <a:rPr lang="en-US" sz="1100" dirty="0">
                <a:solidFill>
                  <a:srgbClr val="2C2F34"/>
                </a:solidFill>
                <a:highlight>
                  <a:srgbClr val="FFFFFF"/>
                </a:highlight>
                <a:latin typeface="Arial"/>
                <a:ea typeface="Arial"/>
                <a:cs typeface="Arial"/>
                <a:sym typeface="Arial"/>
              </a:rPr>
              <a:t>Most of the micro-partitions are grouped at the lower-end of the histogram, with the majority of micro-partitions having an overlap depth between </a:t>
            </a:r>
            <a:r>
              <a:rPr lang="en-US" sz="1100" dirty="0">
                <a:solidFill>
                  <a:srgbClr val="2C2F34"/>
                </a:solidFill>
                <a:highlight>
                  <a:srgbClr val="FFFFFF"/>
                </a:highlight>
                <a:latin typeface="Roboto Mono"/>
                <a:ea typeface="Roboto Mono"/>
                <a:cs typeface="Roboto Mono"/>
                <a:sym typeface="Roboto Mono"/>
              </a:rPr>
              <a:t>64</a:t>
            </a:r>
            <a:r>
              <a:rPr lang="en-US" sz="1100" dirty="0">
                <a:solidFill>
                  <a:srgbClr val="2C2F34"/>
                </a:solidFill>
                <a:highlight>
                  <a:srgbClr val="FFFFFF"/>
                </a:highlight>
                <a:latin typeface="Arial"/>
                <a:ea typeface="Arial"/>
                <a:cs typeface="Arial"/>
                <a:sym typeface="Arial"/>
              </a:rPr>
              <a:t> and </a:t>
            </a:r>
            <a:r>
              <a:rPr lang="en-US" sz="1100" dirty="0">
                <a:solidFill>
                  <a:srgbClr val="2C2F34"/>
                </a:solidFill>
                <a:highlight>
                  <a:srgbClr val="FFFFFF"/>
                </a:highlight>
                <a:latin typeface="Roboto Mono"/>
                <a:ea typeface="Roboto Mono"/>
                <a:cs typeface="Roboto Mono"/>
                <a:sym typeface="Roboto Mono"/>
              </a:rPr>
              <a:t>128</a:t>
            </a:r>
            <a:r>
              <a:rPr lang="en-US" sz="1100" dirty="0">
                <a:solidFill>
                  <a:srgbClr val="2C2F34"/>
                </a:solidFill>
                <a:highlight>
                  <a:srgbClr val="FFFFFF"/>
                </a:highlight>
                <a:latin typeface="Arial"/>
                <a:ea typeface="Arial"/>
                <a:cs typeface="Arial"/>
                <a:sym typeface="Arial"/>
              </a:rPr>
              <a:t>.</a:t>
            </a:r>
            <a:endParaRPr sz="1100" dirty="0">
              <a:solidFill>
                <a:srgbClr val="2C2F34"/>
              </a:solidFill>
              <a:highlight>
                <a:srgbClr val="FFFFFF"/>
              </a:highlight>
              <a:latin typeface="Arial"/>
              <a:ea typeface="Arial"/>
              <a:cs typeface="Arial"/>
              <a:sym typeface="Arial"/>
            </a:endParaRPr>
          </a:p>
          <a:p>
            <a:pPr marL="609600" lvl="0" indent="-298450" algn="l" rtl="0">
              <a:lnSpc>
                <a:spcPct val="115000"/>
              </a:lnSpc>
              <a:spcBef>
                <a:spcPts val="0"/>
              </a:spcBef>
              <a:spcAft>
                <a:spcPts val="0"/>
              </a:spcAft>
              <a:buClr>
                <a:srgbClr val="2C2F34"/>
              </a:buClr>
              <a:buSzPts val="1100"/>
              <a:buChar char="●"/>
            </a:pPr>
            <a:r>
              <a:rPr lang="en-US" sz="1100" dirty="0">
                <a:solidFill>
                  <a:srgbClr val="2C2F34"/>
                </a:solidFill>
                <a:highlight>
                  <a:srgbClr val="FFFFFF"/>
                </a:highlight>
                <a:latin typeface="Arial"/>
                <a:ea typeface="Arial"/>
                <a:cs typeface="Arial"/>
                <a:sym typeface="Arial"/>
              </a:rPr>
              <a:t>Automatic clustering was previously disabled.</a:t>
            </a:r>
            <a:endParaRPr sz="1100" dirty="0">
              <a:solidFill>
                <a:srgbClr val="2C2F34"/>
              </a:solidFill>
              <a:highlight>
                <a:srgbClr val="FFFFFF"/>
              </a:highlight>
              <a:latin typeface="Arial"/>
              <a:ea typeface="Arial"/>
              <a:cs typeface="Arial"/>
              <a:sym typeface="Arial"/>
            </a:endParaRPr>
          </a:p>
          <a:p>
            <a:pPr marL="0" lvl="0" indent="0" algn="l" rtl="0">
              <a:spcBef>
                <a:spcPts val="2400"/>
              </a:spcBef>
              <a:spcAft>
                <a:spcPts val="0"/>
              </a:spcAft>
              <a:buNone/>
            </a:pPr>
            <a:endParaRPr dirty="0"/>
          </a:p>
        </p:txBody>
      </p:sp>
      <p:sp>
        <p:nvSpPr>
          <p:cNvPr id="3007" name="Google Shape;3007;g2961947477b_0_9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226</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3"/>
        <p:cNvGrpSpPr/>
        <p:nvPr/>
      </p:nvGrpSpPr>
      <p:grpSpPr>
        <a:xfrm>
          <a:off x="0" y="0"/>
          <a:ext cx="0" cy="0"/>
          <a:chOff x="0" y="0"/>
          <a:chExt cx="0" cy="0"/>
        </a:xfrm>
      </p:grpSpPr>
      <p:sp>
        <p:nvSpPr>
          <p:cNvPr id="3014" name="Google Shape;3014;g295ec2f26d2_0_19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5" name="Google Shape;3015;g295ec2f26d2_0_19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016" name="Google Shape;3016;g295ec2f26d2_0_19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227</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2"/>
        <p:cNvGrpSpPr/>
        <p:nvPr/>
      </p:nvGrpSpPr>
      <p:grpSpPr>
        <a:xfrm>
          <a:off x="0" y="0"/>
          <a:ext cx="0" cy="0"/>
          <a:chOff x="0" y="0"/>
          <a:chExt cx="0" cy="0"/>
        </a:xfrm>
      </p:grpSpPr>
      <p:sp>
        <p:nvSpPr>
          <p:cNvPr id="3023" name="Google Shape;3023;g295ec2f26d2_0_19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4" name="Google Shape;3024;g295ec2f26d2_0_19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000000"/>
                </a:solidFill>
                <a:latin typeface="Arial"/>
                <a:ea typeface="Arial"/>
                <a:cs typeface="Arial"/>
                <a:sym typeface="Arial"/>
              </a:rPr>
              <a:t>To improve performance for point lookups, the search optimization service relies on a persistent data structure that serves as an optimized search access path.</a:t>
            </a:r>
            <a:endParaRPr dirty="0"/>
          </a:p>
          <a:p>
            <a:pPr marL="0" lvl="0" indent="0" algn="l" rtl="0">
              <a:spcBef>
                <a:spcPts val="0"/>
              </a:spcBef>
              <a:spcAft>
                <a:spcPts val="0"/>
              </a:spcAft>
              <a:buNone/>
            </a:pPr>
            <a:r>
              <a:rPr lang="en-US" b="0" i="0" dirty="0">
                <a:solidFill>
                  <a:srgbClr val="000000"/>
                </a:solidFill>
                <a:latin typeface="Arial"/>
                <a:ea typeface="Arial"/>
                <a:cs typeface="Arial"/>
                <a:sym typeface="Arial"/>
              </a:rPr>
              <a:t>A maintenance service that runs in the background is responsible for creating and maintaining the search access path:</a:t>
            </a:r>
            <a:endParaRPr dirty="0"/>
          </a:p>
          <a:p>
            <a:pPr marL="0" lvl="0" indent="-76200" algn="l" rtl="0">
              <a:spcBef>
                <a:spcPts val="0"/>
              </a:spcBef>
              <a:spcAft>
                <a:spcPts val="0"/>
              </a:spcAft>
              <a:buClr>
                <a:srgbClr val="000000"/>
              </a:buClr>
              <a:buSzPts val="1200"/>
              <a:buFont typeface="Arial"/>
              <a:buChar char="•"/>
            </a:pPr>
            <a:r>
              <a:rPr lang="en-US" b="0" i="0" dirty="0">
                <a:solidFill>
                  <a:srgbClr val="000000"/>
                </a:solidFill>
                <a:latin typeface="Arial"/>
                <a:ea typeface="Arial"/>
                <a:cs typeface="Arial"/>
                <a:sym typeface="Arial"/>
              </a:rPr>
              <a:t>When you add search optimization to a table, the maintenance service creates and populates the search access path with the data needed to perform the lookups.</a:t>
            </a:r>
            <a:endParaRPr dirty="0"/>
          </a:p>
          <a:p>
            <a:pPr marL="0" lvl="0" indent="-76200" algn="l" rtl="0">
              <a:spcBef>
                <a:spcPts val="0"/>
              </a:spcBef>
              <a:spcAft>
                <a:spcPts val="0"/>
              </a:spcAft>
              <a:buClr>
                <a:srgbClr val="000000"/>
              </a:buClr>
              <a:buSzPts val="1200"/>
              <a:buFont typeface="Arial"/>
              <a:buChar char="•"/>
            </a:pPr>
            <a:r>
              <a:rPr lang="en-US" b="0" i="0" dirty="0">
                <a:solidFill>
                  <a:srgbClr val="000000"/>
                </a:solidFill>
                <a:latin typeface="Arial"/>
                <a:ea typeface="Arial"/>
                <a:cs typeface="Arial"/>
                <a:sym typeface="Arial"/>
              </a:rPr>
              <a:t>The process of populating data can take time, depending on the size of the table. The service does this work in the background and does not block any concurrent operations on the table.</a:t>
            </a:r>
            <a:endParaRPr dirty="0"/>
          </a:p>
          <a:p>
            <a:pPr marL="0" lvl="0" indent="-76200" algn="l" rtl="0">
              <a:spcBef>
                <a:spcPts val="0"/>
              </a:spcBef>
              <a:spcAft>
                <a:spcPts val="0"/>
              </a:spcAft>
              <a:buClr>
                <a:srgbClr val="000000"/>
              </a:buClr>
              <a:buSzPts val="1200"/>
              <a:buFont typeface="Arial"/>
              <a:buChar char="•"/>
            </a:pPr>
            <a:r>
              <a:rPr lang="en-US" b="0" i="0" dirty="0">
                <a:solidFill>
                  <a:srgbClr val="000000"/>
                </a:solidFill>
                <a:latin typeface="Arial"/>
                <a:ea typeface="Arial"/>
                <a:cs typeface="Arial"/>
                <a:sym typeface="Arial"/>
              </a:rPr>
              <a:t>When data in the table is updated (for example, by loading new data sets or through DML operations), the maintenance service automatically updates the search access path to reflect the changes to the data.</a:t>
            </a:r>
            <a:endParaRPr dirty="0"/>
          </a:p>
          <a:p>
            <a:pPr marL="0" lvl="0" indent="-76200" algn="l" rtl="0">
              <a:spcBef>
                <a:spcPts val="0"/>
              </a:spcBef>
              <a:spcAft>
                <a:spcPts val="0"/>
              </a:spcAft>
              <a:buClr>
                <a:srgbClr val="000000"/>
              </a:buClr>
              <a:buSzPts val="1200"/>
              <a:buFont typeface="Arial"/>
              <a:buChar char="•"/>
            </a:pPr>
            <a:r>
              <a:rPr lang="en-US" b="0" i="0" dirty="0">
                <a:solidFill>
                  <a:srgbClr val="000000"/>
                </a:solidFill>
                <a:latin typeface="Arial"/>
                <a:ea typeface="Arial"/>
                <a:cs typeface="Arial"/>
                <a:sym typeface="Arial"/>
              </a:rPr>
              <a:t>If queries are run when the search access path hasn’t been updated yet, the queries might run slower but will always return up-to-date results.</a:t>
            </a:r>
            <a:endParaRPr dirty="0"/>
          </a:p>
          <a:p>
            <a:pPr marL="0" lvl="0" indent="0" algn="l" rtl="0">
              <a:spcBef>
                <a:spcPts val="0"/>
              </a:spcBef>
              <a:spcAft>
                <a:spcPts val="0"/>
              </a:spcAft>
              <a:buNone/>
            </a:pPr>
            <a:r>
              <a:rPr lang="en-US" b="0" i="0" dirty="0">
                <a:solidFill>
                  <a:srgbClr val="000000"/>
                </a:solidFill>
                <a:latin typeface="Arial"/>
                <a:ea typeface="Arial"/>
                <a:cs typeface="Arial"/>
                <a:sym typeface="Arial"/>
              </a:rPr>
              <a:t>This search access path and the maintenance service are transparent to the user. You don’t need to create a warehouse for the service that maintains the search access path.</a:t>
            </a:r>
            <a:endParaRPr dirty="0"/>
          </a:p>
          <a:p>
            <a:pPr marL="457200" lvl="1" indent="0" algn="l" rtl="0">
              <a:spcBef>
                <a:spcPts val="0"/>
              </a:spcBef>
              <a:spcAft>
                <a:spcPts val="0"/>
              </a:spcAft>
              <a:buClr>
                <a:schemeClr val="dk1"/>
              </a:buClr>
              <a:buSzPts val="1200"/>
              <a:buFont typeface="Arial"/>
              <a:buNone/>
            </a:pPr>
            <a:endParaRPr dirty="0"/>
          </a:p>
        </p:txBody>
      </p:sp>
      <p:sp>
        <p:nvSpPr>
          <p:cNvPr id="3025" name="Google Shape;3025;g295ec2f26d2_0_19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228</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1"/>
        <p:cNvGrpSpPr/>
        <p:nvPr/>
      </p:nvGrpSpPr>
      <p:grpSpPr>
        <a:xfrm>
          <a:off x="0" y="0"/>
          <a:ext cx="0" cy="0"/>
          <a:chOff x="0" y="0"/>
          <a:chExt cx="0" cy="0"/>
        </a:xfrm>
      </p:grpSpPr>
      <p:sp>
        <p:nvSpPr>
          <p:cNvPr id="3032" name="Google Shape;3032;g295ec2f26d2_0_19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3" name="Google Shape;3033;g295ec2f26d2_0_19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000000"/>
                </a:solidFill>
                <a:latin typeface="Helvetica Neue"/>
                <a:ea typeface="Helvetica Neue"/>
                <a:cs typeface="Helvetica Neue"/>
                <a:sym typeface="Helvetica Neue"/>
              </a:rPr>
              <a:t>Considering Other Solutions for Optimizing Query Performance</a:t>
            </a:r>
            <a:endParaRPr/>
          </a:p>
          <a:p>
            <a:pPr marL="0" lvl="0" indent="0" algn="l" rtl="0">
              <a:spcBef>
                <a:spcPts val="0"/>
              </a:spcBef>
              <a:spcAft>
                <a:spcPts val="0"/>
              </a:spcAft>
              <a:buNone/>
            </a:pPr>
            <a:r>
              <a:rPr lang="en-US" b="0" i="0">
                <a:solidFill>
                  <a:srgbClr val="000000"/>
                </a:solidFill>
                <a:latin typeface="Arial"/>
                <a:ea typeface="Arial"/>
                <a:cs typeface="Arial"/>
                <a:sym typeface="Arial"/>
              </a:rPr>
              <a:t>The search optimization service is one of several ways to optimize query performance. Related techniques include:</a:t>
            </a:r>
            <a:endParaRPr/>
          </a:p>
          <a:p>
            <a:pPr marL="0" lvl="0" indent="-76200" algn="l" rtl="0">
              <a:spcBef>
                <a:spcPts val="0"/>
              </a:spcBef>
              <a:spcAft>
                <a:spcPts val="0"/>
              </a:spcAft>
              <a:buClr>
                <a:srgbClr val="000000"/>
              </a:buClr>
              <a:buSzPts val="1200"/>
              <a:buFont typeface="Arial"/>
              <a:buChar char="•"/>
            </a:pPr>
            <a:r>
              <a:rPr lang="en-US" b="0" i="0">
                <a:solidFill>
                  <a:srgbClr val="000000"/>
                </a:solidFill>
                <a:latin typeface="Arial"/>
                <a:ea typeface="Arial"/>
                <a:cs typeface="Arial"/>
                <a:sym typeface="Arial"/>
              </a:rPr>
              <a:t>Clustering a table.</a:t>
            </a:r>
            <a:endParaRPr/>
          </a:p>
          <a:p>
            <a:pPr marL="0" lvl="0" indent="-76200" algn="l" rtl="0">
              <a:spcBef>
                <a:spcPts val="0"/>
              </a:spcBef>
              <a:spcAft>
                <a:spcPts val="0"/>
              </a:spcAft>
              <a:buClr>
                <a:srgbClr val="000000"/>
              </a:buClr>
              <a:buSzPts val="1200"/>
              <a:buFont typeface="Arial"/>
              <a:buChar char="•"/>
            </a:pPr>
            <a:r>
              <a:rPr lang="en-US" b="0" i="0">
                <a:solidFill>
                  <a:srgbClr val="000000"/>
                </a:solidFill>
                <a:latin typeface="Arial"/>
                <a:ea typeface="Arial"/>
                <a:cs typeface="Arial"/>
                <a:sym typeface="Arial"/>
              </a:rPr>
              <a:t>Creating one or more materialized views (clustered or unclustered).</a:t>
            </a:r>
            <a:endParaRPr/>
          </a:p>
          <a:p>
            <a:pPr marL="0" lvl="0" indent="0" algn="l" rtl="0">
              <a:spcBef>
                <a:spcPts val="0"/>
              </a:spcBef>
              <a:spcAft>
                <a:spcPts val="0"/>
              </a:spcAft>
              <a:buNone/>
            </a:pPr>
            <a:r>
              <a:rPr lang="en-US" b="0" i="0">
                <a:solidFill>
                  <a:srgbClr val="000000"/>
                </a:solidFill>
                <a:latin typeface="Arial"/>
                <a:ea typeface="Arial"/>
                <a:cs typeface="Arial"/>
                <a:sym typeface="Arial"/>
              </a:rPr>
              <a:t>Each of these has different advantages:</a:t>
            </a:r>
            <a:endParaRPr/>
          </a:p>
          <a:p>
            <a:pPr marL="0" lvl="0" indent="-76200" algn="l" rtl="0">
              <a:spcBef>
                <a:spcPts val="0"/>
              </a:spcBef>
              <a:spcAft>
                <a:spcPts val="0"/>
              </a:spcAft>
              <a:buClr>
                <a:srgbClr val="000000"/>
              </a:buClr>
              <a:buSzPts val="1200"/>
              <a:buFont typeface="Arial"/>
              <a:buChar char="•"/>
            </a:pPr>
            <a:r>
              <a:rPr lang="en-US" b="0" i="0">
                <a:solidFill>
                  <a:srgbClr val="000000"/>
                </a:solidFill>
                <a:latin typeface="Arial"/>
                <a:ea typeface="Arial"/>
                <a:cs typeface="Arial"/>
                <a:sym typeface="Arial"/>
              </a:rPr>
              <a:t>Clustering a table can speed any of the following, as long as they are on the clustering key:</a:t>
            </a:r>
            <a:endParaRPr/>
          </a:p>
          <a:p>
            <a:pPr marL="742950" lvl="1" indent="-285750" algn="l" rtl="0">
              <a:spcBef>
                <a:spcPts val="0"/>
              </a:spcBef>
              <a:spcAft>
                <a:spcPts val="0"/>
              </a:spcAft>
              <a:buClr>
                <a:srgbClr val="000000"/>
              </a:buClr>
              <a:buSzPts val="1200"/>
              <a:buFont typeface="Arial"/>
              <a:buChar char="•"/>
            </a:pPr>
            <a:r>
              <a:rPr lang="en-US" b="0" i="0">
                <a:solidFill>
                  <a:srgbClr val="000000"/>
                </a:solidFill>
                <a:latin typeface="Arial"/>
                <a:ea typeface="Arial"/>
                <a:cs typeface="Arial"/>
                <a:sym typeface="Arial"/>
              </a:rPr>
              <a:t>Range searches.</a:t>
            </a:r>
            <a:endParaRPr/>
          </a:p>
          <a:p>
            <a:pPr marL="742950" lvl="1" indent="-285750" algn="l" rtl="0">
              <a:spcBef>
                <a:spcPts val="0"/>
              </a:spcBef>
              <a:spcAft>
                <a:spcPts val="0"/>
              </a:spcAft>
              <a:buClr>
                <a:srgbClr val="000000"/>
              </a:buClr>
              <a:buSzPts val="1200"/>
              <a:buFont typeface="Arial"/>
              <a:buChar char="•"/>
            </a:pPr>
            <a:r>
              <a:rPr lang="en-US" b="0" i="0">
                <a:solidFill>
                  <a:srgbClr val="000000"/>
                </a:solidFill>
                <a:latin typeface="Arial"/>
                <a:ea typeface="Arial"/>
                <a:cs typeface="Arial"/>
                <a:sym typeface="Arial"/>
              </a:rPr>
              <a:t>Equality searches.</a:t>
            </a:r>
            <a:endParaRPr/>
          </a:p>
          <a:p>
            <a:pPr marL="0" lvl="0" indent="-76200" algn="l" rtl="0">
              <a:spcBef>
                <a:spcPts val="0"/>
              </a:spcBef>
              <a:spcAft>
                <a:spcPts val="0"/>
              </a:spcAft>
              <a:buClr>
                <a:srgbClr val="000000"/>
              </a:buClr>
              <a:buSzPts val="1200"/>
              <a:buFont typeface="Arial"/>
              <a:buChar char="•"/>
            </a:pPr>
            <a:r>
              <a:rPr lang="en-US" b="0" i="0">
                <a:solidFill>
                  <a:srgbClr val="000000"/>
                </a:solidFill>
                <a:latin typeface="Arial"/>
                <a:ea typeface="Arial"/>
                <a:cs typeface="Arial"/>
                <a:sym typeface="Arial"/>
              </a:rPr>
              <a:t>However, a table can be clustered on only a single key (which can contain one or more columns or expressions).</a:t>
            </a:r>
            <a:endParaRPr/>
          </a:p>
          <a:p>
            <a:pPr marL="0" lvl="0" indent="-76200" algn="l" rtl="0">
              <a:spcBef>
                <a:spcPts val="0"/>
              </a:spcBef>
              <a:spcAft>
                <a:spcPts val="0"/>
              </a:spcAft>
              <a:buClr>
                <a:srgbClr val="000000"/>
              </a:buClr>
              <a:buSzPts val="1200"/>
              <a:buFont typeface="Arial"/>
              <a:buChar char="•"/>
            </a:pPr>
            <a:r>
              <a:rPr lang="en-US" b="0" i="0">
                <a:solidFill>
                  <a:srgbClr val="000000"/>
                </a:solidFill>
                <a:latin typeface="Arial"/>
                <a:ea typeface="Arial"/>
                <a:cs typeface="Arial"/>
                <a:sym typeface="Arial"/>
              </a:rPr>
              <a:t>The search optimization service speeds only equality searches. However, this applies to all the columns of supported types in a table that has search optimization enabled.</a:t>
            </a:r>
            <a:endParaRPr/>
          </a:p>
          <a:p>
            <a:pPr marL="0" lvl="0" indent="-76200" algn="l" rtl="0">
              <a:spcBef>
                <a:spcPts val="0"/>
              </a:spcBef>
              <a:spcAft>
                <a:spcPts val="0"/>
              </a:spcAft>
              <a:buClr>
                <a:srgbClr val="000000"/>
              </a:buClr>
              <a:buSzPts val="1200"/>
              <a:buFont typeface="Arial"/>
              <a:buChar char="•"/>
            </a:pPr>
            <a:r>
              <a:rPr lang="en-US" b="0" i="0">
                <a:solidFill>
                  <a:srgbClr val="000000"/>
                </a:solidFill>
                <a:latin typeface="Arial"/>
                <a:ea typeface="Arial"/>
                <a:cs typeface="Arial"/>
                <a:sym typeface="Arial"/>
              </a:rPr>
              <a:t>A materialized view speeds both equality searches and range searches, as well as some sort operations, but only for the subset of rows and columns included in the materialized view. Materialized views can be also used in order to define different clustering keys on the same source table (or a subset of that table), or in conjunction with flattening JSON / variant data.</a:t>
            </a:r>
            <a:endParaRPr/>
          </a:p>
          <a:p>
            <a:pPr marL="628650" lvl="1" indent="-95250" algn="l" rtl="0">
              <a:spcBef>
                <a:spcPts val="0"/>
              </a:spcBef>
              <a:spcAft>
                <a:spcPts val="0"/>
              </a:spcAft>
              <a:buClr>
                <a:schemeClr val="dk1"/>
              </a:buClr>
              <a:buSzPts val="1200"/>
              <a:buFont typeface="Arial"/>
              <a:buNone/>
            </a:pPr>
            <a:endParaRPr/>
          </a:p>
        </p:txBody>
      </p:sp>
      <p:sp>
        <p:nvSpPr>
          <p:cNvPr id="3034" name="Google Shape;3034;g295ec2f26d2_0_19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229</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5cd0f7e00a_0_7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g25cd0f7e00a_0_7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1181" name="Google Shape;1181;g25cd0f7e00a_0_7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0"/>
        <p:cNvGrpSpPr/>
        <p:nvPr/>
      </p:nvGrpSpPr>
      <p:grpSpPr>
        <a:xfrm>
          <a:off x="0" y="0"/>
          <a:ext cx="0" cy="0"/>
          <a:chOff x="0" y="0"/>
          <a:chExt cx="0" cy="0"/>
        </a:xfrm>
      </p:grpSpPr>
      <p:sp>
        <p:nvSpPr>
          <p:cNvPr id="3041" name="Google Shape;3041;g2961947477b_0_10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2" name="Google Shape;3042;g2961947477b_0_10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latin typeface="Lato"/>
                <a:ea typeface="Lato"/>
                <a:cs typeface="Lato"/>
                <a:sym typeface="Lato"/>
              </a:rPr>
              <a:t>Options for scaling out include:</a:t>
            </a:r>
            <a:endParaRPr/>
          </a:p>
          <a:p>
            <a:pPr marL="0" lvl="0" indent="-76200" algn="l" rtl="0">
              <a:spcBef>
                <a:spcPts val="0"/>
              </a:spcBef>
              <a:spcAft>
                <a:spcPts val="0"/>
              </a:spcAft>
              <a:buClr>
                <a:schemeClr val="dk1"/>
              </a:buClr>
              <a:buSzPts val="1200"/>
              <a:buFont typeface="Arial"/>
              <a:buChar char="•"/>
            </a:pPr>
            <a:r>
              <a:rPr lang="en-US" b="0" i="0">
                <a:latin typeface="Lato"/>
                <a:ea typeface="Lato"/>
                <a:cs typeface="Lato"/>
                <a:sym typeface="Lato"/>
              </a:rPr>
              <a:t>The max number of clusters a warehouse can scale-out. (soft-limit of 10 clusters per warehouse)</a:t>
            </a:r>
            <a:endParaRPr/>
          </a:p>
          <a:p>
            <a:pPr marL="0" lvl="0" indent="-76200" algn="l" rtl="0">
              <a:spcBef>
                <a:spcPts val="0"/>
              </a:spcBef>
              <a:spcAft>
                <a:spcPts val="0"/>
              </a:spcAft>
              <a:buClr>
                <a:schemeClr val="dk1"/>
              </a:buClr>
              <a:buSzPts val="1200"/>
              <a:buFont typeface="Arial"/>
              <a:buChar char="•"/>
            </a:pPr>
            <a:r>
              <a:rPr lang="en-US" b="0" i="0">
                <a:latin typeface="Lato"/>
                <a:ea typeface="Lato"/>
                <a:cs typeface="Lato"/>
                <a:sym typeface="Lato"/>
              </a:rPr>
              <a:t>Auto Scaling vs Maximum sized. When the min and max cluster number are different, Snowflake will auto-scale based on the warehouse scaling policy. If the number is the same in both min and max, the warehouse will always resume with that number of clusters</a:t>
            </a:r>
            <a:endParaRPr/>
          </a:p>
          <a:p>
            <a:pPr marL="0" lvl="0" indent="-76200" algn="l" rtl="0">
              <a:spcBef>
                <a:spcPts val="0"/>
              </a:spcBef>
              <a:spcAft>
                <a:spcPts val="0"/>
              </a:spcAft>
              <a:buClr>
                <a:schemeClr val="dk1"/>
              </a:buClr>
              <a:buSzPts val="1200"/>
              <a:buFont typeface="Arial"/>
              <a:buChar char="•"/>
            </a:pPr>
            <a:r>
              <a:rPr lang="en-US" b="0" i="0">
                <a:latin typeface="Lato"/>
                <a:ea typeface="Lato"/>
                <a:cs typeface="Lato"/>
                <a:sym typeface="Lato"/>
              </a:rPr>
              <a:t>The Scaling Policy (Standard vs Economic). This policy will dictate when a warehouse should auto scale-out and back in. Standard policy will focus on minimizing queuing where an Economic policy will look at fully utilizing the current cluster before adding an additional cluster</a:t>
            </a:r>
            <a:endParaRPr/>
          </a:p>
          <a:p>
            <a:pPr marL="0" lvl="0" indent="0" algn="l" rtl="0">
              <a:spcBef>
                <a:spcPts val="0"/>
              </a:spcBef>
              <a:spcAft>
                <a:spcPts val="0"/>
              </a:spcAft>
              <a:buNone/>
            </a:pPr>
            <a:br>
              <a:rPr lang="en-US"/>
            </a:br>
            <a:endParaRPr/>
          </a:p>
        </p:txBody>
      </p:sp>
      <p:sp>
        <p:nvSpPr>
          <p:cNvPr id="3043" name="Google Shape;3043;g2961947477b_0_10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230</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9"/>
        <p:cNvGrpSpPr/>
        <p:nvPr/>
      </p:nvGrpSpPr>
      <p:grpSpPr>
        <a:xfrm>
          <a:off x="0" y="0"/>
          <a:ext cx="0" cy="0"/>
          <a:chOff x="0" y="0"/>
          <a:chExt cx="0" cy="0"/>
        </a:xfrm>
      </p:grpSpPr>
      <p:sp>
        <p:nvSpPr>
          <p:cNvPr id="3050" name="Google Shape;3050;g295ec2f26d2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1" name="Google Shape;3051;g295ec2f26d2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latin typeface="Lato"/>
                <a:ea typeface="Lato"/>
                <a:cs typeface="Lato"/>
                <a:sym typeface="Lato"/>
              </a:rPr>
              <a:t>Warehouse Performance</a:t>
            </a:r>
            <a:br>
              <a:rPr lang="en-US" b="0" i="0">
                <a:latin typeface="Lato"/>
                <a:ea typeface="Lato"/>
                <a:cs typeface="Lato"/>
                <a:sym typeface="Lato"/>
              </a:rPr>
            </a:br>
            <a:r>
              <a:rPr lang="en-US" b="0" i="0">
                <a:latin typeface="Lato"/>
                <a:ea typeface="Lato"/>
                <a:cs typeface="Lato"/>
                <a:sym typeface="Lato"/>
              </a:rPr>
              <a:t>The main purpose of the Warehouse Performance report is to track how queries are being run on each of the Warehouses and analyse if any considerations should be made to Scale Up\Out.</a:t>
            </a:r>
            <a:endParaRPr/>
          </a:p>
          <a:p>
            <a:pPr marL="0" lvl="0" indent="-76200" algn="l" rtl="0">
              <a:spcBef>
                <a:spcPts val="0"/>
              </a:spcBef>
              <a:spcAft>
                <a:spcPts val="0"/>
              </a:spcAft>
              <a:buClr>
                <a:schemeClr val="dk1"/>
              </a:buClr>
              <a:buSzPts val="1200"/>
              <a:buFont typeface="Arial"/>
              <a:buChar char="•"/>
            </a:pPr>
            <a:r>
              <a:rPr lang="en-US" b="0" i="0">
                <a:latin typeface="Lato"/>
                <a:ea typeface="Lato"/>
                <a:cs typeface="Lato"/>
                <a:sym typeface="Lato"/>
              </a:rPr>
              <a:t>Are queries being queued on a warehouse that may require scaling out?</a:t>
            </a:r>
            <a:endParaRPr/>
          </a:p>
          <a:p>
            <a:pPr marL="0" lvl="0" indent="-76200" algn="l" rtl="0">
              <a:spcBef>
                <a:spcPts val="0"/>
              </a:spcBef>
              <a:spcAft>
                <a:spcPts val="0"/>
              </a:spcAft>
              <a:buClr>
                <a:schemeClr val="dk1"/>
              </a:buClr>
              <a:buSzPts val="1200"/>
              <a:buFont typeface="Arial"/>
              <a:buChar char="•"/>
            </a:pPr>
            <a:r>
              <a:rPr lang="en-US" b="0" i="0">
                <a:latin typeface="Lato"/>
                <a:ea typeface="Lato"/>
                <a:cs typeface="Lato"/>
                <a:sym typeface="Lato"/>
              </a:rPr>
              <a:t>Is the average duration of queries taking longer over time which may require scaling up?</a:t>
            </a:r>
            <a:endParaRPr/>
          </a:p>
          <a:p>
            <a:pPr marL="0" lvl="0" indent="-76200" algn="l" rtl="0">
              <a:spcBef>
                <a:spcPts val="0"/>
              </a:spcBef>
              <a:spcAft>
                <a:spcPts val="0"/>
              </a:spcAft>
              <a:buClr>
                <a:schemeClr val="dk1"/>
              </a:buClr>
              <a:buSzPts val="1200"/>
              <a:buFont typeface="Arial"/>
              <a:buChar char="•"/>
            </a:pPr>
            <a:r>
              <a:rPr lang="en-US" b="0" i="0">
                <a:latin typeface="Lato"/>
                <a:ea typeface="Lato"/>
                <a:cs typeface="Lato"/>
                <a:sym typeface="Lato"/>
              </a:rPr>
              <a:t>What are the types of queries being executed in a warehouse?</a:t>
            </a:r>
            <a:endParaRPr/>
          </a:p>
          <a:p>
            <a:pPr marL="628650" lvl="1" indent="-95250" algn="l" rtl="0">
              <a:spcBef>
                <a:spcPts val="0"/>
              </a:spcBef>
              <a:spcAft>
                <a:spcPts val="0"/>
              </a:spcAft>
              <a:buClr>
                <a:schemeClr val="dk1"/>
              </a:buClr>
              <a:buSzPts val="1200"/>
              <a:buFont typeface="Arial"/>
              <a:buNone/>
            </a:pPr>
            <a:endParaRPr/>
          </a:p>
        </p:txBody>
      </p:sp>
      <p:sp>
        <p:nvSpPr>
          <p:cNvPr id="3052" name="Google Shape;3052;g295ec2f26d2_0_5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231</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g295ec2f26d2_0_5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0" name="Google Shape;3060;g295ec2f26d2_0_5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i="0">
                <a:latin typeface="Lato"/>
                <a:ea typeface="Lato"/>
                <a:cs typeface="Lato"/>
                <a:sym typeface="Lato"/>
              </a:rPr>
              <a:t>Queued Overload time</a:t>
            </a:r>
            <a:r>
              <a:rPr lang="en-US" b="0" i="0">
                <a:latin typeface="Lato"/>
                <a:ea typeface="Lato"/>
                <a:cs typeface="Lato"/>
                <a:sym typeface="Lato"/>
              </a:rPr>
              <a:t>:</a:t>
            </a:r>
            <a:endParaRPr/>
          </a:p>
          <a:p>
            <a:pPr marL="0" lvl="0" indent="0" algn="l" rtl="0">
              <a:spcBef>
                <a:spcPts val="0"/>
              </a:spcBef>
              <a:spcAft>
                <a:spcPts val="0"/>
              </a:spcAft>
              <a:buNone/>
            </a:pPr>
            <a:r>
              <a:rPr lang="en-US" b="0"/>
              <a:t>Time (in milliseconds) spent in the warehouse queue, due to the warehouse being overloaded by the current query workload.</a:t>
            </a:r>
            <a:endParaRPr/>
          </a:p>
          <a:p>
            <a:pPr marL="0" lvl="0" indent="0" algn="l" rtl="0">
              <a:spcBef>
                <a:spcPts val="0"/>
              </a:spcBef>
              <a:spcAft>
                <a:spcPts val="0"/>
              </a:spcAft>
              <a:buNone/>
            </a:pPr>
            <a:r>
              <a:rPr lang="en-US" b="0" i="0">
                <a:latin typeface="Lato"/>
                <a:ea typeface="Lato"/>
                <a:cs typeface="Lato"/>
                <a:sym typeface="Lato"/>
              </a:rPr>
              <a:t>If the overload time is high there should be a consideration in increasing the number of clusters on the warehouse. This will allow for more queries to be executed at the same time.</a:t>
            </a:r>
            <a:endParaRPr/>
          </a:p>
          <a:p>
            <a:pPr marL="0" lvl="0" indent="0" algn="l" rtl="0">
              <a:spcBef>
                <a:spcPts val="0"/>
              </a:spcBef>
              <a:spcAft>
                <a:spcPts val="0"/>
              </a:spcAft>
              <a:buNone/>
            </a:pPr>
            <a:br>
              <a:rPr lang="en-US" b="0" i="0">
                <a:latin typeface="Lato"/>
                <a:ea typeface="Lato"/>
                <a:cs typeface="Lato"/>
                <a:sym typeface="Lato"/>
              </a:rPr>
            </a:br>
            <a:r>
              <a:rPr lang="en-US" b="1" i="0">
                <a:latin typeface="Lato"/>
                <a:ea typeface="Lato"/>
                <a:cs typeface="Lato"/>
                <a:sym typeface="Lato"/>
              </a:rPr>
              <a:t>Other considerations</a:t>
            </a:r>
            <a:endParaRPr b="0" i="0">
              <a:latin typeface="Lato"/>
              <a:ea typeface="Lato"/>
              <a:cs typeface="Lato"/>
              <a:sym typeface="Lato"/>
            </a:endParaRPr>
          </a:p>
          <a:p>
            <a:pPr marL="0" lvl="0" indent="-76200" algn="l" rtl="0">
              <a:spcBef>
                <a:spcPts val="0"/>
              </a:spcBef>
              <a:spcAft>
                <a:spcPts val="0"/>
              </a:spcAft>
              <a:buClr>
                <a:schemeClr val="dk1"/>
              </a:buClr>
              <a:buSzPts val="1200"/>
              <a:buFont typeface="Arial"/>
              <a:buChar char="•"/>
            </a:pPr>
            <a:r>
              <a:rPr lang="en-US" b="0" i="0">
                <a:latin typeface="Lato"/>
                <a:ea typeface="Lato"/>
                <a:cs typeface="Lato"/>
                <a:sym typeface="Lato"/>
              </a:rPr>
              <a:t>Check the Autoscaling policy</a:t>
            </a:r>
            <a:endParaRPr/>
          </a:p>
          <a:p>
            <a:pPr marL="0" lvl="0" indent="-76200" algn="l" rtl="0">
              <a:spcBef>
                <a:spcPts val="0"/>
              </a:spcBef>
              <a:spcAft>
                <a:spcPts val="0"/>
              </a:spcAft>
              <a:buClr>
                <a:schemeClr val="dk1"/>
              </a:buClr>
              <a:buSzPts val="1200"/>
              <a:buFont typeface="Arial"/>
              <a:buChar char="•"/>
            </a:pPr>
            <a:r>
              <a:rPr lang="en-US" b="0" i="0">
                <a:latin typeface="Lato"/>
                <a:ea typeface="Lato"/>
                <a:cs typeface="Lato"/>
                <a:sym typeface="Lato"/>
              </a:rPr>
              <a:t>Check the number of clusters is large enough for the number of concurrent queries</a:t>
            </a:r>
            <a:endParaRPr/>
          </a:p>
          <a:p>
            <a:pPr marL="0" lvl="0" indent="0" algn="l" rtl="0">
              <a:spcBef>
                <a:spcPts val="0"/>
              </a:spcBef>
              <a:spcAft>
                <a:spcPts val="0"/>
              </a:spcAft>
              <a:buNone/>
            </a:pPr>
            <a:br>
              <a:rPr lang="en-US" b="0" i="0">
                <a:latin typeface="Lato"/>
                <a:ea typeface="Lato"/>
                <a:cs typeface="Lato"/>
                <a:sym typeface="Lato"/>
              </a:rPr>
            </a:br>
            <a:r>
              <a:rPr lang="en-US" b="1" i="0">
                <a:latin typeface="Lato"/>
                <a:ea typeface="Lato"/>
                <a:cs typeface="Lato"/>
                <a:sym typeface="Lato"/>
              </a:rPr>
              <a:t>Queued Provisioning time</a:t>
            </a:r>
            <a:r>
              <a:rPr lang="en-US" b="0" i="0">
                <a:latin typeface="Lato"/>
                <a:ea typeface="Lato"/>
                <a:cs typeface="Lato"/>
                <a:sym typeface="Lato"/>
              </a:rPr>
              <a:t>:</a:t>
            </a:r>
            <a:endParaRPr/>
          </a:p>
          <a:p>
            <a:pPr marL="0" lvl="0" indent="0" algn="l" rtl="0">
              <a:spcBef>
                <a:spcPts val="0"/>
              </a:spcBef>
              <a:spcAft>
                <a:spcPts val="0"/>
              </a:spcAft>
              <a:buNone/>
            </a:pPr>
            <a:r>
              <a:rPr lang="en-US" b="0"/>
              <a:t>Time (in milliseconds) spent in the warehouse queue, waiting for the warehouse servers to provision, due to warehouse creation, resume, or resize.</a:t>
            </a:r>
            <a:endParaRPr/>
          </a:p>
          <a:p>
            <a:pPr marL="0" lvl="0" indent="0" algn="l" rtl="0">
              <a:spcBef>
                <a:spcPts val="0"/>
              </a:spcBef>
              <a:spcAft>
                <a:spcPts val="0"/>
              </a:spcAft>
              <a:buNone/>
            </a:pPr>
            <a:br>
              <a:rPr lang="en-US" b="0" i="0">
                <a:latin typeface="Lato"/>
                <a:ea typeface="Lato"/>
                <a:cs typeface="Lato"/>
                <a:sym typeface="Lato"/>
              </a:rPr>
            </a:br>
            <a:r>
              <a:rPr lang="en-US" b="0" i="0">
                <a:latin typeface="Lato"/>
                <a:ea typeface="Lato"/>
                <a:cs typeface="Lato"/>
                <a:sym typeface="Lato"/>
              </a:rPr>
              <a:t>This provisioning time is an important indicator and could indicate the following</a:t>
            </a:r>
            <a:endParaRPr/>
          </a:p>
          <a:p>
            <a:pPr marL="0" lvl="0" indent="-76200" algn="l" rtl="0">
              <a:spcBef>
                <a:spcPts val="0"/>
              </a:spcBef>
              <a:spcAft>
                <a:spcPts val="0"/>
              </a:spcAft>
              <a:buClr>
                <a:schemeClr val="dk1"/>
              </a:buClr>
              <a:buSzPts val="1200"/>
              <a:buFont typeface="Arial"/>
              <a:buChar char="•"/>
            </a:pPr>
            <a:r>
              <a:rPr lang="en-US" b="0" i="0">
                <a:latin typeface="Lato"/>
                <a:ea typeface="Lato"/>
                <a:cs typeface="Lato"/>
                <a:sym typeface="Lato"/>
              </a:rPr>
              <a:t>The warehouse is suspended to quickly (or should not be suspended)</a:t>
            </a:r>
            <a:endParaRPr/>
          </a:p>
          <a:p>
            <a:pPr marL="0" lvl="0" indent="-76200" algn="l" rtl="0">
              <a:spcBef>
                <a:spcPts val="0"/>
              </a:spcBef>
              <a:spcAft>
                <a:spcPts val="0"/>
              </a:spcAft>
              <a:buClr>
                <a:schemeClr val="dk1"/>
              </a:buClr>
              <a:buSzPts val="1200"/>
              <a:buFont typeface="Arial"/>
              <a:buChar char="•"/>
            </a:pPr>
            <a:r>
              <a:rPr lang="en-US" b="0" i="0">
                <a:latin typeface="Lato"/>
                <a:ea typeface="Lato"/>
                <a:cs typeface="Lato"/>
                <a:sym typeface="Lato"/>
              </a:rPr>
              <a:t>The auto-scaling policy should be looked at (economic vs standard)</a:t>
            </a:r>
            <a:endParaRPr/>
          </a:p>
          <a:p>
            <a:pPr marL="0" lvl="0" indent="0" algn="l" rtl="0">
              <a:spcBef>
                <a:spcPts val="0"/>
              </a:spcBef>
              <a:spcAft>
                <a:spcPts val="0"/>
              </a:spcAft>
              <a:buNone/>
            </a:pPr>
            <a:br>
              <a:rPr lang="en-US" b="0" i="0">
                <a:latin typeface="Lato"/>
                <a:ea typeface="Lato"/>
                <a:cs typeface="Lato"/>
                <a:sym typeface="Lato"/>
              </a:rPr>
            </a:br>
            <a:r>
              <a:rPr lang="en-US" b="1" i="0">
                <a:latin typeface="Lato"/>
                <a:ea typeface="Lato"/>
                <a:cs typeface="Lato"/>
                <a:sym typeface="Lato"/>
              </a:rPr>
              <a:t>Query Type</a:t>
            </a:r>
            <a:endParaRPr b="0" i="0">
              <a:latin typeface="Lato"/>
              <a:ea typeface="Lato"/>
              <a:cs typeface="Lato"/>
              <a:sym typeface="Lato"/>
            </a:endParaRPr>
          </a:p>
          <a:p>
            <a:pPr marL="0" lvl="0" indent="0" algn="l" rtl="0">
              <a:spcBef>
                <a:spcPts val="0"/>
              </a:spcBef>
              <a:spcAft>
                <a:spcPts val="0"/>
              </a:spcAft>
              <a:buNone/>
            </a:pPr>
            <a:r>
              <a:rPr lang="en-US" b="0"/>
              <a:t>DML, query, etc. If the query is currently running, or the query failed, then the query type may be UNKNOWN.</a:t>
            </a:r>
            <a:endParaRPr/>
          </a:p>
          <a:p>
            <a:pPr marL="0" lvl="0" indent="0" algn="l" rtl="0">
              <a:spcBef>
                <a:spcPts val="0"/>
              </a:spcBef>
              <a:spcAft>
                <a:spcPts val="0"/>
              </a:spcAft>
              <a:buNone/>
            </a:pPr>
            <a:r>
              <a:rPr lang="en-US" b="0" i="0">
                <a:latin typeface="Lato"/>
                <a:ea typeface="Lato"/>
                <a:cs typeface="Lato"/>
                <a:sym typeface="Lato"/>
              </a:rPr>
              <a:t>This will show the type of query that is running (e.g. Select, Copy Into, Alter). When the same warehouse is doing many query types (i.e. Copy Into and Selects) it may indicate these are different workloads and a separate Warehouse could be created.</a:t>
            </a:r>
            <a:endParaRPr/>
          </a:p>
          <a:p>
            <a:pPr marL="0" lvl="0" indent="0" algn="l" rtl="0">
              <a:spcBef>
                <a:spcPts val="0"/>
              </a:spcBef>
              <a:spcAft>
                <a:spcPts val="0"/>
              </a:spcAft>
              <a:buNone/>
            </a:pPr>
            <a:br>
              <a:rPr lang="en-US" b="0" i="0">
                <a:latin typeface="Lato"/>
                <a:ea typeface="Lato"/>
                <a:cs typeface="Lato"/>
                <a:sym typeface="Lato"/>
              </a:rPr>
            </a:br>
            <a:r>
              <a:rPr lang="en-US" b="1" i="0">
                <a:latin typeface="Lato"/>
                <a:ea typeface="Lato"/>
                <a:cs typeface="Lato"/>
                <a:sym typeface="Lato"/>
              </a:rPr>
              <a:t>Execution Time</a:t>
            </a:r>
            <a:endParaRPr b="0" i="0">
              <a:latin typeface="Lato"/>
              <a:ea typeface="Lato"/>
              <a:cs typeface="Lato"/>
              <a:sym typeface="Lato"/>
            </a:endParaRPr>
          </a:p>
          <a:p>
            <a:pPr marL="0" lvl="0" indent="0" algn="l" rtl="0">
              <a:spcBef>
                <a:spcPts val="0"/>
              </a:spcBef>
              <a:spcAft>
                <a:spcPts val="0"/>
              </a:spcAft>
              <a:buNone/>
            </a:pPr>
            <a:r>
              <a:rPr lang="en-US" b="0"/>
              <a:t>Execution time (in milliseconds)</a:t>
            </a:r>
            <a:endParaRPr/>
          </a:p>
          <a:p>
            <a:pPr marL="0" lvl="0" indent="0" algn="l" rtl="0">
              <a:spcBef>
                <a:spcPts val="0"/>
              </a:spcBef>
              <a:spcAft>
                <a:spcPts val="0"/>
              </a:spcAft>
              <a:buNone/>
            </a:pPr>
            <a:br>
              <a:rPr lang="en-US" b="0" i="0">
                <a:latin typeface="Lato"/>
                <a:ea typeface="Lato"/>
                <a:cs typeface="Lato"/>
                <a:sym typeface="Lato"/>
              </a:rPr>
            </a:br>
            <a:r>
              <a:rPr lang="en-US" b="1" i="0">
                <a:latin typeface="Lato"/>
                <a:ea typeface="Lato"/>
                <a:cs typeface="Lato"/>
                <a:sym typeface="Lato"/>
              </a:rPr>
              <a:t>Bytes Scanned</a:t>
            </a:r>
            <a:endParaRPr b="0" i="0">
              <a:latin typeface="Lato"/>
              <a:ea typeface="Lato"/>
              <a:cs typeface="Lato"/>
              <a:sym typeface="Lato"/>
            </a:endParaRPr>
          </a:p>
          <a:p>
            <a:pPr marL="0" lvl="0" indent="0" algn="l" rtl="0">
              <a:spcBef>
                <a:spcPts val="0"/>
              </a:spcBef>
              <a:spcAft>
                <a:spcPts val="0"/>
              </a:spcAft>
              <a:buNone/>
            </a:pPr>
            <a:r>
              <a:rPr lang="en-US" b="0"/>
              <a:t>Number of bytes scanned by this statement.</a:t>
            </a:r>
            <a:endParaRPr/>
          </a:p>
          <a:p>
            <a:pPr marL="0" lvl="0" indent="0" algn="l" rtl="0">
              <a:spcBef>
                <a:spcPts val="0"/>
              </a:spcBef>
              <a:spcAft>
                <a:spcPts val="0"/>
              </a:spcAft>
              <a:buNone/>
            </a:pPr>
            <a:r>
              <a:rPr lang="en-US" b="0" i="0">
                <a:latin typeface="Lato"/>
                <a:ea typeface="Lato"/>
                <a:cs typeface="Lato"/>
                <a:sym typeface="Lato"/>
              </a:rPr>
              <a:t>The time taken and bytes scanned may indicate a larger warehouse is required.</a:t>
            </a:r>
            <a:endParaRPr/>
          </a:p>
        </p:txBody>
      </p:sp>
      <p:sp>
        <p:nvSpPr>
          <p:cNvPr id="3061" name="Google Shape;3061;g295ec2f26d2_0_5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232</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7"/>
        <p:cNvGrpSpPr/>
        <p:nvPr/>
      </p:nvGrpSpPr>
      <p:grpSpPr>
        <a:xfrm>
          <a:off x="0" y="0"/>
          <a:ext cx="0" cy="0"/>
          <a:chOff x="0" y="0"/>
          <a:chExt cx="0" cy="0"/>
        </a:xfrm>
      </p:grpSpPr>
      <p:sp>
        <p:nvSpPr>
          <p:cNvPr id="3068" name="Google Shape;3068;g295ec2f26d2_0_1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9" name="Google Shape;3069;g295ec2f26d2_0_12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08012" lvl="1" indent="-608012" algn="l" rtl="0">
              <a:lnSpc>
                <a:spcPct val="107000"/>
              </a:lnSpc>
              <a:spcBef>
                <a:spcPts val="0"/>
              </a:spcBef>
              <a:spcAft>
                <a:spcPts val="0"/>
              </a:spcAft>
              <a:buClr>
                <a:schemeClr val="dk1"/>
              </a:buClr>
              <a:buSzPts val="1200"/>
              <a:buFont typeface="Arial"/>
              <a:buNone/>
            </a:pPr>
            <a:r>
              <a:rPr lang="en-US" b="1">
                <a:latin typeface="Helvetica Neue"/>
                <a:ea typeface="Helvetica Neue"/>
                <a:cs typeface="Helvetica Neue"/>
                <a:sym typeface="Helvetica Neue"/>
              </a:rPr>
              <a:t>Managing Security</a:t>
            </a:r>
            <a:endParaRPr/>
          </a:p>
          <a:p>
            <a:pPr marL="609569" lvl="1" indent="0" algn="l" rtl="0">
              <a:lnSpc>
                <a:spcPct val="107000"/>
              </a:lnSpc>
              <a:spcBef>
                <a:spcPts val="0"/>
              </a:spcBef>
              <a:spcAft>
                <a:spcPts val="0"/>
              </a:spcAft>
              <a:buClr>
                <a:schemeClr val="dk1"/>
              </a:buClr>
              <a:buSzPts val="1200"/>
              <a:buFont typeface="Arial"/>
              <a:buNone/>
            </a:pPr>
            <a:r>
              <a:rPr lang="en-US">
                <a:latin typeface="Helvetica Neue"/>
                <a:ea typeface="Helvetica Neue"/>
                <a:cs typeface="Helvetica Neue"/>
                <a:sym typeface="Helvetica Neue"/>
              </a:rPr>
              <a:t>Data Encryption</a:t>
            </a:r>
            <a:endParaRPr/>
          </a:p>
          <a:p>
            <a:pPr marL="609569" lvl="1" indent="0" algn="l" rtl="0">
              <a:lnSpc>
                <a:spcPct val="107000"/>
              </a:lnSpc>
              <a:spcBef>
                <a:spcPts val="0"/>
              </a:spcBef>
              <a:spcAft>
                <a:spcPts val="0"/>
              </a:spcAft>
              <a:buClr>
                <a:schemeClr val="dk1"/>
              </a:buClr>
              <a:buSzPts val="1200"/>
              <a:buFont typeface="Arial"/>
              <a:buNone/>
            </a:pPr>
            <a:r>
              <a:rPr lang="en-US">
                <a:latin typeface="Helvetica Neue"/>
                <a:ea typeface="Helvetica Neue"/>
                <a:cs typeface="Helvetica Neue"/>
                <a:sym typeface="Helvetica Neue"/>
              </a:rPr>
              <a:t>Authentication</a:t>
            </a:r>
            <a:endParaRPr/>
          </a:p>
          <a:p>
            <a:pPr marL="609569" lvl="1" indent="0" algn="l" rtl="0">
              <a:lnSpc>
                <a:spcPct val="107000"/>
              </a:lnSpc>
              <a:spcBef>
                <a:spcPts val="0"/>
              </a:spcBef>
              <a:spcAft>
                <a:spcPts val="0"/>
              </a:spcAft>
              <a:buClr>
                <a:schemeClr val="dk1"/>
              </a:buClr>
              <a:buSzPts val="1200"/>
              <a:buFont typeface="Arial"/>
              <a:buNone/>
            </a:pPr>
            <a:r>
              <a:rPr lang="en-US">
                <a:latin typeface="Helvetica Neue"/>
                <a:ea typeface="Helvetica Neue"/>
                <a:cs typeface="Helvetica Neue"/>
                <a:sym typeface="Helvetica Neue"/>
              </a:rPr>
              <a:t>Role-Based Access Control</a:t>
            </a:r>
            <a:endParaRPr/>
          </a:p>
          <a:p>
            <a:pPr marL="609569" lvl="1" indent="0" algn="l" rtl="0">
              <a:lnSpc>
                <a:spcPct val="107000"/>
              </a:lnSpc>
              <a:spcBef>
                <a:spcPts val="0"/>
              </a:spcBef>
              <a:spcAft>
                <a:spcPts val="0"/>
              </a:spcAft>
              <a:buClr>
                <a:schemeClr val="dk1"/>
              </a:buClr>
              <a:buSzPts val="1200"/>
              <a:buFont typeface="Arial"/>
              <a:buNone/>
            </a:pPr>
            <a:endParaRPr>
              <a:latin typeface="Helvetica Neue"/>
              <a:ea typeface="Helvetica Neue"/>
              <a:cs typeface="Helvetica Neue"/>
              <a:sym typeface="Helvetica Neue"/>
            </a:endParaRPr>
          </a:p>
          <a:p>
            <a:pPr marL="457200" lvl="1" indent="0" algn="l" rtl="0">
              <a:spcBef>
                <a:spcPts val="0"/>
              </a:spcBef>
              <a:spcAft>
                <a:spcPts val="0"/>
              </a:spcAft>
              <a:buClr>
                <a:srgbClr val="333333"/>
              </a:buClr>
              <a:buSzPts val="1200"/>
              <a:buFont typeface="Arial"/>
              <a:buNone/>
            </a:pPr>
            <a:r>
              <a:rPr lang="en-US" b="0" i="0">
                <a:solidFill>
                  <a:srgbClr val="333333"/>
                </a:solidFill>
                <a:latin typeface="Poppins"/>
                <a:ea typeface="Poppins"/>
                <a:cs typeface="Poppins"/>
                <a:sym typeface="Poppins"/>
              </a:rPr>
              <a:t>Whether migrating to Snowflake or starting net-new, one of the first things you have to consider is security and access to your data; users of your data need to be able to access the appropriate information, with just enough access to complete their task. Traditionally, users are given a set of roles/privileges, and all of these privileges are aggregated into one set of access. However, </a:t>
            </a:r>
            <a:r>
              <a:rPr lang="en-US" b="0" i="0" u="sng" strike="noStrike">
                <a:solidFill>
                  <a:srgbClr val="CC3366"/>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Snowflake only allows a user to assume one role</a:t>
            </a:r>
            <a:r>
              <a:rPr lang="en-US" b="0" i="0">
                <a:solidFill>
                  <a:srgbClr val="333333"/>
                </a:solidFill>
                <a:latin typeface="Poppins"/>
                <a:ea typeface="Poppins"/>
                <a:cs typeface="Poppins"/>
                <a:sym typeface="Poppins"/>
              </a:rPr>
              <a:t> (a collection of privileges) at a time. This role design has positives and negatives.</a:t>
            </a:r>
            <a:endParaRPr/>
          </a:p>
          <a:p>
            <a:pPr marL="457200" lvl="1" indent="0" algn="l" rtl="0">
              <a:spcBef>
                <a:spcPts val="0"/>
              </a:spcBef>
              <a:spcAft>
                <a:spcPts val="0"/>
              </a:spcAft>
              <a:buClr>
                <a:schemeClr val="dk1"/>
              </a:buClr>
              <a:buSzPts val="1200"/>
              <a:buFont typeface="Arial"/>
              <a:buNone/>
            </a:pPr>
            <a:endParaRPr b="0" i="0">
              <a:solidFill>
                <a:srgbClr val="333333"/>
              </a:solidFill>
              <a:latin typeface="Poppins"/>
              <a:ea typeface="Poppins"/>
              <a:cs typeface="Poppins"/>
              <a:sym typeface="Poppins"/>
            </a:endParaRPr>
          </a:p>
          <a:p>
            <a:pPr marL="609569" lvl="1" indent="0" algn="l" rtl="0">
              <a:lnSpc>
                <a:spcPct val="107000"/>
              </a:lnSpc>
              <a:spcBef>
                <a:spcPts val="0"/>
              </a:spcBef>
              <a:spcAft>
                <a:spcPts val="0"/>
              </a:spcAft>
              <a:buClr>
                <a:schemeClr val="dk1"/>
              </a:buClr>
              <a:buSzPts val="1200"/>
              <a:buFont typeface="Arial"/>
              <a:buNone/>
            </a:pP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200"/>
              <a:buFont typeface="Calibri"/>
              <a:buNone/>
            </a:pPr>
            <a:endParaRPr/>
          </a:p>
        </p:txBody>
      </p:sp>
      <p:sp>
        <p:nvSpPr>
          <p:cNvPr id="3070" name="Google Shape;3070;g295ec2f26d2_0_12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233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7"/>
        <p:cNvGrpSpPr/>
        <p:nvPr/>
      </p:nvGrpSpPr>
      <p:grpSpPr>
        <a:xfrm>
          <a:off x="0" y="0"/>
          <a:ext cx="0" cy="0"/>
          <a:chOff x="0" y="0"/>
          <a:chExt cx="0" cy="0"/>
        </a:xfrm>
      </p:grpSpPr>
      <p:sp>
        <p:nvSpPr>
          <p:cNvPr id="3078" name="Google Shape;3078;g295ec2f26d2_0_1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9" name="Google Shape;3079;g295ec2f26d2_0_12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Arial"/>
              <a:buChar char="•"/>
            </a:pPr>
            <a:r>
              <a:rPr lang="en-US" sz="1200"/>
              <a:t>Encryption, Identity and Access Management, and Network Security are key to data warehouse defense in depth</a:t>
            </a:r>
            <a:endParaRPr/>
          </a:p>
        </p:txBody>
      </p:sp>
      <p:sp>
        <p:nvSpPr>
          <p:cNvPr id="3080" name="Google Shape;3080;g295ec2f26d2_0_12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234</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295ec2f26d2_0_1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8" name="Google Shape;3088;g295ec2f26d2_0_12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Arial"/>
              <a:buChar char="•"/>
            </a:pPr>
            <a:r>
              <a:rPr lang="en-US" sz="1200"/>
              <a:t>Query results should also be encrypted. All of this should be built in, not an option.</a:t>
            </a:r>
            <a:endParaRPr/>
          </a:p>
        </p:txBody>
      </p:sp>
      <p:sp>
        <p:nvSpPr>
          <p:cNvPr id="3089" name="Google Shape;3089;g295ec2f26d2_0_12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235</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5"/>
        <p:cNvGrpSpPr/>
        <p:nvPr/>
      </p:nvGrpSpPr>
      <p:grpSpPr>
        <a:xfrm>
          <a:off x="0" y="0"/>
          <a:ext cx="0" cy="0"/>
          <a:chOff x="0" y="0"/>
          <a:chExt cx="0" cy="0"/>
        </a:xfrm>
      </p:grpSpPr>
      <p:sp>
        <p:nvSpPr>
          <p:cNvPr id="3096" name="Google Shape;3096;g295ec2f26d2_0_1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7" name="Google Shape;3097;g295ec2f26d2_0_12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098" name="Google Shape;3098;g295ec2f26d2_0_12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236</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4"/>
        <p:cNvGrpSpPr/>
        <p:nvPr/>
      </p:nvGrpSpPr>
      <p:grpSpPr>
        <a:xfrm>
          <a:off x="0" y="0"/>
          <a:ext cx="0" cy="0"/>
          <a:chOff x="0" y="0"/>
          <a:chExt cx="0" cy="0"/>
        </a:xfrm>
      </p:grpSpPr>
      <p:sp>
        <p:nvSpPr>
          <p:cNvPr id="3105" name="Google Shape;3105;g295ec2f26d2_0_1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6" name="Google Shape;3106;g295ec2f26d2_0_12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chemeClr val="dk1"/>
              </a:buClr>
              <a:buSzPts val="1200"/>
              <a:buFont typeface="Arial"/>
              <a:buNone/>
            </a:pPr>
            <a:r>
              <a:rPr lang="en-US"/>
              <a:t>Identity and access differ in that</a:t>
            </a:r>
            <a:endParaRPr/>
          </a:p>
          <a:p>
            <a:pPr marL="457200" lvl="1" indent="0" algn="l" rtl="0">
              <a:spcBef>
                <a:spcPts val="0"/>
              </a:spcBef>
              <a:spcAft>
                <a:spcPts val="0"/>
              </a:spcAft>
              <a:buClr>
                <a:schemeClr val="dk1"/>
              </a:buClr>
              <a:buSzPts val="1200"/>
              <a:buFont typeface="Arial"/>
              <a:buNone/>
            </a:pPr>
            <a:r>
              <a:rPr lang="en-US"/>
              <a:t>one is about who you are and the</a:t>
            </a:r>
            <a:endParaRPr/>
          </a:p>
          <a:p>
            <a:pPr marL="457200" lvl="1" indent="0" algn="l" rtl="0">
              <a:spcBef>
                <a:spcPts val="0"/>
              </a:spcBef>
              <a:spcAft>
                <a:spcPts val="0"/>
              </a:spcAft>
              <a:buClr>
                <a:schemeClr val="dk1"/>
              </a:buClr>
              <a:buSzPts val="1200"/>
              <a:buFont typeface="Arial"/>
              <a:buNone/>
            </a:pPr>
            <a:r>
              <a:rPr lang="en-US"/>
              <a:t>others about what you're allowed to</a:t>
            </a:r>
            <a:endParaRPr/>
          </a:p>
          <a:p>
            <a:pPr marL="457200" lvl="1" indent="0" algn="l" rtl="0">
              <a:spcBef>
                <a:spcPts val="0"/>
              </a:spcBef>
              <a:spcAft>
                <a:spcPts val="0"/>
              </a:spcAft>
              <a:buClr>
                <a:schemeClr val="dk1"/>
              </a:buClr>
              <a:buSzPts val="1200"/>
              <a:buFont typeface="Arial"/>
              <a:buNone/>
            </a:pPr>
            <a:r>
              <a:rPr lang="en-US"/>
              <a:t>see or do.</a:t>
            </a:r>
            <a:endParaRPr/>
          </a:p>
          <a:p>
            <a:pPr marL="457200" lvl="1" indent="0" algn="l" rtl="0">
              <a:spcBef>
                <a:spcPts val="0"/>
              </a:spcBef>
              <a:spcAft>
                <a:spcPts val="0"/>
              </a:spcAft>
              <a:buClr>
                <a:schemeClr val="dk1"/>
              </a:buClr>
              <a:buSzPts val="1200"/>
              <a:buFont typeface="Arial"/>
              <a:buNone/>
            </a:pPr>
            <a:r>
              <a:rPr lang="en-US"/>
              <a:t>If you can prove your identity,</a:t>
            </a:r>
            <a:endParaRPr/>
          </a:p>
          <a:p>
            <a:pPr marL="457200" lvl="1" indent="0" algn="l" rtl="0">
              <a:spcBef>
                <a:spcPts val="0"/>
              </a:spcBef>
              <a:spcAft>
                <a:spcPts val="0"/>
              </a:spcAft>
              <a:buClr>
                <a:schemeClr val="dk1"/>
              </a:buClr>
              <a:buSzPts val="1200"/>
              <a:buFont typeface="Arial"/>
              <a:buNone/>
            </a:pPr>
            <a:r>
              <a:rPr lang="en-US"/>
              <a:t>that's called being authenticated.</a:t>
            </a:r>
            <a:endParaRPr/>
          </a:p>
          <a:p>
            <a:pPr marL="457200" lvl="1" indent="0" algn="l" rtl="0">
              <a:spcBef>
                <a:spcPts val="0"/>
              </a:spcBef>
              <a:spcAft>
                <a:spcPts val="0"/>
              </a:spcAft>
              <a:buClr>
                <a:schemeClr val="dk1"/>
              </a:buClr>
              <a:buSzPts val="1200"/>
              <a:buFont typeface="Arial"/>
              <a:buNone/>
            </a:pPr>
            <a:r>
              <a:rPr lang="en-US"/>
              <a:t>If you can prove you have a right to</a:t>
            </a:r>
            <a:endParaRPr/>
          </a:p>
          <a:p>
            <a:pPr marL="457200" lvl="1" indent="0" algn="l" rtl="0">
              <a:spcBef>
                <a:spcPts val="0"/>
              </a:spcBef>
              <a:spcAft>
                <a:spcPts val="0"/>
              </a:spcAft>
              <a:buClr>
                <a:schemeClr val="dk1"/>
              </a:buClr>
              <a:buSzPts val="1200"/>
              <a:buFont typeface="Arial"/>
              <a:buNone/>
            </a:pPr>
            <a:r>
              <a:rPr lang="en-US"/>
              <a:t>access something, that's called</a:t>
            </a:r>
            <a:endParaRPr/>
          </a:p>
          <a:p>
            <a:pPr marL="457200" lvl="1" indent="0" algn="l" rtl="0">
              <a:spcBef>
                <a:spcPts val="0"/>
              </a:spcBef>
              <a:spcAft>
                <a:spcPts val="0"/>
              </a:spcAft>
              <a:buClr>
                <a:schemeClr val="dk1"/>
              </a:buClr>
              <a:buSzPts val="1200"/>
              <a:buFont typeface="Arial"/>
              <a:buNone/>
            </a:pPr>
            <a:r>
              <a:rPr lang="en-US"/>
              <a:t>being authorized.</a:t>
            </a:r>
            <a:endParaRPr/>
          </a:p>
          <a:p>
            <a:pPr marL="457200" lvl="1" indent="0" algn="l" rtl="0">
              <a:spcBef>
                <a:spcPts val="0"/>
              </a:spcBef>
              <a:spcAft>
                <a:spcPts val="0"/>
              </a:spcAft>
              <a:buClr>
                <a:schemeClr val="dk1"/>
              </a:buClr>
              <a:buSzPts val="1200"/>
              <a:buFont typeface="Arial"/>
              <a:buNone/>
            </a:pPr>
            <a:r>
              <a:rPr lang="en-US"/>
              <a:t>When we talk about authentication</a:t>
            </a:r>
            <a:endParaRPr/>
          </a:p>
          <a:p>
            <a:pPr marL="457200" lvl="1" indent="0" algn="l" rtl="0">
              <a:spcBef>
                <a:spcPts val="0"/>
              </a:spcBef>
              <a:spcAft>
                <a:spcPts val="0"/>
              </a:spcAft>
              <a:buClr>
                <a:schemeClr val="dk1"/>
              </a:buClr>
              <a:buSzPts val="1200"/>
              <a:buFont typeface="Arial"/>
              <a:buNone/>
            </a:pPr>
            <a:r>
              <a:rPr lang="en-US"/>
              <a:t>and authorization, these two</a:t>
            </a:r>
            <a:endParaRPr/>
          </a:p>
          <a:p>
            <a:pPr marL="457200" lvl="1" indent="0" algn="l" rtl="0">
              <a:spcBef>
                <a:spcPts val="0"/>
              </a:spcBef>
              <a:spcAft>
                <a:spcPts val="0"/>
              </a:spcAft>
              <a:buClr>
                <a:schemeClr val="dk1"/>
              </a:buClr>
              <a:buSzPts val="1200"/>
              <a:buFont typeface="Arial"/>
              <a:buNone/>
            </a:pPr>
            <a:r>
              <a:rPr lang="en-US"/>
              <a:t>steps can seem like they're</a:t>
            </a:r>
            <a:endParaRPr/>
          </a:p>
          <a:p>
            <a:pPr marL="457200" lvl="1" indent="0" algn="l" rtl="0">
              <a:spcBef>
                <a:spcPts val="0"/>
              </a:spcBef>
              <a:spcAft>
                <a:spcPts val="0"/>
              </a:spcAft>
              <a:buClr>
                <a:schemeClr val="dk1"/>
              </a:buClr>
              <a:buSzPts val="1200"/>
              <a:buFont typeface="Arial"/>
              <a:buNone/>
            </a:pPr>
            <a:r>
              <a:rPr lang="en-US"/>
              <a:t>happening at the same time, but</a:t>
            </a:r>
            <a:endParaRPr/>
          </a:p>
          <a:p>
            <a:pPr marL="457200" lvl="1" indent="0" algn="l" rtl="0">
              <a:spcBef>
                <a:spcPts val="0"/>
              </a:spcBef>
              <a:spcAft>
                <a:spcPts val="0"/>
              </a:spcAft>
              <a:buClr>
                <a:schemeClr val="dk1"/>
              </a:buClr>
              <a:buSzPts val="1200"/>
              <a:buFont typeface="Arial"/>
              <a:buNone/>
            </a:pPr>
            <a:r>
              <a:rPr lang="en-US"/>
              <a:t>they're actually separate processes.</a:t>
            </a:r>
            <a:endParaRPr/>
          </a:p>
          <a:p>
            <a:pPr marL="457200" lvl="1" indent="0" algn="l" rtl="0">
              <a:spcBef>
                <a:spcPts val="0"/>
              </a:spcBef>
              <a:spcAft>
                <a:spcPts val="0"/>
              </a:spcAft>
              <a:buClr>
                <a:schemeClr val="dk1"/>
              </a:buClr>
              <a:buSzPts val="1200"/>
              <a:buFont typeface="Arial"/>
              <a:buNone/>
            </a:pPr>
            <a:r>
              <a:rPr lang="en-US"/>
              <a:t>As software has moved to the</a:t>
            </a:r>
            <a:endParaRPr/>
          </a:p>
          <a:p>
            <a:pPr marL="457200" lvl="1" indent="0" algn="l" rtl="0">
              <a:spcBef>
                <a:spcPts val="0"/>
              </a:spcBef>
              <a:spcAft>
                <a:spcPts val="0"/>
              </a:spcAft>
              <a:buClr>
                <a:schemeClr val="dk1"/>
              </a:buClr>
              <a:buSzPts val="1200"/>
              <a:buFont typeface="Arial"/>
              <a:buNone/>
            </a:pPr>
            <a:r>
              <a:rPr lang="en-US"/>
              <a:t>Internet, or cloud, security</a:t>
            </a:r>
            <a:endParaRPr/>
          </a:p>
          <a:p>
            <a:pPr marL="457200" lvl="1" indent="0" algn="l" rtl="0">
              <a:spcBef>
                <a:spcPts val="0"/>
              </a:spcBef>
              <a:spcAft>
                <a:spcPts val="0"/>
              </a:spcAft>
              <a:buClr>
                <a:schemeClr val="dk1"/>
              </a:buClr>
              <a:buSzPts val="1200"/>
              <a:buFont typeface="Arial"/>
              <a:buNone/>
            </a:pPr>
            <a:r>
              <a:rPr lang="en-US"/>
              <a:t>technologies have become more</a:t>
            </a:r>
            <a:endParaRPr/>
          </a:p>
          <a:p>
            <a:pPr marL="457200" lvl="1" indent="0" algn="l" rtl="0">
              <a:spcBef>
                <a:spcPts val="0"/>
              </a:spcBef>
              <a:spcAft>
                <a:spcPts val="0"/>
              </a:spcAft>
              <a:buClr>
                <a:schemeClr val="dk1"/>
              </a:buClr>
              <a:buSzPts val="1200"/>
              <a:buFont typeface="Arial"/>
              <a:buNone/>
            </a:pPr>
            <a:r>
              <a:rPr lang="en-US"/>
              <a:t>sophisticated and these two</a:t>
            </a:r>
            <a:endParaRPr/>
          </a:p>
          <a:p>
            <a:pPr marL="457200" lvl="1" indent="0" algn="l" rtl="0">
              <a:spcBef>
                <a:spcPts val="0"/>
              </a:spcBef>
              <a:spcAft>
                <a:spcPts val="0"/>
              </a:spcAft>
              <a:buClr>
                <a:schemeClr val="dk1"/>
              </a:buClr>
              <a:buSzPts val="1200"/>
              <a:buFont typeface="Arial"/>
              <a:buNone/>
            </a:pPr>
            <a:r>
              <a:rPr lang="en-US"/>
              <a:t>steps have become more separate.</a:t>
            </a:r>
            <a:endParaRPr/>
          </a:p>
          <a:p>
            <a:pPr marL="457200" lvl="1" indent="0" algn="l" rtl="0">
              <a:spcBef>
                <a:spcPts val="0"/>
              </a:spcBef>
              <a:spcAft>
                <a:spcPts val="0"/>
              </a:spcAft>
              <a:buClr>
                <a:schemeClr val="dk1"/>
              </a:buClr>
              <a:buSzPts val="1200"/>
              <a:buFont typeface="Arial"/>
              <a:buNone/>
            </a:pPr>
            <a:r>
              <a:rPr lang="en-US"/>
              <a:t>So let's imagine the processes of</a:t>
            </a:r>
            <a:endParaRPr/>
          </a:p>
          <a:p>
            <a:pPr marL="457200" lvl="1" indent="0" algn="l" rtl="0">
              <a:spcBef>
                <a:spcPts val="0"/>
              </a:spcBef>
              <a:spcAft>
                <a:spcPts val="0"/>
              </a:spcAft>
              <a:buClr>
                <a:schemeClr val="dk1"/>
              </a:buClr>
              <a:buSzPts val="1200"/>
              <a:buFont typeface="Arial"/>
              <a:buNone/>
            </a:pPr>
            <a:r>
              <a:rPr lang="en-US"/>
              <a:t>authentication and authorization</a:t>
            </a:r>
            <a:endParaRPr/>
          </a:p>
          <a:p>
            <a:pPr marL="457200" lvl="1" indent="0" algn="l" rtl="0">
              <a:spcBef>
                <a:spcPts val="0"/>
              </a:spcBef>
              <a:spcAft>
                <a:spcPts val="0"/>
              </a:spcAft>
              <a:buClr>
                <a:schemeClr val="dk1"/>
              </a:buClr>
              <a:buSzPts val="1200"/>
              <a:buFont typeface="Arial"/>
              <a:buNone/>
            </a:pPr>
            <a:r>
              <a:rPr lang="en-US"/>
              <a:t>as a couple of conversations.</a:t>
            </a:r>
            <a:endParaRPr/>
          </a:p>
          <a:p>
            <a:pPr marL="457200" lvl="1" indent="0" algn="l" rtl="0">
              <a:spcBef>
                <a:spcPts val="0"/>
              </a:spcBef>
              <a:spcAft>
                <a:spcPts val="0"/>
              </a:spcAft>
              <a:buClr>
                <a:schemeClr val="dk1"/>
              </a:buClr>
              <a:buSzPts val="1200"/>
              <a:buFont typeface="Arial"/>
              <a:buNone/>
            </a:pPr>
            <a:r>
              <a:rPr lang="en-US"/>
              <a:t>First, a human name George shows</a:t>
            </a:r>
            <a:endParaRPr/>
          </a:p>
          <a:p>
            <a:pPr marL="457200" lvl="1" indent="0" algn="l" rtl="0">
              <a:spcBef>
                <a:spcPts val="0"/>
              </a:spcBef>
              <a:spcAft>
                <a:spcPts val="0"/>
              </a:spcAft>
              <a:buClr>
                <a:schemeClr val="dk1"/>
              </a:buClr>
              <a:buSzPts val="1200"/>
              <a:buFont typeface="Arial"/>
              <a:buNone/>
            </a:pPr>
            <a:r>
              <a:rPr lang="en-US"/>
              <a:t>up on the doorstep of Snowflake</a:t>
            </a:r>
            <a:endParaRPr/>
          </a:p>
          <a:p>
            <a:pPr marL="457200" lvl="1" indent="0" algn="l" rtl="0">
              <a:spcBef>
                <a:spcPts val="0"/>
              </a:spcBef>
              <a:spcAft>
                <a:spcPts val="0"/>
              </a:spcAft>
              <a:buClr>
                <a:schemeClr val="dk1"/>
              </a:buClr>
              <a:buSzPts val="1200"/>
              <a:buFont typeface="Arial"/>
              <a:buNone/>
            </a:pPr>
            <a:r>
              <a:rPr lang="en-US"/>
              <a:t>asking for access.</a:t>
            </a:r>
            <a:endParaRPr/>
          </a:p>
          <a:p>
            <a:pPr marL="457200" lvl="1" indent="0" algn="l" rtl="0">
              <a:spcBef>
                <a:spcPts val="0"/>
              </a:spcBef>
              <a:spcAft>
                <a:spcPts val="0"/>
              </a:spcAft>
              <a:buClr>
                <a:schemeClr val="dk1"/>
              </a:buClr>
              <a:buSzPts val="1200"/>
              <a:buFont typeface="Arial"/>
              <a:buNone/>
            </a:pPr>
            <a:r>
              <a:rPr lang="en-US"/>
              <a:t>But to get access, they has to</a:t>
            </a:r>
            <a:endParaRPr/>
          </a:p>
          <a:p>
            <a:pPr marL="457200" lvl="1" indent="0" algn="l" rtl="0">
              <a:spcBef>
                <a:spcPts val="0"/>
              </a:spcBef>
              <a:spcAft>
                <a:spcPts val="0"/>
              </a:spcAft>
              <a:buClr>
                <a:schemeClr val="dk1"/>
              </a:buClr>
              <a:buSzPts val="1200"/>
              <a:buFont typeface="Arial"/>
              <a:buNone/>
            </a:pPr>
            <a:r>
              <a:rPr lang="en-US"/>
              <a:t>identify herself.</a:t>
            </a:r>
            <a:endParaRPr/>
          </a:p>
          <a:p>
            <a:pPr marL="457200" lvl="1" indent="0" algn="l" rtl="0">
              <a:spcBef>
                <a:spcPts val="0"/>
              </a:spcBef>
              <a:spcAft>
                <a:spcPts val="0"/>
              </a:spcAft>
              <a:buClr>
                <a:schemeClr val="dk1"/>
              </a:buClr>
              <a:buSzPts val="1200"/>
              <a:buFont typeface="Arial"/>
              <a:buNone/>
            </a:pPr>
            <a:r>
              <a:rPr lang="en-US"/>
              <a:t>It's the job of the authenticator to</a:t>
            </a:r>
            <a:endParaRPr/>
          </a:p>
          <a:p>
            <a:pPr marL="457200" lvl="1" indent="0" algn="l" rtl="0">
              <a:spcBef>
                <a:spcPts val="0"/>
              </a:spcBef>
              <a:spcAft>
                <a:spcPts val="0"/>
              </a:spcAft>
              <a:buClr>
                <a:schemeClr val="dk1"/>
              </a:buClr>
              <a:buSzPts val="1200"/>
              <a:buFont typeface="Arial"/>
              <a:buNone/>
            </a:pPr>
            <a:r>
              <a:rPr lang="en-US"/>
              <a:t>decide whether she is who she says</a:t>
            </a:r>
            <a:endParaRPr/>
          </a:p>
          <a:p>
            <a:pPr marL="457200" lvl="1" indent="0" algn="l" rtl="0">
              <a:spcBef>
                <a:spcPts val="0"/>
              </a:spcBef>
              <a:spcAft>
                <a:spcPts val="0"/>
              </a:spcAft>
              <a:buClr>
                <a:schemeClr val="dk1"/>
              </a:buClr>
              <a:buSzPts val="1200"/>
              <a:buFont typeface="Arial"/>
              <a:buNone/>
            </a:pPr>
            <a:r>
              <a:rPr lang="en-US"/>
              <a:t>she is.</a:t>
            </a:r>
            <a:endParaRPr/>
          </a:p>
          <a:p>
            <a:pPr marL="457200" lvl="1" indent="0" algn="l" rtl="0">
              <a:spcBef>
                <a:spcPts val="0"/>
              </a:spcBef>
              <a:spcAft>
                <a:spcPts val="0"/>
              </a:spcAft>
              <a:buClr>
                <a:schemeClr val="dk1"/>
              </a:buClr>
              <a:buSzPts val="1200"/>
              <a:buFont typeface="Arial"/>
              <a:buNone/>
            </a:pPr>
            <a:r>
              <a:rPr lang="en-US"/>
              <a:t>She claims to know certain</a:t>
            </a:r>
            <a:endParaRPr/>
          </a:p>
          <a:p>
            <a:pPr marL="457200" lvl="1" indent="0" algn="l" rtl="0">
              <a:spcBef>
                <a:spcPts val="0"/>
              </a:spcBef>
              <a:spcAft>
                <a:spcPts val="0"/>
              </a:spcAft>
              <a:buClr>
                <a:schemeClr val="dk1"/>
              </a:buClr>
              <a:buSzPts val="1200"/>
              <a:buFont typeface="Arial"/>
              <a:buNone/>
            </a:pPr>
            <a:r>
              <a:rPr lang="en-US"/>
              <a:t>information and she wants to use</a:t>
            </a:r>
            <a:endParaRPr/>
          </a:p>
          <a:p>
            <a:pPr marL="457200" lvl="1" indent="0" algn="l" rtl="0">
              <a:spcBef>
                <a:spcPts val="0"/>
              </a:spcBef>
              <a:spcAft>
                <a:spcPts val="0"/>
              </a:spcAft>
              <a:buClr>
                <a:schemeClr val="dk1"/>
              </a:buClr>
              <a:buSzPts val="1200"/>
              <a:buFont typeface="Arial"/>
              <a:buNone/>
            </a:pPr>
            <a:r>
              <a:rPr lang="en-US"/>
              <a:t>what she knows to prove her</a:t>
            </a:r>
            <a:endParaRPr/>
          </a:p>
          <a:p>
            <a:pPr marL="457200" lvl="1" indent="0" algn="l" rtl="0">
              <a:spcBef>
                <a:spcPts val="0"/>
              </a:spcBef>
              <a:spcAft>
                <a:spcPts val="0"/>
              </a:spcAft>
              <a:buClr>
                <a:schemeClr val="dk1"/>
              </a:buClr>
              <a:buSzPts val="1200"/>
              <a:buFont typeface="Arial"/>
              <a:buNone/>
            </a:pPr>
            <a:r>
              <a:rPr lang="en-US"/>
              <a:t>identity.</a:t>
            </a:r>
            <a:endParaRPr/>
          </a:p>
          <a:p>
            <a:pPr marL="457200" lvl="1" indent="0" algn="l" rtl="0">
              <a:spcBef>
                <a:spcPts val="0"/>
              </a:spcBef>
              <a:spcAft>
                <a:spcPts val="0"/>
              </a:spcAft>
              <a:buClr>
                <a:schemeClr val="dk1"/>
              </a:buClr>
              <a:buSzPts val="1200"/>
              <a:buFont typeface="Arial"/>
              <a:buNone/>
            </a:pPr>
            <a:r>
              <a:rPr lang="en-US"/>
              <a:t>She provides the information and the</a:t>
            </a:r>
            <a:endParaRPr/>
          </a:p>
          <a:p>
            <a:pPr marL="457200" lvl="1" indent="0" algn="l" rtl="0">
              <a:spcBef>
                <a:spcPts val="0"/>
              </a:spcBef>
              <a:spcAft>
                <a:spcPts val="0"/>
              </a:spcAft>
              <a:buClr>
                <a:schemeClr val="dk1"/>
              </a:buClr>
              <a:buSzPts val="1200"/>
              <a:buFont typeface="Arial"/>
              <a:buNone/>
            </a:pPr>
            <a:r>
              <a:rPr lang="en-US"/>
              <a:t>Authenticator checks it and</a:t>
            </a:r>
            <a:endParaRPr/>
          </a:p>
          <a:p>
            <a:pPr marL="457200" lvl="1" indent="0" algn="l" rtl="0">
              <a:spcBef>
                <a:spcPts val="0"/>
              </a:spcBef>
              <a:spcAft>
                <a:spcPts val="0"/>
              </a:spcAft>
              <a:buClr>
                <a:schemeClr val="dk1"/>
              </a:buClr>
              <a:buSzPts val="1200"/>
              <a:buFont typeface="Arial"/>
              <a:buNone/>
            </a:pPr>
            <a:r>
              <a:rPr lang="en-US"/>
              <a:t>approves.</a:t>
            </a:r>
            <a:endParaRPr/>
          </a:p>
          <a:p>
            <a:pPr marL="457200" lvl="1" indent="0" algn="l" rtl="0">
              <a:spcBef>
                <a:spcPts val="0"/>
              </a:spcBef>
              <a:spcAft>
                <a:spcPts val="0"/>
              </a:spcAft>
              <a:buClr>
                <a:schemeClr val="dk1"/>
              </a:buClr>
              <a:buSzPts val="1200"/>
              <a:buFont typeface="Arial"/>
              <a:buNone/>
            </a:pPr>
            <a:r>
              <a:rPr lang="en-US"/>
              <a:t>She's gone from being a human being</a:t>
            </a:r>
            <a:endParaRPr/>
          </a:p>
          <a:p>
            <a:pPr marL="457200" lvl="1" indent="0" algn="l" rtl="0">
              <a:spcBef>
                <a:spcPts val="0"/>
              </a:spcBef>
              <a:spcAft>
                <a:spcPts val="0"/>
              </a:spcAft>
              <a:buClr>
                <a:schemeClr val="dk1"/>
              </a:buClr>
              <a:buSzPts val="1200"/>
              <a:buFont typeface="Arial"/>
              <a:buNone/>
            </a:pPr>
            <a:r>
              <a:rPr lang="en-US"/>
              <a:t>named George, to being an</a:t>
            </a:r>
            <a:endParaRPr/>
          </a:p>
          <a:p>
            <a:pPr marL="457200" lvl="1" indent="0" algn="l" rtl="0">
              <a:spcBef>
                <a:spcPts val="0"/>
              </a:spcBef>
              <a:spcAft>
                <a:spcPts val="0"/>
              </a:spcAft>
              <a:buClr>
                <a:schemeClr val="dk1"/>
              </a:buClr>
              <a:buSzPts val="1200"/>
              <a:buFont typeface="Arial"/>
              <a:buNone/>
            </a:pPr>
            <a:r>
              <a:rPr lang="en-US"/>
              <a:t>authenticated Snowflake user named</a:t>
            </a:r>
            <a:endParaRPr/>
          </a:p>
          <a:p>
            <a:pPr marL="457200" lvl="1" indent="0" algn="l" rtl="0">
              <a:spcBef>
                <a:spcPts val="0"/>
              </a:spcBef>
              <a:spcAft>
                <a:spcPts val="0"/>
              </a:spcAft>
              <a:buClr>
                <a:schemeClr val="dk1"/>
              </a:buClr>
              <a:buSzPts val="1200"/>
              <a:buFont typeface="Arial"/>
              <a:buNone/>
            </a:pPr>
            <a:r>
              <a:rPr lang="en-US"/>
              <a:t>SUSANMARTIN.</a:t>
            </a:r>
            <a:endParaRPr/>
          </a:p>
          <a:p>
            <a:pPr marL="457200" lvl="1" indent="0" algn="l" rtl="0">
              <a:spcBef>
                <a:spcPts val="0"/>
              </a:spcBef>
              <a:spcAft>
                <a:spcPts val="0"/>
              </a:spcAft>
              <a:buClr>
                <a:schemeClr val="dk1"/>
              </a:buClr>
              <a:buSzPts val="1200"/>
              <a:buFont typeface="Arial"/>
              <a:buNone/>
            </a:pPr>
            <a:r>
              <a:rPr lang="en-US"/>
              <a:t>She also believes she's authorized,</a:t>
            </a:r>
            <a:endParaRPr/>
          </a:p>
          <a:p>
            <a:pPr marL="457200" lvl="1" indent="0" algn="l" rtl="0">
              <a:spcBef>
                <a:spcPts val="0"/>
              </a:spcBef>
              <a:spcAft>
                <a:spcPts val="0"/>
              </a:spcAft>
              <a:buClr>
                <a:schemeClr val="dk1"/>
              </a:buClr>
              <a:buSzPts val="1200"/>
              <a:buFont typeface="Arial"/>
              <a:buNone/>
            </a:pPr>
            <a:r>
              <a:rPr lang="en-US"/>
              <a:t>but the Authenticators job is over</a:t>
            </a:r>
            <a:endParaRPr/>
          </a:p>
          <a:p>
            <a:pPr marL="457200" lvl="1" indent="0" algn="l" rtl="0">
              <a:spcBef>
                <a:spcPts val="0"/>
              </a:spcBef>
              <a:spcAft>
                <a:spcPts val="0"/>
              </a:spcAft>
              <a:buClr>
                <a:schemeClr val="dk1"/>
              </a:buClr>
              <a:buSzPts val="1200"/>
              <a:buFont typeface="Arial"/>
              <a:buNone/>
            </a:pPr>
            <a:r>
              <a:rPr lang="en-US"/>
              <a:t>and he's left the chat.</a:t>
            </a:r>
            <a:endParaRPr/>
          </a:p>
          <a:p>
            <a:pPr marL="457200" lvl="1" indent="0" algn="l" rtl="0">
              <a:spcBef>
                <a:spcPts val="0"/>
              </a:spcBef>
              <a:spcAft>
                <a:spcPts val="0"/>
              </a:spcAft>
              <a:buClr>
                <a:schemeClr val="dk1"/>
              </a:buClr>
              <a:buSzPts val="1200"/>
              <a:buFont typeface="Arial"/>
              <a:buNone/>
            </a:pPr>
            <a:r>
              <a:rPr lang="en-US"/>
              <a:t>If SUSANMARTIN actually wants to use</a:t>
            </a:r>
            <a:endParaRPr/>
          </a:p>
          <a:p>
            <a:pPr marL="457200" lvl="1" indent="0" algn="l" rtl="0">
              <a:spcBef>
                <a:spcPts val="0"/>
              </a:spcBef>
              <a:spcAft>
                <a:spcPts val="0"/>
              </a:spcAft>
              <a:buClr>
                <a:schemeClr val="dk1"/>
              </a:buClr>
              <a:buSzPts val="1200"/>
              <a:buFont typeface="Arial"/>
              <a:buNone/>
            </a:pPr>
            <a:r>
              <a:rPr lang="en-US"/>
              <a:t>Snowflake, she'll need to get</a:t>
            </a:r>
            <a:endParaRPr/>
          </a:p>
          <a:p>
            <a:pPr marL="457200" lvl="1" indent="0" algn="l" rtl="0">
              <a:spcBef>
                <a:spcPts val="0"/>
              </a:spcBef>
              <a:spcAft>
                <a:spcPts val="0"/>
              </a:spcAft>
              <a:buClr>
                <a:schemeClr val="dk1"/>
              </a:buClr>
              <a:buSzPts val="1200"/>
              <a:buFont typeface="Arial"/>
              <a:buNone/>
            </a:pPr>
            <a:r>
              <a:rPr lang="en-US"/>
              <a:t>permissions from the Authorizer.</a:t>
            </a:r>
            <a:endParaRPr/>
          </a:p>
          <a:p>
            <a:pPr marL="457200" lvl="1" indent="0" algn="l" rtl="0">
              <a:spcBef>
                <a:spcPts val="0"/>
              </a:spcBef>
              <a:spcAft>
                <a:spcPts val="0"/>
              </a:spcAft>
              <a:buClr>
                <a:schemeClr val="dk1"/>
              </a:buClr>
              <a:buSzPts val="1200"/>
              <a:buFont typeface="Arial"/>
              <a:buNone/>
            </a:pPr>
            <a:r>
              <a:rPr lang="en-US"/>
              <a:t>SUSANMARTIN introduces herself</a:t>
            </a:r>
            <a:endParaRPr/>
          </a:p>
          <a:p>
            <a:pPr marL="457200" lvl="1" indent="0" algn="l" rtl="0">
              <a:spcBef>
                <a:spcPts val="0"/>
              </a:spcBef>
              <a:spcAft>
                <a:spcPts val="0"/>
              </a:spcAft>
              <a:buClr>
                <a:schemeClr val="dk1"/>
              </a:buClr>
              <a:buSzPts val="1200"/>
              <a:buFont typeface="Arial"/>
              <a:buNone/>
            </a:pPr>
            <a:r>
              <a:rPr lang="en-US"/>
              <a:t>and he's hoping the Authorizer will</a:t>
            </a:r>
            <a:endParaRPr/>
          </a:p>
          <a:p>
            <a:pPr marL="457200" lvl="1" indent="0" algn="l" rtl="0">
              <a:spcBef>
                <a:spcPts val="0"/>
              </a:spcBef>
              <a:spcAft>
                <a:spcPts val="0"/>
              </a:spcAft>
              <a:buClr>
                <a:schemeClr val="dk1"/>
              </a:buClr>
              <a:buSzPts val="1200"/>
              <a:buFont typeface="Arial"/>
              <a:buNone/>
            </a:pPr>
            <a:r>
              <a:rPr lang="en-US"/>
              <a:t>give her the go ahead to roam free.</a:t>
            </a:r>
            <a:endParaRPr/>
          </a:p>
          <a:p>
            <a:pPr marL="457200" lvl="1" indent="0" algn="l" rtl="0">
              <a:spcBef>
                <a:spcPts val="0"/>
              </a:spcBef>
              <a:spcAft>
                <a:spcPts val="0"/>
              </a:spcAft>
              <a:buClr>
                <a:schemeClr val="dk1"/>
              </a:buClr>
              <a:buSzPts val="1200"/>
              <a:buFont typeface="Arial"/>
              <a:buNone/>
            </a:pPr>
            <a:r>
              <a:rPr lang="en-US"/>
              <a:t>But the Authorizer doesn't actually</a:t>
            </a:r>
            <a:endParaRPr/>
          </a:p>
          <a:p>
            <a:pPr marL="457200" lvl="1" indent="0" algn="l" rtl="0">
              <a:spcBef>
                <a:spcPts val="0"/>
              </a:spcBef>
              <a:spcAft>
                <a:spcPts val="0"/>
              </a:spcAft>
              <a:buClr>
                <a:schemeClr val="dk1"/>
              </a:buClr>
              <a:buSzPts val="1200"/>
              <a:buFont typeface="Arial"/>
              <a:buNone/>
            </a:pPr>
            <a:r>
              <a:rPr lang="en-US"/>
              <a:t>know or care anything about</a:t>
            </a:r>
            <a:endParaRPr/>
          </a:p>
          <a:p>
            <a:pPr marL="457200" lvl="1" indent="0" algn="l" rtl="0">
              <a:spcBef>
                <a:spcPts val="0"/>
              </a:spcBef>
              <a:spcAft>
                <a:spcPts val="0"/>
              </a:spcAft>
              <a:buClr>
                <a:schemeClr val="dk1"/>
              </a:buClr>
              <a:buSzPts val="1200"/>
              <a:buFont typeface="Arial"/>
              <a:buNone/>
            </a:pPr>
            <a:r>
              <a:rPr lang="en-US"/>
              <a:t>SUSANMARTIN because of something</a:t>
            </a:r>
            <a:endParaRPr/>
          </a:p>
          <a:p>
            <a:pPr marL="457200" lvl="1" indent="0" algn="l" rtl="0">
              <a:spcBef>
                <a:spcPts val="0"/>
              </a:spcBef>
              <a:spcAft>
                <a:spcPts val="0"/>
              </a:spcAft>
              <a:buClr>
                <a:schemeClr val="dk1"/>
              </a:buClr>
              <a:buSzPts val="1200"/>
              <a:buFont typeface="Arial"/>
              <a:buNone/>
            </a:pPr>
            <a:r>
              <a:rPr lang="en-US"/>
              <a:t>called Role-Based Access Control.</a:t>
            </a:r>
            <a:endParaRPr/>
          </a:p>
          <a:p>
            <a:pPr marL="457200" lvl="1" indent="0" algn="l" rtl="0">
              <a:spcBef>
                <a:spcPts val="0"/>
              </a:spcBef>
              <a:spcAft>
                <a:spcPts val="0"/>
              </a:spcAft>
              <a:buClr>
                <a:schemeClr val="dk1"/>
              </a:buClr>
              <a:buSzPts val="1200"/>
              <a:buFont typeface="Arial"/>
              <a:buNone/>
            </a:pPr>
            <a:r>
              <a:rPr lang="en-US"/>
              <a:t>Role-based access control,</a:t>
            </a:r>
            <a:endParaRPr/>
          </a:p>
          <a:p>
            <a:pPr marL="457200" lvl="1" indent="0" algn="l" rtl="0">
              <a:spcBef>
                <a:spcPts val="0"/>
              </a:spcBef>
              <a:spcAft>
                <a:spcPts val="0"/>
              </a:spcAft>
              <a:buClr>
                <a:schemeClr val="dk1"/>
              </a:buClr>
              <a:buSzPts val="1200"/>
              <a:buFont typeface="Arial"/>
              <a:buNone/>
            </a:pPr>
            <a:r>
              <a:rPr lang="en-US"/>
              <a:t>or RBAC for short,</a:t>
            </a:r>
            <a:endParaRPr/>
          </a:p>
          <a:p>
            <a:pPr marL="457200" lvl="1" indent="0" algn="l" rtl="0">
              <a:spcBef>
                <a:spcPts val="0"/>
              </a:spcBef>
              <a:spcAft>
                <a:spcPts val="0"/>
              </a:spcAft>
              <a:buClr>
                <a:schemeClr val="dk1"/>
              </a:buClr>
              <a:buSzPts val="1200"/>
              <a:buFont typeface="Arial"/>
              <a:buNone/>
            </a:pPr>
            <a:r>
              <a:rPr lang="en-US"/>
              <a:t>is like a barrier between the user</a:t>
            </a:r>
            <a:endParaRPr/>
          </a:p>
          <a:p>
            <a:pPr marL="457200" lvl="1" indent="0" algn="l" rtl="0">
              <a:spcBef>
                <a:spcPts val="0"/>
              </a:spcBef>
              <a:spcAft>
                <a:spcPts val="0"/>
              </a:spcAft>
              <a:buClr>
                <a:schemeClr val="dk1"/>
              </a:buClr>
              <a:buSzPts val="1200"/>
              <a:buFont typeface="Arial"/>
              <a:buNone/>
            </a:pPr>
            <a:r>
              <a:rPr lang="en-US"/>
              <a:t>and the authorizer.</a:t>
            </a:r>
            <a:endParaRPr/>
          </a:p>
          <a:p>
            <a:pPr marL="457200" lvl="1" indent="0" algn="l" rtl="0">
              <a:spcBef>
                <a:spcPts val="0"/>
              </a:spcBef>
              <a:spcAft>
                <a:spcPts val="0"/>
              </a:spcAft>
              <a:buClr>
                <a:schemeClr val="dk1"/>
              </a:buClr>
              <a:buSzPts val="1200"/>
              <a:buFont typeface="Arial"/>
              <a:buNone/>
            </a:pPr>
            <a:r>
              <a:rPr lang="en-US"/>
              <a:t>Roles are assigned to users</a:t>
            </a:r>
            <a:endParaRPr/>
          </a:p>
          <a:p>
            <a:pPr marL="457200" lvl="1" indent="0" algn="l" rtl="0">
              <a:spcBef>
                <a:spcPts val="0"/>
              </a:spcBef>
              <a:spcAft>
                <a:spcPts val="0"/>
              </a:spcAft>
              <a:buClr>
                <a:schemeClr val="dk1"/>
              </a:buClr>
              <a:buSzPts val="1200"/>
              <a:buFont typeface="Arial"/>
              <a:buNone/>
            </a:pPr>
            <a:r>
              <a:rPr lang="en-US"/>
              <a:t>and users can switch between</a:t>
            </a:r>
            <a:endParaRPr/>
          </a:p>
          <a:p>
            <a:pPr marL="457200" lvl="1" indent="0" algn="l" rtl="0">
              <a:spcBef>
                <a:spcPts val="0"/>
              </a:spcBef>
              <a:spcAft>
                <a:spcPts val="0"/>
              </a:spcAft>
              <a:buClr>
                <a:schemeClr val="dk1"/>
              </a:buClr>
              <a:buSzPts val="1200"/>
              <a:buFont typeface="Arial"/>
              <a:buNone/>
            </a:pPr>
            <a:r>
              <a:rPr lang="en-US"/>
              <a:t>the different roles so that when</a:t>
            </a:r>
            <a:endParaRPr/>
          </a:p>
          <a:p>
            <a:pPr marL="457200" lvl="1" indent="0" algn="l" rtl="0">
              <a:spcBef>
                <a:spcPts val="0"/>
              </a:spcBef>
              <a:spcAft>
                <a:spcPts val="0"/>
              </a:spcAft>
              <a:buClr>
                <a:schemeClr val="dk1"/>
              </a:buClr>
              <a:buSzPts val="1200"/>
              <a:buFont typeface="Arial"/>
              <a:buNone/>
            </a:pPr>
            <a:r>
              <a:rPr lang="en-US"/>
              <a:t>SUSANMARTIN wants to carry out a</a:t>
            </a:r>
            <a:endParaRPr/>
          </a:p>
          <a:p>
            <a:pPr marL="457200" lvl="1" indent="0" algn="l" rtl="0">
              <a:spcBef>
                <a:spcPts val="0"/>
              </a:spcBef>
              <a:spcAft>
                <a:spcPts val="0"/>
              </a:spcAft>
              <a:buClr>
                <a:schemeClr val="dk1"/>
              </a:buClr>
              <a:buSzPts val="1200"/>
              <a:buFont typeface="Arial"/>
              <a:buNone/>
            </a:pPr>
            <a:r>
              <a:rPr lang="en-US"/>
              <a:t>task, the Authorizer</a:t>
            </a:r>
            <a:endParaRPr/>
          </a:p>
          <a:p>
            <a:pPr marL="457200" lvl="1" indent="0" algn="l" rtl="0">
              <a:spcBef>
                <a:spcPts val="0"/>
              </a:spcBef>
              <a:spcAft>
                <a:spcPts val="0"/>
              </a:spcAft>
              <a:buClr>
                <a:schemeClr val="dk1"/>
              </a:buClr>
              <a:buSzPts val="1200"/>
              <a:buFont typeface="Arial"/>
              <a:buNone/>
            </a:pPr>
            <a:r>
              <a:rPr lang="en-US"/>
              <a:t>will either allow or deny the</a:t>
            </a:r>
            <a:endParaRPr/>
          </a:p>
          <a:p>
            <a:pPr marL="457200" lvl="1" indent="0" algn="l" rtl="0">
              <a:spcBef>
                <a:spcPts val="0"/>
              </a:spcBef>
              <a:spcAft>
                <a:spcPts val="0"/>
              </a:spcAft>
              <a:buClr>
                <a:schemeClr val="dk1"/>
              </a:buClr>
              <a:buSzPts val="1200"/>
              <a:buFont typeface="Arial"/>
              <a:buNone/>
            </a:pPr>
            <a:r>
              <a:rPr lang="en-US"/>
              <a:t>task based on her current</a:t>
            </a:r>
            <a:endParaRPr/>
          </a:p>
          <a:p>
            <a:pPr marL="457200" lvl="1" indent="0" algn="l" rtl="0">
              <a:spcBef>
                <a:spcPts val="0"/>
              </a:spcBef>
              <a:spcAft>
                <a:spcPts val="0"/>
              </a:spcAft>
              <a:buClr>
                <a:schemeClr val="dk1"/>
              </a:buClr>
              <a:buSzPts val="1200"/>
              <a:buFont typeface="Arial"/>
              <a:buNone/>
            </a:pPr>
            <a:r>
              <a:rPr lang="en-US"/>
              <a:t>role.</a:t>
            </a:r>
            <a:endParaRPr/>
          </a:p>
          <a:p>
            <a:pPr marL="457200" lvl="1" indent="0" algn="l" rtl="0">
              <a:spcBef>
                <a:spcPts val="0"/>
              </a:spcBef>
              <a:spcAft>
                <a:spcPts val="0"/>
              </a:spcAft>
              <a:buClr>
                <a:schemeClr val="dk1"/>
              </a:buClr>
              <a:buSzPts val="1200"/>
              <a:buFont typeface="Arial"/>
              <a:buNone/>
            </a:pPr>
            <a:r>
              <a:rPr lang="en-US"/>
              <a:t>One of the most powerful features of</a:t>
            </a:r>
            <a:endParaRPr/>
          </a:p>
          <a:p>
            <a:pPr marL="457200" lvl="1" indent="0" algn="l" rtl="0">
              <a:spcBef>
                <a:spcPts val="0"/>
              </a:spcBef>
              <a:spcAft>
                <a:spcPts val="0"/>
              </a:spcAft>
              <a:buClr>
                <a:schemeClr val="dk1"/>
              </a:buClr>
              <a:buSzPts val="1200"/>
              <a:buFont typeface="Arial"/>
              <a:buNone/>
            </a:pPr>
            <a:r>
              <a:rPr lang="en-US"/>
              <a:t>Snowflake is that users can switch</a:t>
            </a:r>
            <a:endParaRPr/>
          </a:p>
          <a:p>
            <a:pPr marL="457200" lvl="1" indent="0" algn="l" rtl="0">
              <a:spcBef>
                <a:spcPts val="0"/>
              </a:spcBef>
              <a:spcAft>
                <a:spcPts val="0"/>
              </a:spcAft>
              <a:buClr>
                <a:schemeClr val="dk1"/>
              </a:buClr>
              <a:buSzPts val="1200"/>
              <a:buFont typeface="Arial"/>
              <a:buNone/>
            </a:pPr>
            <a:r>
              <a:rPr lang="en-US"/>
              <a:t>between roles without needing to log</a:t>
            </a:r>
            <a:endParaRPr/>
          </a:p>
          <a:p>
            <a:pPr marL="457200" lvl="1" indent="0" algn="l" rtl="0">
              <a:spcBef>
                <a:spcPts val="0"/>
              </a:spcBef>
              <a:spcAft>
                <a:spcPts val="0"/>
              </a:spcAft>
              <a:buClr>
                <a:schemeClr val="dk1"/>
              </a:buClr>
              <a:buSzPts val="1200"/>
              <a:buFont typeface="Arial"/>
              <a:buNone/>
            </a:pPr>
            <a:r>
              <a:rPr lang="en-US"/>
              <a:t>in and out of Snowflake.</a:t>
            </a:r>
            <a:endParaRPr/>
          </a:p>
          <a:p>
            <a:pPr marL="457200" lvl="1" indent="0" algn="l" rtl="0">
              <a:spcBef>
                <a:spcPts val="0"/>
              </a:spcBef>
              <a:spcAft>
                <a:spcPts val="0"/>
              </a:spcAft>
              <a:buClr>
                <a:schemeClr val="dk1"/>
              </a:buClr>
              <a:buSzPts val="1200"/>
              <a:buFont typeface="Arial"/>
              <a:buNone/>
            </a:pPr>
            <a:r>
              <a:rPr lang="en-US"/>
              <a:t>Changing her role is as easy as</a:t>
            </a:r>
            <a:endParaRPr/>
          </a:p>
          <a:p>
            <a:pPr marL="457200" lvl="1" indent="0" algn="l" rtl="0">
              <a:spcBef>
                <a:spcPts val="0"/>
              </a:spcBef>
              <a:spcAft>
                <a:spcPts val="0"/>
              </a:spcAft>
              <a:buClr>
                <a:schemeClr val="dk1"/>
              </a:buClr>
              <a:buSzPts val="1200"/>
              <a:buFont typeface="Arial"/>
              <a:buNone/>
            </a:pPr>
            <a:r>
              <a:rPr lang="en-US"/>
              <a:t>picking it from a menu.</a:t>
            </a:r>
            <a:endParaRPr/>
          </a:p>
          <a:p>
            <a:pPr marL="457200" lvl="1" indent="0" algn="l" rtl="0">
              <a:spcBef>
                <a:spcPts val="0"/>
              </a:spcBef>
              <a:spcAft>
                <a:spcPts val="0"/>
              </a:spcAft>
              <a:buClr>
                <a:schemeClr val="dk1"/>
              </a:buClr>
              <a:buSzPts val="1200"/>
              <a:buFont typeface="Arial"/>
              <a:buNone/>
            </a:pPr>
            <a:r>
              <a:rPr lang="en-US"/>
              <a:t>As you change roles, you're likely</a:t>
            </a:r>
            <a:endParaRPr/>
          </a:p>
          <a:p>
            <a:pPr marL="457200" lvl="1" indent="0" algn="l" rtl="0">
              <a:spcBef>
                <a:spcPts val="0"/>
              </a:spcBef>
              <a:spcAft>
                <a:spcPts val="0"/>
              </a:spcAft>
              <a:buClr>
                <a:schemeClr val="dk1"/>
              </a:buClr>
              <a:buSzPts val="1200"/>
              <a:buFont typeface="Arial"/>
              <a:buNone/>
            </a:pPr>
            <a:r>
              <a:rPr lang="en-US"/>
              <a:t>to notice that you gain and lose</a:t>
            </a:r>
            <a:endParaRPr/>
          </a:p>
          <a:p>
            <a:pPr marL="457200" lvl="1" indent="0" algn="l" rtl="0">
              <a:spcBef>
                <a:spcPts val="0"/>
              </a:spcBef>
              <a:spcAft>
                <a:spcPts val="0"/>
              </a:spcAft>
              <a:buClr>
                <a:schemeClr val="dk1"/>
              </a:buClr>
              <a:buSzPts val="1200"/>
              <a:buFont typeface="Arial"/>
              <a:buNone/>
            </a:pPr>
            <a:r>
              <a:rPr lang="en-US"/>
              <a:t>access to some types of information.</a:t>
            </a:r>
            <a:endParaRPr/>
          </a:p>
          <a:p>
            <a:pPr marL="457200" lvl="1" indent="0" algn="l" rtl="0">
              <a:spcBef>
                <a:spcPts val="0"/>
              </a:spcBef>
              <a:spcAft>
                <a:spcPts val="0"/>
              </a:spcAft>
              <a:buClr>
                <a:schemeClr val="dk1"/>
              </a:buClr>
              <a:buSzPts val="1200"/>
              <a:buFont typeface="Arial"/>
              <a:buNone/>
            </a:pPr>
            <a:r>
              <a:rPr lang="en-US"/>
              <a:t>The role with the most access and</a:t>
            </a:r>
            <a:endParaRPr/>
          </a:p>
          <a:p>
            <a:pPr marL="457200" lvl="1" indent="0" algn="l" rtl="0">
              <a:spcBef>
                <a:spcPts val="0"/>
              </a:spcBef>
              <a:spcAft>
                <a:spcPts val="0"/>
              </a:spcAft>
              <a:buClr>
                <a:schemeClr val="dk1"/>
              </a:buClr>
              <a:buSzPts val="1200"/>
              <a:buFont typeface="Arial"/>
              <a:buNone/>
            </a:pPr>
            <a:r>
              <a:rPr lang="en-US"/>
              <a:t>power is the</a:t>
            </a:r>
            <a:endParaRPr/>
          </a:p>
          <a:p>
            <a:pPr marL="457200" lvl="1" indent="0" algn="l" rtl="0">
              <a:spcBef>
                <a:spcPts val="0"/>
              </a:spcBef>
              <a:spcAft>
                <a:spcPts val="0"/>
              </a:spcAft>
              <a:buClr>
                <a:schemeClr val="dk1"/>
              </a:buClr>
              <a:buSzPts val="1200"/>
              <a:buFont typeface="Arial"/>
              <a:buNone/>
            </a:pPr>
            <a:r>
              <a:rPr lang="en-US"/>
              <a:t>acount administrator or ACCOUNTADMIN</a:t>
            </a:r>
            <a:endParaRPr/>
          </a:p>
          <a:p>
            <a:pPr marL="457200" lvl="1" indent="0" algn="l" rtl="0">
              <a:spcBef>
                <a:spcPts val="0"/>
              </a:spcBef>
              <a:spcAft>
                <a:spcPts val="0"/>
              </a:spcAft>
              <a:buClr>
                <a:schemeClr val="dk1"/>
              </a:buClr>
              <a:buSzPts val="1200"/>
              <a:buFont typeface="Arial"/>
              <a:buNone/>
            </a:pPr>
            <a:r>
              <a:rPr lang="en-US"/>
              <a:t>role.</a:t>
            </a:r>
            <a:endParaRPr/>
          </a:p>
          <a:p>
            <a:pPr marL="457200" lvl="1" indent="0" algn="l" rtl="0">
              <a:spcBef>
                <a:spcPts val="0"/>
              </a:spcBef>
              <a:spcAft>
                <a:spcPts val="0"/>
              </a:spcAft>
              <a:buClr>
                <a:schemeClr val="dk1"/>
              </a:buClr>
              <a:buSzPts val="1200"/>
              <a:buFont typeface="Arial"/>
              <a:buNone/>
            </a:pPr>
            <a:r>
              <a:rPr lang="en-US"/>
              <a:t>As a trial account user, you're</a:t>
            </a:r>
            <a:endParaRPr/>
          </a:p>
          <a:p>
            <a:pPr marL="457200" lvl="1" indent="0" algn="l" rtl="0">
              <a:spcBef>
                <a:spcPts val="0"/>
              </a:spcBef>
              <a:spcAft>
                <a:spcPts val="0"/>
              </a:spcAft>
              <a:buClr>
                <a:schemeClr val="dk1"/>
              </a:buClr>
              <a:buSzPts val="1200"/>
              <a:buFont typeface="Arial"/>
              <a:buNone/>
            </a:pPr>
            <a:r>
              <a:rPr lang="en-US"/>
              <a:t>automatically assigned the</a:t>
            </a:r>
            <a:endParaRPr/>
          </a:p>
          <a:p>
            <a:pPr marL="457200" lvl="1" indent="0" algn="l" rtl="0">
              <a:spcBef>
                <a:spcPts val="0"/>
              </a:spcBef>
              <a:spcAft>
                <a:spcPts val="0"/>
              </a:spcAft>
              <a:buClr>
                <a:schemeClr val="dk1"/>
              </a:buClr>
              <a:buSzPts val="1200"/>
              <a:buFont typeface="Arial"/>
              <a:buNone/>
            </a:pPr>
            <a:r>
              <a:rPr lang="en-US"/>
              <a:t>ACCOUNTADMIN role, and because of</a:t>
            </a:r>
            <a:endParaRPr/>
          </a:p>
          <a:p>
            <a:pPr marL="457200" lvl="1" indent="0" algn="l" rtl="0">
              <a:spcBef>
                <a:spcPts val="0"/>
              </a:spcBef>
              <a:spcAft>
                <a:spcPts val="0"/>
              </a:spcAft>
              <a:buClr>
                <a:schemeClr val="dk1"/>
              </a:buClr>
              <a:buSzPts val="1200"/>
              <a:buFont typeface="Arial"/>
              <a:buNone/>
            </a:pPr>
            <a:r>
              <a:rPr lang="en-US"/>
              <a:t>something called RBAC</a:t>
            </a:r>
            <a:endParaRPr/>
          </a:p>
          <a:p>
            <a:pPr marL="457200" lvl="1" indent="0" algn="l" rtl="0">
              <a:spcBef>
                <a:spcPts val="0"/>
              </a:spcBef>
              <a:spcAft>
                <a:spcPts val="0"/>
              </a:spcAft>
              <a:buClr>
                <a:schemeClr val="dk1"/>
              </a:buClr>
              <a:buSzPts val="1200"/>
              <a:buFont typeface="Arial"/>
              <a:buNone/>
            </a:pPr>
            <a:r>
              <a:rPr lang="en-US"/>
              <a:t>inheritance, this means you'll</a:t>
            </a:r>
            <a:endParaRPr/>
          </a:p>
          <a:p>
            <a:pPr marL="457200" lvl="1" indent="0" algn="l" rtl="0">
              <a:spcBef>
                <a:spcPts val="0"/>
              </a:spcBef>
              <a:spcAft>
                <a:spcPts val="0"/>
              </a:spcAft>
              <a:buClr>
                <a:schemeClr val="dk1"/>
              </a:buClr>
              <a:buSzPts val="1200"/>
              <a:buFont typeface="Arial"/>
              <a:buNone/>
            </a:pPr>
            <a:r>
              <a:rPr lang="en-US"/>
              <a:t>automatically get all the other</a:t>
            </a:r>
            <a:endParaRPr/>
          </a:p>
          <a:p>
            <a:pPr marL="457200" lvl="1" indent="0" algn="l" rtl="0">
              <a:spcBef>
                <a:spcPts val="0"/>
              </a:spcBef>
              <a:spcAft>
                <a:spcPts val="0"/>
              </a:spcAft>
              <a:buClr>
                <a:schemeClr val="dk1"/>
              </a:buClr>
              <a:buSzPts val="1200"/>
              <a:buFont typeface="Arial"/>
              <a:buNone/>
            </a:pPr>
            <a:r>
              <a:rPr lang="en-US"/>
              <a:t>predefined Snowflake roles as well.</a:t>
            </a:r>
            <a:endParaRPr/>
          </a:p>
          <a:p>
            <a:pPr marL="457200" lvl="1" indent="0" algn="l" rtl="0">
              <a:spcBef>
                <a:spcPts val="0"/>
              </a:spcBef>
              <a:spcAft>
                <a:spcPts val="0"/>
              </a:spcAft>
              <a:buClr>
                <a:schemeClr val="dk1"/>
              </a:buClr>
              <a:buSzPts val="1200"/>
              <a:buFont typeface="Arial"/>
              <a:buNone/>
            </a:pPr>
            <a:r>
              <a:rPr lang="en-US"/>
              <a:t>If Tsai's company decides to start</a:t>
            </a:r>
            <a:endParaRPr/>
          </a:p>
          <a:p>
            <a:pPr marL="457200" lvl="1" indent="0" algn="l" rtl="0">
              <a:spcBef>
                <a:spcPts val="0"/>
              </a:spcBef>
              <a:spcAft>
                <a:spcPts val="0"/>
              </a:spcAft>
              <a:buClr>
                <a:schemeClr val="dk1"/>
              </a:buClr>
              <a:buSzPts val="1200"/>
              <a:buFont typeface="Arial"/>
              <a:buNone/>
            </a:pPr>
            <a:r>
              <a:rPr lang="en-US"/>
              <a:t>using Snowflake, Tsai is</a:t>
            </a:r>
            <a:endParaRPr/>
          </a:p>
          <a:p>
            <a:pPr marL="457200" lvl="1" indent="0" algn="l" rtl="0">
              <a:spcBef>
                <a:spcPts val="0"/>
              </a:spcBef>
              <a:spcAft>
                <a:spcPts val="0"/>
              </a:spcAft>
              <a:buClr>
                <a:schemeClr val="dk1"/>
              </a:buClr>
              <a:buSzPts val="1200"/>
              <a:buFont typeface="Arial"/>
              <a:buNone/>
            </a:pPr>
            <a:r>
              <a:rPr lang="en-US"/>
              <a:t>likely to be restricted to the</a:t>
            </a:r>
            <a:endParaRPr/>
          </a:p>
          <a:p>
            <a:pPr marL="457200" lvl="1" indent="0" algn="l" rtl="0">
              <a:spcBef>
                <a:spcPts val="0"/>
              </a:spcBef>
              <a:spcAft>
                <a:spcPts val="0"/>
              </a:spcAft>
              <a:buClr>
                <a:schemeClr val="dk1"/>
              </a:buClr>
              <a:buSzPts val="1200"/>
              <a:buFont typeface="Arial"/>
              <a:buNone/>
            </a:pPr>
            <a:r>
              <a:rPr lang="en-US"/>
              <a:t>SYSADMIN role.</a:t>
            </a:r>
            <a:endParaRPr/>
          </a:p>
          <a:p>
            <a:pPr marL="457200" lvl="1" indent="0" algn="l" rtl="0">
              <a:spcBef>
                <a:spcPts val="0"/>
              </a:spcBef>
              <a:spcAft>
                <a:spcPts val="0"/>
              </a:spcAft>
              <a:buClr>
                <a:schemeClr val="dk1"/>
              </a:buClr>
              <a:buSzPts val="1200"/>
              <a:buFont typeface="Arial"/>
              <a:buNone/>
            </a:pPr>
            <a:r>
              <a:rPr lang="en-US"/>
              <a:t>Different people within her company</a:t>
            </a:r>
            <a:endParaRPr/>
          </a:p>
          <a:p>
            <a:pPr marL="457200" lvl="1" indent="0" algn="l" rtl="0">
              <a:spcBef>
                <a:spcPts val="0"/>
              </a:spcBef>
              <a:spcAft>
                <a:spcPts val="0"/>
              </a:spcAft>
              <a:buClr>
                <a:schemeClr val="dk1"/>
              </a:buClr>
              <a:buSzPts val="1200"/>
              <a:buFont typeface="Arial"/>
              <a:buNone/>
            </a:pPr>
            <a:r>
              <a:rPr lang="en-US"/>
              <a:t>will be assigned the SECURITYADMIN</a:t>
            </a:r>
            <a:endParaRPr/>
          </a:p>
          <a:p>
            <a:pPr marL="457200" lvl="1" indent="0" algn="l" rtl="0">
              <a:spcBef>
                <a:spcPts val="0"/>
              </a:spcBef>
              <a:spcAft>
                <a:spcPts val="0"/>
              </a:spcAft>
              <a:buClr>
                <a:schemeClr val="dk1"/>
              </a:buClr>
              <a:buSzPts val="1200"/>
              <a:buFont typeface="Arial"/>
              <a:buNone/>
            </a:pPr>
            <a:r>
              <a:rPr lang="en-US"/>
              <a:t>and USERADMIN roles.</a:t>
            </a:r>
            <a:endParaRPr/>
          </a:p>
          <a:p>
            <a:pPr marL="457200" lvl="1" indent="0" algn="l" rtl="0">
              <a:spcBef>
                <a:spcPts val="0"/>
              </a:spcBef>
              <a:spcAft>
                <a:spcPts val="0"/>
              </a:spcAft>
              <a:buClr>
                <a:schemeClr val="dk1"/>
              </a:buClr>
              <a:buSzPts val="1200"/>
              <a:buFont typeface="Arial"/>
              <a:buNone/>
            </a:pPr>
            <a:r>
              <a:rPr lang="en-US"/>
              <a:t>A few people in her company will</a:t>
            </a:r>
            <a:endParaRPr/>
          </a:p>
          <a:p>
            <a:pPr marL="457200" lvl="1" indent="0" algn="l" rtl="0">
              <a:spcBef>
                <a:spcPts val="0"/>
              </a:spcBef>
              <a:spcAft>
                <a:spcPts val="0"/>
              </a:spcAft>
              <a:buClr>
                <a:schemeClr val="dk1"/>
              </a:buClr>
              <a:buSzPts val="1200"/>
              <a:buFont typeface="Arial"/>
              <a:buNone/>
            </a:pPr>
            <a:r>
              <a:rPr lang="en-US"/>
              <a:t>probably have the ACCOUNTADMIN role</a:t>
            </a:r>
            <a:endParaRPr/>
          </a:p>
          <a:p>
            <a:pPr marL="457200" lvl="1" indent="0" algn="l" rtl="0">
              <a:spcBef>
                <a:spcPts val="0"/>
              </a:spcBef>
              <a:spcAft>
                <a:spcPts val="0"/>
              </a:spcAft>
              <a:buClr>
                <a:schemeClr val="dk1"/>
              </a:buClr>
              <a:buSzPts val="1200"/>
              <a:buFont typeface="Arial"/>
              <a:buNone/>
            </a:pPr>
            <a:r>
              <a:rPr lang="en-US"/>
              <a:t>and they'll likely only use that</a:t>
            </a:r>
            <a:endParaRPr/>
          </a:p>
          <a:p>
            <a:pPr marL="457200" lvl="1" indent="0" algn="l" rtl="0">
              <a:spcBef>
                <a:spcPts val="0"/>
              </a:spcBef>
              <a:spcAft>
                <a:spcPts val="0"/>
              </a:spcAft>
              <a:buClr>
                <a:schemeClr val="dk1"/>
              </a:buClr>
              <a:buSzPts val="1200"/>
              <a:buFont typeface="Arial"/>
              <a:buNone/>
            </a:pPr>
            <a:r>
              <a:rPr lang="en-US"/>
              <a:t>role in very specific situations.</a:t>
            </a:r>
            <a:endParaRPr/>
          </a:p>
          <a:p>
            <a:pPr marL="457200" lvl="1" indent="0" algn="l" rtl="0">
              <a:spcBef>
                <a:spcPts val="0"/>
              </a:spcBef>
              <a:spcAft>
                <a:spcPts val="0"/>
              </a:spcAft>
              <a:buClr>
                <a:schemeClr val="dk1"/>
              </a:buClr>
              <a:buSzPts val="1200"/>
              <a:buFont typeface="Arial"/>
              <a:buNone/>
            </a:pPr>
            <a:r>
              <a:rPr lang="en-US"/>
              <a:t>You may want to think of roles as</a:t>
            </a:r>
            <a:endParaRPr/>
          </a:p>
          <a:p>
            <a:pPr marL="457200" lvl="1" indent="0" algn="l" rtl="0">
              <a:spcBef>
                <a:spcPts val="0"/>
              </a:spcBef>
              <a:spcAft>
                <a:spcPts val="0"/>
              </a:spcAft>
              <a:buClr>
                <a:schemeClr val="dk1"/>
              </a:buClr>
              <a:buSzPts val="1200"/>
              <a:buFont typeface="Arial"/>
              <a:buNone/>
            </a:pPr>
            <a:r>
              <a:rPr lang="en-US"/>
              <a:t>hats, where ACCOUNTADMIN</a:t>
            </a:r>
            <a:endParaRPr/>
          </a:p>
          <a:p>
            <a:pPr marL="457200" lvl="1" indent="0" algn="l" rtl="0">
              <a:spcBef>
                <a:spcPts val="0"/>
              </a:spcBef>
              <a:spcAft>
                <a:spcPts val="0"/>
              </a:spcAft>
              <a:buClr>
                <a:schemeClr val="dk1"/>
              </a:buClr>
              <a:buSzPts val="1200"/>
              <a:buFont typeface="Arial"/>
              <a:buNone/>
            </a:pPr>
            <a:r>
              <a:rPr lang="en-US"/>
              <a:t>is the hat with the highest level of</a:t>
            </a:r>
            <a:endParaRPr/>
          </a:p>
          <a:p>
            <a:pPr marL="457200" lvl="1" indent="0" algn="l" rtl="0">
              <a:spcBef>
                <a:spcPts val="0"/>
              </a:spcBef>
              <a:spcAft>
                <a:spcPts val="0"/>
              </a:spcAft>
              <a:buClr>
                <a:schemeClr val="dk1"/>
              </a:buClr>
              <a:buSzPts val="1200"/>
              <a:buFont typeface="Arial"/>
              <a:buNone/>
            </a:pPr>
            <a:r>
              <a:rPr lang="en-US"/>
              <a:t>power and control.</a:t>
            </a:r>
            <a:endParaRPr/>
          </a:p>
          <a:p>
            <a:pPr marL="457200" lvl="1" indent="0" algn="l" rtl="0">
              <a:spcBef>
                <a:spcPts val="0"/>
              </a:spcBef>
              <a:spcAft>
                <a:spcPts val="0"/>
              </a:spcAft>
              <a:buClr>
                <a:schemeClr val="dk1"/>
              </a:buClr>
              <a:buSzPts val="1200"/>
              <a:buFont typeface="Arial"/>
              <a:buNone/>
            </a:pPr>
            <a:r>
              <a:rPr lang="en-US"/>
              <a:t>The SECURITY and USERADMINS</a:t>
            </a:r>
            <a:endParaRPr/>
          </a:p>
          <a:p>
            <a:pPr marL="457200" lvl="1" indent="0" algn="l" rtl="0">
              <a:spcBef>
                <a:spcPts val="0"/>
              </a:spcBef>
              <a:spcAft>
                <a:spcPts val="0"/>
              </a:spcAft>
              <a:buClr>
                <a:schemeClr val="dk1"/>
              </a:buClr>
              <a:buSzPts val="1200"/>
              <a:buFont typeface="Arial"/>
              <a:buNone/>
            </a:pPr>
            <a:r>
              <a:rPr lang="en-US"/>
              <a:t>are hats for gatekeeping or</a:t>
            </a:r>
            <a:endParaRPr/>
          </a:p>
          <a:p>
            <a:pPr marL="457200" lvl="1" indent="0" algn="l" rtl="0">
              <a:spcBef>
                <a:spcPts val="0"/>
              </a:spcBef>
              <a:spcAft>
                <a:spcPts val="0"/>
              </a:spcAft>
              <a:buClr>
                <a:schemeClr val="dk1"/>
              </a:buClr>
              <a:buSzPts val="1200"/>
              <a:buFont typeface="Arial"/>
              <a:buNone/>
            </a:pPr>
            <a:r>
              <a:rPr lang="en-US"/>
              <a:t>enforcement and</a:t>
            </a:r>
            <a:endParaRPr/>
          </a:p>
          <a:p>
            <a:pPr marL="457200" lvl="1" indent="0" algn="l" rtl="0">
              <a:spcBef>
                <a:spcPts val="0"/>
              </a:spcBef>
              <a:spcAft>
                <a:spcPts val="0"/>
              </a:spcAft>
              <a:buClr>
                <a:schemeClr val="dk1"/>
              </a:buClr>
              <a:buSzPts val="1200"/>
              <a:buFont typeface="Arial"/>
              <a:buNone/>
            </a:pPr>
            <a:r>
              <a:rPr lang="en-US"/>
              <a:t>SYSADMIN is a hat for creating.</a:t>
            </a:r>
            <a:endParaRPr/>
          </a:p>
          <a:p>
            <a:pPr marL="457200" lvl="1" indent="0" algn="l" rtl="0">
              <a:spcBef>
                <a:spcPts val="0"/>
              </a:spcBef>
              <a:spcAft>
                <a:spcPts val="0"/>
              </a:spcAft>
              <a:buClr>
                <a:schemeClr val="dk1"/>
              </a:buClr>
              <a:buSzPts val="1200"/>
              <a:buFont typeface="Arial"/>
              <a:buNone/>
            </a:pPr>
            <a:r>
              <a:rPr lang="en-US"/>
              <a:t>The SYSADMIN role is most often</a:t>
            </a:r>
            <a:endParaRPr/>
          </a:p>
          <a:p>
            <a:pPr marL="457200" lvl="1" indent="0" algn="l" rtl="0">
              <a:spcBef>
                <a:spcPts val="0"/>
              </a:spcBef>
              <a:spcAft>
                <a:spcPts val="0"/>
              </a:spcAft>
              <a:buClr>
                <a:schemeClr val="dk1"/>
              </a:buClr>
              <a:buSzPts val="1200"/>
              <a:buFont typeface="Arial"/>
              <a:buNone/>
            </a:pPr>
            <a:r>
              <a:rPr lang="en-US"/>
              <a:t>used to create databases</a:t>
            </a:r>
            <a:endParaRPr/>
          </a:p>
          <a:p>
            <a:pPr marL="457200" lvl="1" indent="0" algn="l" rtl="0">
              <a:spcBef>
                <a:spcPts val="0"/>
              </a:spcBef>
              <a:spcAft>
                <a:spcPts val="0"/>
              </a:spcAft>
              <a:buClr>
                <a:schemeClr val="dk1"/>
              </a:buClr>
              <a:buSzPts val="1200"/>
              <a:buFont typeface="Arial"/>
              <a:buNone/>
            </a:pPr>
            <a:r>
              <a:rPr lang="en-US"/>
              <a:t>and tables as well as warehouses.</a:t>
            </a:r>
            <a:endParaRPr/>
          </a:p>
          <a:p>
            <a:pPr marL="457200" lvl="1" indent="0" algn="l" rtl="0">
              <a:spcBef>
                <a:spcPts val="0"/>
              </a:spcBef>
              <a:spcAft>
                <a:spcPts val="0"/>
              </a:spcAft>
              <a:buClr>
                <a:schemeClr val="dk1"/>
              </a:buClr>
              <a:buSzPts val="1200"/>
              <a:buFont typeface="Arial"/>
              <a:buNone/>
            </a:pPr>
            <a:r>
              <a:rPr lang="en-US"/>
              <a:t>So when your trial was created, even</a:t>
            </a:r>
            <a:endParaRPr/>
          </a:p>
          <a:p>
            <a:pPr marL="457200" lvl="1" indent="0" algn="l" rtl="0">
              <a:spcBef>
                <a:spcPts val="0"/>
              </a:spcBef>
              <a:spcAft>
                <a:spcPts val="0"/>
              </a:spcAft>
              <a:buClr>
                <a:schemeClr val="dk1"/>
              </a:buClr>
              <a:buSzPts val="1200"/>
              <a:buFont typeface="Arial"/>
              <a:buNone/>
            </a:pPr>
            <a:r>
              <a:rPr lang="en-US"/>
              <a:t>though you were given all the roles,</a:t>
            </a:r>
            <a:endParaRPr/>
          </a:p>
          <a:p>
            <a:pPr marL="457200" lvl="1" indent="0" algn="l" rtl="0">
              <a:spcBef>
                <a:spcPts val="0"/>
              </a:spcBef>
              <a:spcAft>
                <a:spcPts val="0"/>
              </a:spcAft>
              <a:buClr>
                <a:schemeClr val="dk1"/>
              </a:buClr>
              <a:buSzPts val="1200"/>
              <a:buFont typeface="Arial"/>
              <a:buNone/>
            </a:pPr>
            <a:r>
              <a:rPr lang="en-US"/>
              <a:t>your default role was set to</a:t>
            </a:r>
            <a:endParaRPr/>
          </a:p>
          <a:p>
            <a:pPr marL="457200" lvl="1" indent="0" algn="l" rtl="0">
              <a:spcBef>
                <a:spcPts val="0"/>
              </a:spcBef>
              <a:spcAft>
                <a:spcPts val="0"/>
              </a:spcAft>
              <a:buClr>
                <a:schemeClr val="dk1"/>
              </a:buClr>
              <a:buSzPts val="1200"/>
              <a:buFont typeface="Arial"/>
              <a:buNone/>
            </a:pPr>
            <a:r>
              <a:rPr lang="en-US"/>
              <a:t>SYSADMIN.</a:t>
            </a:r>
            <a:endParaRPr/>
          </a:p>
          <a:p>
            <a:pPr marL="457200" lvl="1" indent="0" algn="l" rtl="0">
              <a:spcBef>
                <a:spcPts val="0"/>
              </a:spcBef>
              <a:spcAft>
                <a:spcPts val="0"/>
              </a:spcAft>
              <a:buClr>
                <a:schemeClr val="dk1"/>
              </a:buClr>
              <a:buSzPts val="1200"/>
              <a:buFont typeface="Arial"/>
              <a:buNone/>
            </a:pPr>
            <a:r>
              <a:rPr lang="en-US"/>
              <a:t>Even when you set your role to</a:t>
            </a:r>
            <a:endParaRPr/>
          </a:p>
          <a:p>
            <a:pPr marL="457200" lvl="1" indent="0" algn="l" rtl="0">
              <a:spcBef>
                <a:spcPts val="0"/>
              </a:spcBef>
              <a:spcAft>
                <a:spcPts val="0"/>
              </a:spcAft>
              <a:buClr>
                <a:schemeClr val="dk1"/>
              </a:buClr>
              <a:buSzPts val="1200"/>
              <a:buFont typeface="Arial"/>
              <a:buNone/>
            </a:pPr>
            <a:r>
              <a:rPr lang="en-US"/>
              <a:t>ACCOUNTADMIN, you'll notice it keeps</a:t>
            </a:r>
            <a:endParaRPr/>
          </a:p>
          <a:p>
            <a:pPr marL="457200" lvl="1" indent="0" algn="l" rtl="0">
              <a:spcBef>
                <a:spcPts val="0"/>
              </a:spcBef>
              <a:spcAft>
                <a:spcPts val="0"/>
              </a:spcAft>
              <a:buClr>
                <a:schemeClr val="dk1"/>
              </a:buClr>
              <a:buSzPts val="1200"/>
              <a:buFont typeface="Arial"/>
              <a:buNone/>
            </a:pPr>
            <a:r>
              <a:rPr lang="en-US"/>
              <a:t>getting set back to SYSADMIN,</a:t>
            </a:r>
            <a:endParaRPr/>
          </a:p>
          <a:p>
            <a:pPr marL="457200" lvl="1" indent="0" algn="l" rtl="0">
              <a:spcBef>
                <a:spcPts val="0"/>
              </a:spcBef>
              <a:spcAft>
                <a:spcPts val="0"/>
              </a:spcAft>
              <a:buClr>
                <a:schemeClr val="dk1"/>
              </a:buClr>
              <a:buSzPts val="1200"/>
              <a:buFont typeface="Arial"/>
              <a:buNone/>
            </a:pPr>
            <a:r>
              <a:rPr lang="en-US"/>
              <a:t>you can update your default role,</a:t>
            </a:r>
            <a:endParaRPr/>
          </a:p>
          <a:p>
            <a:pPr marL="457200" lvl="1" indent="0" algn="l" rtl="0">
              <a:spcBef>
                <a:spcPts val="0"/>
              </a:spcBef>
              <a:spcAft>
                <a:spcPts val="0"/>
              </a:spcAft>
              <a:buClr>
                <a:schemeClr val="dk1"/>
              </a:buClr>
              <a:buSzPts val="1200"/>
              <a:buFont typeface="Arial"/>
              <a:buNone/>
            </a:pPr>
            <a:r>
              <a:rPr lang="en-US"/>
              <a:t>but it's also good to just get</a:t>
            </a:r>
            <a:endParaRPr/>
          </a:p>
          <a:p>
            <a:pPr marL="457200" lvl="1" indent="0" algn="l" rtl="0">
              <a:spcBef>
                <a:spcPts val="0"/>
              </a:spcBef>
              <a:spcAft>
                <a:spcPts val="0"/>
              </a:spcAft>
              <a:buClr>
                <a:schemeClr val="dk1"/>
              </a:buClr>
              <a:buSzPts val="1200"/>
              <a:buFont typeface="Arial"/>
              <a:buNone/>
            </a:pPr>
            <a:r>
              <a:rPr lang="en-US"/>
              <a:t>accustomed to checking your role</a:t>
            </a:r>
            <a:endParaRPr/>
          </a:p>
          <a:p>
            <a:pPr marL="457200" lvl="1" indent="0" algn="l" rtl="0">
              <a:spcBef>
                <a:spcPts val="0"/>
              </a:spcBef>
              <a:spcAft>
                <a:spcPts val="0"/>
              </a:spcAft>
              <a:buClr>
                <a:schemeClr val="dk1"/>
              </a:buClr>
              <a:buSzPts val="1200"/>
              <a:buFont typeface="Arial"/>
              <a:buNone/>
            </a:pPr>
            <a:r>
              <a:rPr lang="en-US"/>
              <a:t>settings any time you see something</a:t>
            </a:r>
            <a:endParaRPr/>
          </a:p>
          <a:p>
            <a:pPr marL="457200" lvl="1" indent="0" algn="l" rtl="0">
              <a:spcBef>
                <a:spcPts val="0"/>
              </a:spcBef>
              <a:spcAft>
                <a:spcPts val="0"/>
              </a:spcAft>
              <a:buClr>
                <a:schemeClr val="dk1"/>
              </a:buClr>
              <a:buSzPts val="1200"/>
              <a:buFont typeface="Arial"/>
              <a:buNone/>
            </a:pPr>
            <a:r>
              <a:rPr lang="en-US"/>
              <a:t>unexpected.</a:t>
            </a:r>
            <a:endParaRPr/>
          </a:p>
          <a:p>
            <a:pPr marL="457200" lvl="1" indent="0" algn="l" rtl="0">
              <a:spcBef>
                <a:spcPts val="0"/>
              </a:spcBef>
              <a:spcAft>
                <a:spcPts val="0"/>
              </a:spcAft>
              <a:buClr>
                <a:schemeClr val="dk1"/>
              </a:buClr>
              <a:buSzPts val="1200"/>
              <a:buFont typeface="Arial"/>
              <a:buNone/>
            </a:pPr>
            <a:r>
              <a:rPr lang="en-US"/>
              <a:t>For example, if you create a table</a:t>
            </a:r>
            <a:endParaRPr/>
          </a:p>
          <a:p>
            <a:pPr marL="457200" lvl="1" indent="0" algn="l" rtl="0">
              <a:spcBef>
                <a:spcPts val="0"/>
              </a:spcBef>
              <a:spcAft>
                <a:spcPts val="0"/>
              </a:spcAft>
              <a:buClr>
                <a:schemeClr val="dk1"/>
              </a:buClr>
              <a:buSzPts val="1200"/>
              <a:buFont typeface="Arial"/>
              <a:buNone/>
            </a:pPr>
            <a:r>
              <a:rPr lang="en-US"/>
              <a:t>and then Snowflake says the table</a:t>
            </a:r>
            <a:endParaRPr/>
          </a:p>
          <a:p>
            <a:pPr marL="457200" lvl="1" indent="0" algn="l" rtl="0">
              <a:spcBef>
                <a:spcPts val="0"/>
              </a:spcBef>
              <a:spcAft>
                <a:spcPts val="0"/>
              </a:spcAft>
              <a:buClr>
                <a:schemeClr val="dk1"/>
              </a:buClr>
              <a:buSzPts val="1200"/>
              <a:buFont typeface="Arial"/>
              <a:buNone/>
            </a:pPr>
            <a:r>
              <a:rPr lang="en-US"/>
              <a:t>doesn't exist, check your</a:t>
            </a:r>
            <a:endParaRPr/>
          </a:p>
          <a:p>
            <a:pPr marL="457200" lvl="1" indent="0" algn="l" rtl="0">
              <a:spcBef>
                <a:spcPts val="0"/>
              </a:spcBef>
              <a:spcAft>
                <a:spcPts val="0"/>
              </a:spcAft>
              <a:buClr>
                <a:schemeClr val="dk1"/>
              </a:buClr>
              <a:buSzPts val="1200"/>
              <a:buFont typeface="Arial"/>
              <a:buNone/>
            </a:pPr>
            <a:r>
              <a:rPr lang="en-US"/>
              <a:t>role setting.</a:t>
            </a:r>
            <a:endParaRPr/>
          </a:p>
          <a:p>
            <a:pPr marL="457200" lvl="1" indent="0" algn="l" rtl="0">
              <a:spcBef>
                <a:spcPts val="0"/>
              </a:spcBef>
              <a:spcAft>
                <a:spcPts val="0"/>
              </a:spcAft>
              <a:buClr>
                <a:schemeClr val="dk1"/>
              </a:buClr>
              <a:buSzPts val="1200"/>
              <a:buFont typeface="Arial"/>
              <a:buNone/>
            </a:pPr>
            <a:r>
              <a:rPr lang="en-US"/>
              <a:t>So let's review: Identity</a:t>
            </a:r>
            <a:endParaRPr/>
          </a:p>
          <a:p>
            <a:pPr marL="457200" lvl="1" indent="0" algn="l" rtl="0">
              <a:spcBef>
                <a:spcPts val="0"/>
              </a:spcBef>
              <a:spcAft>
                <a:spcPts val="0"/>
              </a:spcAft>
              <a:buClr>
                <a:schemeClr val="dk1"/>
              </a:buClr>
              <a:buSzPts val="1200"/>
              <a:buFont typeface="Arial"/>
              <a:buNone/>
            </a:pPr>
            <a:r>
              <a:rPr lang="en-US"/>
              <a:t>is about the user, the username</a:t>
            </a:r>
            <a:endParaRPr/>
          </a:p>
          <a:p>
            <a:pPr marL="457200" lvl="1" indent="0" algn="l" rtl="0">
              <a:spcBef>
                <a:spcPts val="0"/>
              </a:spcBef>
              <a:spcAft>
                <a:spcPts val="0"/>
              </a:spcAft>
              <a:buClr>
                <a:schemeClr val="dk1"/>
              </a:buClr>
              <a:buSzPts val="1200"/>
              <a:buFont typeface="Arial"/>
              <a:buNone/>
            </a:pPr>
            <a:r>
              <a:rPr lang="en-US"/>
              <a:t>and password, if you will.</a:t>
            </a:r>
            <a:endParaRPr/>
          </a:p>
          <a:p>
            <a:pPr marL="457200" lvl="1" indent="0" algn="l" rtl="0">
              <a:spcBef>
                <a:spcPts val="0"/>
              </a:spcBef>
              <a:spcAft>
                <a:spcPts val="0"/>
              </a:spcAft>
              <a:buClr>
                <a:schemeClr val="dk1"/>
              </a:buClr>
              <a:buSzPts val="1200"/>
              <a:buFont typeface="Arial"/>
              <a:buNone/>
            </a:pPr>
            <a:r>
              <a:rPr lang="en-US"/>
              <a:t>It happens once, when you first</a:t>
            </a:r>
            <a:endParaRPr/>
          </a:p>
          <a:p>
            <a:pPr marL="457200" lvl="1" indent="0" algn="l" rtl="0">
              <a:spcBef>
                <a:spcPts val="0"/>
              </a:spcBef>
              <a:spcAft>
                <a:spcPts val="0"/>
              </a:spcAft>
              <a:buClr>
                <a:schemeClr val="dk1"/>
              </a:buClr>
              <a:buSzPts val="1200"/>
              <a:buFont typeface="Arial"/>
              <a:buNone/>
            </a:pPr>
            <a:r>
              <a:rPr lang="en-US"/>
              <a:t>log in and the outcome of that</a:t>
            </a:r>
            <a:endParaRPr/>
          </a:p>
          <a:p>
            <a:pPr marL="457200" lvl="1" indent="0" algn="l" rtl="0">
              <a:spcBef>
                <a:spcPts val="0"/>
              </a:spcBef>
              <a:spcAft>
                <a:spcPts val="0"/>
              </a:spcAft>
              <a:buClr>
                <a:schemeClr val="dk1"/>
              </a:buClr>
              <a:buSzPts val="1200"/>
              <a:buFont typeface="Arial"/>
              <a:buNone/>
            </a:pPr>
            <a:r>
              <a:rPr lang="en-US"/>
              <a:t>process is authentication.</a:t>
            </a:r>
            <a:endParaRPr/>
          </a:p>
          <a:p>
            <a:pPr marL="457200" lvl="1" indent="0" algn="l" rtl="0">
              <a:spcBef>
                <a:spcPts val="0"/>
              </a:spcBef>
              <a:spcAft>
                <a:spcPts val="0"/>
              </a:spcAft>
              <a:buClr>
                <a:schemeClr val="dk1"/>
              </a:buClr>
              <a:buSzPts val="1200"/>
              <a:buFont typeface="Arial"/>
              <a:buNone/>
            </a:pPr>
            <a:r>
              <a:rPr lang="en-US"/>
              <a:t>Access is about the role.</a:t>
            </a:r>
            <a:endParaRPr/>
          </a:p>
          <a:p>
            <a:pPr marL="457200" lvl="1" indent="0" algn="l" rtl="0">
              <a:spcBef>
                <a:spcPts val="0"/>
              </a:spcBef>
              <a:spcAft>
                <a:spcPts val="0"/>
              </a:spcAft>
              <a:buClr>
                <a:schemeClr val="dk1"/>
              </a:buClr>
              <a:buSzPts val="1200"/>
              <a:buFont typeface="Arial"/>
              <a:buNone/>
            </a:pPr>
            <a:r>
              <a:rPr lang="en-US"/>
              <a:t>It happens continuously while</a:t>
            </a:r>
            <a:endParaRPr/>
          </a:p>
          <a:p>
            <a:pPr marL="457200" lvl="1" indent="0" algn="l" rtl="0">
              <a:spcBef>
                <a:spcPts val="0"/>
              </a:spcBef>
              <a:spcAft>
                <a:spcPts val="0"/>
              </a:spcAft>
              <a:buClr>
                <a:schemeClr val="dk1"/>
              </a:buClr>
              <a:buSzPts val="1200"/>
              <a:buFont typeface="Arial"/>
              <a:buNone/>
            </a:pPr>
            <a:r>
              <a:rPr lang="en-US"/>
              <a:t>you use Snowflake.</a:t>
            </a:r>
            <a:endParaRPr/>
          </a:p>
          <a:p>
            <a:pPr marL="457200" lvl="1" indent="0" algn="l" rtl="0">
              <a:spcBef>
                <a:spcPts val="0"/>
              </a:spcBef>
              <a:spcAft>
                <a:spcPts val="0"/>
              </a:spcAft>
              <a:buClr>
                <a:schemeClr val="dk1"/>
              </a:buClr>
              <a:buSzPts val="1200"/>
              <a:buFont typeface="Arial"/>
              <a:buNone/>
            </a:pPr>
            <a:r>
              <a:rPr lang="en-US"/>
              <a:t>And the outcome each time, if</a:t>
            </a:r>
            <a:endParaRPr/>
          </a:p>
          <a:p>
            <a:pPr marL="457200" lvl="1" indent="0" algn="l" rtl="0">
              <a:spcBef>
                <a:spcPts val="0"/>
              </a:spcBef>
              <a:spcAft>
                <a:spcPts val="0"/>
              </a:spcAft>
              <a:buClr>
                <a:schemeClr val="dk1"/>
              </a:buClr>
              <a:buSzPts val="1200"/>
              <a:buFont typeface="Arial"/>
              <a:buNone/>
            </a:pPr>
            <a:r>
              <a:rPr lang="en-US"/>
              <a:t>successful, is authorization.</a:t>
            </a:r>
            <a:endParaRPr/>
          </a:p>
          <a:p>
            <a:pPr marL="457200" lvl="1" indent="0" algn="l" rtl="0">
              <a:spcBef>
                <a:spcPts val="0"/>
              </a:spcBef>
              <a:spcAft>
                <a:spcPts val="0"/>
              </a:spcAft>
              <a:buClr>
                <a:schemeClr val="dk1"/>
              </a:buClr>
              <a:buSzPts val="1200"/>
              <a:buFont typeface="Arial"/>
              <a:buNone/>
            </a:pPr>
            <a:r>
              <a:rPr lang="en-US"/>
              <a:t>Snowflake accounts come with five</a:t>
            </a:r>
            <a:endParaRPr/>
          </a:p>
          <a:p>
            <a:pPr marL="457200" lvl="1" indent="0" algn="l" rtl="0">
              <a:spcBef>
                <a:spcPts val="0"/>
              </a:spcBef>
              <a:spcAft>
                <a:spcPts val="0"/>
              </a:spcAft>
              <a:buClr>
                <a:schemeClr val="dk1"/>
              </a:buClr>
              <a:buSzPts val="1200"/>
              <a:buFont typeface="Arial"/>
              <a:buNone/>
            </a:pPr>
            <a:r>
              <a:rPr lang="en-US"/>
              <a:t>predefined RBAC roles.</a:t>
            </a:r>
            <a:endParaRPr/>
          </a:p>
          <a:p>
            <a:pPr marL="457200" lvl="1" indent="0" algn="l" rtl="0">
              <a:spcBef>
                <a:spcPts val="0"/>
              </a:spcBef>
              <a:spcAft>
                <a:spcPts val="0"/>
              </a:spcAft>
              <a:buClr>
                <a:schemeClr val="dk1"/>
              </a:buClr>
              <a:buSzPts val="1200"/>
              <a:buFont typeface="Arial"/>
              <a:buNone/>
            </a:pPr>
            <a:r>
              <a:rPr lang="en-US"/>
              <a:t>And of course, you can also create</a:t>
            </a:r>
            <a:endParaRPr/>
          </a:p>
          <a:p>
            <a:pPr marL="457200" lvl="1" indent="0" algn="l" rtl="0">
              <a:spcBef>
                <a:spcPts val="0"/>
              </a:spcBef>
              <a:spcAft>
                <a:spcPts val="0"/>
              </a:spcAft>
              <a:buClr>
                <a:schemeClr val="dk1"/>
              </a:buClr>
              <a:buSzPts val="1200"/>
              <a:buFont typeface="Arial"/>
              <a:buNone/>
            </a:pPr>
            <a:r>
              <a:rPr lang="en-US"/>
              <a:t>your own custom roles.</a:t>
            </a:r>
            <a:endParaRPr/>
          </a:p>
          <a:p>
            <a:pPr marL="457200" lvl="1" indent="0" algn="l" rtl="0">
              <a:spcBef>
                <a:spcPts val="0"/>
              </a:spcBef>
              <a:spcAft>
                <a:spcPts val="0"/>
              </a:spcAft>
              <a:buClr>
                <a:schemeClr val="dk1"/>
              </a:buClr>
              <a:buSzPts val="1200"/>
              <a:buFont typeface="Arial"/>
              <a:buNone/>
            </a:pPr>
            <a:r>
              <a:rPr lang="en-US"/>
              <a:t>ACCOUNTADMIN is the highest level</a:t>
            </a:r>
            <a:endParaRPr/>
          </a:p>
          <a:p>
            <a:pPr marL="457200" lvl="1" indent="0" algn="l" rtl="0">
              <a:spcBef>
                <a:spcPts val="0"/>
              </a:spcBef>
              <a:spcAft>
                <a:spcPts val="0"/>
              </a:spcAft>
              <a:buClr>
                <a:schemeClr val="dk1"/>
              </a:buClr>
              <a:buSzPts val="1200"/>
              <a:buFont typeface="Arial"/>
              <a:buNone/>
            </a:pPr>
            <a:r>
              <a:rPr lang="en-US"/>
              <a:t>role with the most power.</a:t>
            </a:r>
            <a:endParaRPr/>
          </a:p>
          <a:p>
            <a:pPr marL="457200" lvl="1" indent="0" algn="l" rtl="0">
              <a:spcBef>
                <a:spcPts val="0"/>
              </a:spcBef>
              <a:spcAft>
                <a:spcPts val="0"/>
              </a:spcAft>
              <a:buClr>
                <a:schemeClr val="dk1"/>
              </a:buClr>
              <a:buSzPts val="1200"/>
              <a:buFont typeface="Arial"/>
              <a:buNone/>
            </a:pPr>
            <a:r>
              <a:rPr lang="en-US"/>
              <a:t>If you're assigned ACCOUNTADMIN, you</a:t>
            </a:r>
            <a:endParaRPr/>
          </a:p>
          <a:p>
            <a:pPr marL="457200" lvl="1" indent="0" algn="l" rtl="0">
              <a:spcBef>
                <a:spcPts val="0"/>
              </a:spcBef>
              <a:spcAft>
                <a:spcPts val="0"/>
              </a:spcAft>
              <a:buClr>
                <a:schemeClr val="dk1"/>
              </a:buClr>
              <a:buSzPts val="1200"/>
              <a:buFont typeface="Arial"/>
              <a:buNone/>
            </a:pPr>
            <a:r>
              <a:rPr lang="en-US"/>
              <a:t>automatically also get all</a:t>
            </a:r>
            <a:endParaRPr/>
          </a:p>
          <a:p>
            <a:pPr marL="457200" lvl="1" indent="0" algn="l" rtl="0">
              <a:spcBef>
                <a:spcPts val="0"/>
              </a:spcBef>
              <a:spcAft>
                <a:spcPts val="0"/>
              </a:spcAft>
              <a:buClr>
                <a:schemeClr val="dk1"/>
              </a:buClr>
              <a:buSzPts val="1200"/>
              <a:buFont typeface="Arial"/>
              <a:buNone/>
            </a:pPr>
            <a:r>
              <a:rPr lang="en-US"/>
              <a:t>of the other roles.</a:t>
            </a:r>
            <a:endParaRPr/>
          </a:p>
          <a:p>
            <a:pPr marL="457200" lvl="1" indent="0" algn="l" rtl="0">
              <a:spcBef>
                <a:spcPts val="0"/>
              </a:spcBef>
              <a:spcAft>
                <a:spcPts val="0"/>
              </a:spcAft>
              <a:buClr>
                <a:schemeClr val="dk1"/>
              </a:buClr>
              <a:buSzPts val="1200"/>
              <a:buFont typeface="Arial"/>
              <a:buNone/>
            </a:pPr>
            <a:r>
              <a:rPr lang="en-US"/>
              <a:t>SYSADMIN is set as the default role</a:t>
            </a:r>
            <a:endParaRPr/>
          </a:p>
          <a:p>
            <a:pPr marL="457200" lvl="1" indent="0" algn="l" rtl="0">
              <a:spcBef>
                <a:spcPts val="0"/>
              </a:spcBef>
              <a:spcAft>
                <a:spcPts val="0"/>
              </a:spcAft>
              <a:buClr>
                <a:schemeClr val="dk1"/>
              </a:buClr>
              <a:buSzPts val="1200"/>
              <a:buFont typeface="Arial"/>
              <a:buNone/>
            </a:pPr>
            <a:r>
              <a:rPr lang="en-US"/>
              <a:t>for all trial account login users</a:t>
            </a:r>
            <a:endParaRPr/>
          </a:p>
          <a:p>
            <a:pPr marL="457200" lvl="1" indent="0" algn="l" rtl="0">
              <a:spcBef>
                <a:spcPts val="0"/>
              </a:spcBef>
              <a:spcAft>
                <a:spcPts val="0"/>
              </a:spcAft>
              <a:buClr>
                <a:schemeClr val="dk1"/>
              </a:buClr>
              <a:buSzPts val="1200"/>
              <a:buFont typeface="Arial"/>
              <a:buNone/>
            </a:pPr>
            <a:r>
              <a:rPr lang="en-US"/>
              <a:t>and the first rule of</a:t>
            </a:r>
            <a:endParaRPr/>
          </a:p>
          <a:p>
            <a:pPr marL="457200" lvl="1" indent="0" algn="l" rtl="0">
              <a:spcBef>
                <a:spcPts val="0"/>
              </a:spcBef>
              <a:spcAft>
                <a:spcPts val="0"/>
              </a:spcAft>
              <a:buClr>
                <a:schemeClr val="dk1"/>
              </a:buClr>
              <a:buSzPts val="1200"/>
              <a:buFont typeface="Arial"/>
              <a:buNone/>
            </a:pPr>
            <a:r>
              <a:rPr lang="en-US"/>
              <a:t>troubleshooting in Snowflake is:</a:t>
            </a:r>
            <a:endParaRPr/>
          </a:p>
          <a:p>
            <a:pPr marL="457200" lvl="1" indent="0" algn="l" rtl="0">
              <a:spcBef>
                <a:spcPts val="0"/>
              </a:spcBef>
              <a:spcAft>
                <a:spcPts val="0"/>
              </a:spcAft>
              <a:buClr>
                <a:schemeClr val="dk1"/>
              </a:buClr>
              <a:buSzPts val="1200"/>
              <a:buFont typeface="Arial"/>
              <a:buNone/>
            </a:pPr>
            <a:r>
              <a:rPr lang="en-US"/>
              <a:t>Check your role!</a:t>
            </a:r>
            <a:endParaRPr/>
          </a:p>
          <a:p>
            <a:pPr marL="457200" lvl="1" indent="0" algn="l" rtl="0">
              <a:spcBef>
                <a:spcPts val="0"/>
              </a:spcBef>
              <a:spcAft>
                <a:spcPts val="0"/>
              </a:spcAft>
              <a:buClr>
                <a:schemeClr val="dk1"/>
              </a:buClr>
              <a:buSzPts val="1200"/>
              <a:buFont typeface="Arial"/>
              <a:buNone/>
            </a:pPr>
            <a:endParaRPr/>
          </a:p>
        </p:txBody>
      </p:sp>
      <p:sp>
        <p:nvSpPr>
          <p:cNvPr id="3107" name="Google Shape;3107;g295ec2f26d2_0_12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237</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3"/>
        <p:cNvGrpSpPr/>
        <p:nvPr/>
      </p:nvGrpSpPr>
      <p:grpSpPr>
        <a:xfrm>
          <a:off x="0" y="0"/>
          <a:ext cx="0" cy="0"/>
          <a:chOff x="0" y="0"/>
          <a:chExt cx="0" cy="0"/>
        </a:xfrm>
      </p:grpSpPr>
      <p:sp>
        <p:nvSpPr>
          <p:cNvPr id="3114" name="Google Shape;3114;g295ec2f26d2_0_1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5" name="Google Shape;3115;g295ec2f26d2_0_1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chemeClr val="dk1"/>
              </a:buClr>
              <a:buSzPts val="1200"/>
              <a:buFont typeface="Arial"/>
              <a:buNone/>
            </a:pPr>
            <a:r>
              <a:rPr lang="en-US"/>
              <a:t>Identity and access differ in that</a:t>
            </a:r>
            <a:endParaRPr/>
          </a:p>
          <a:p>
            <a:pPr marL="457200" lvl="1" indent="0" algn="l" rtl="0">
              <a:spcBef>
                <a:spcPts val="0"/>
              </a:spcBef>
              <a:spcAft>
                <a:spcPts val="0"/>
              </a:spcAft>
              <a:buClr>
                <a:schemeClr val="dk1"/>
              </a:buClr>
              <a:buSzPts val="1200"/>
              <a:buFont typeface="Arial"/>
              <a:buNone/>
            </a:pPr>
            <a:r>
              <a:rPr lang="en-US"/>
              <a:t>one is about who you are and the</a:t>
            </a:r>
            <a:endParaRPr/>
          </a:p>
          <a:p>
            <a:pPr marL="457200" lvl="1" indent="0" algn="l" rtl="0">
              <a:spcBef>
                <a:spcPts val="0"/>
              </a:spcBef>
              <a:spcAft>
                <a:spcPts val="0"/>
              </a:spcAft>
              <a:buClr>
                <a:schemeClr val="dk1"/>
              </a:buClr>
              <a:buSzPts val="1200"/>
              <a:buFont typeface="Arial"/>
              <a:buNone/>
            </a:pPr>
            <a:r>
              <a:rPr lang="en-US"/>
              <a:t>others about what you're allowed to</a:t>
            </a:r>
            <a:endParaRPr/>
          </a:p>
          <a:p>
            <a:pPr marL="457200" lvl="1" indent="0" algn="l" rtl="0">
              <a:spcBef>
                <a:spcPts val="0"/>
              </a:spcBef>
              <a:spcAft>
                <a:spcPts val="0"/>
              </a:spcAft>
              <a:buClr>
                <a:schemeClr val="dk1"/>
              </a:buClr>
              <a:buSzPts val="1200"/>
              <a:buFont typeface="Arial"/>
              <a:buNone/>
            </a:pPr>
            <a:r>
              <a:rPr lang="en-US"/>
              <a:t>see or do.</a:t>
            </a:r>
            <a:endParaRPr/>
          </a:p>
          <a:p>
            <a:pPr marL="457200" lvl="1" indent="0" algn="l" rtl="0">
              <a:spcBef>
                <a:spcPts val="0"/>
              </a:spcBef>
              <a:spcAft>
                <a:spcPts val="0"/>
              </a:spcAft>
              <a:buClr>
                <a:schemeClr val="dk1"/>
              </a:buClr>
              <a:buSzPts val="1200"/>
              <a:buFont typeface="Arial"/>
              <a:buNone/>
            </a:pPr>
            <a:r>
              <a:rPr lang="en-US"/>
              <a:t>If you can prove your identity,</a:t>
            </a:r>
            <a:endParaRPr/>
          </a:p>
          <a:p>
            <a:pPr marL="457200" lvl="1" indent="0" algn="l" rtl="0">
              <a:spcBef>
                <a:spcPts val="0"/>
              </a:spcBef>
              <a:spcAft>
                <a:spcPts val="0"/>
              </a:spcAft>
              <a:buClr>
                <a:schemeClr val="dk1"/>
              </a:buClr>
              <a:buSzPts val="1200"/>
              <a:buFont typeface="Arial"/>
              <a:buNone/>
            </a:pPr>
            <a:r>
              <a:rPr lang="en-US"/>
              <a:t>that's called being authenticated.</a:t>
            </a:r>
            <a:endParaRPr/>
          </a:p>
          <a:p>
            <a:pPr marL="457200" lvl="1" indent="0" algn="l" rtl="0">
              <a:spcBef>
                <a:spcPts val="0"/>
              </a:spcBef>
              <a:spcAft>
                <a:spcPts val="0"/>
              </a:spcAft>
              <a:buClr>
                <a:schemeClr val="dk1"/>
              </a:buClr>
              <a:buSzPts val="1200"/>
              <a:buFont typeface="Arial"/>
              <a:buNone/>
            </a:pPr>
            <a:r>
              <a:rPr lang="en-US"/>
              <a:t>If you can prove you have a right to</a:t>
            </a:r>
            <a:endParaRPr/>
          </a:p>
          <a:p>
            <a:pPr marL="457200" lvl="1" indent="0" algn="l" rtl="0">
              <a:spcBef>
                <a:spcPts val="0"/>
              </a:spcBef>
              <a:spcAft>
                <a:spcPts val="0"/>
              </a:spcAft>
              <a:buClr>
                <a:schemeClr val="dk1"/>
              </a:buClr>
              <a:buSzPts val="1200"/>
              <a:buFont typeface="Arial"/>
              <a:buNone/>
            </a:pPr>
            <a:r>
              <a:rPr lang="en-US"/>
              <a:t>access something, that's called</a:t>
            </a:r>
            <a:endParaRPr/>
          </a:p>
          <a:p>
            <a:pPr marL="457200" lvl="1" indent="0" algn="l" rtl="0">
              <a:spcBef>
                <a:spcPts val="0"/>
              </a:spcBef>
              <a:spcAft>
                <a:spcPts val="0"/>
              </a:spcAft>
              <a:buClr>
                <a:schemeClr val="dk1"/>
              </a:buClr>
              <a:buSzPts val="1200"/>
              <a:buFont typeface="Arial"/>
              <a:buNone/>
            </a:pPr>
            <a:r>
              <a:rPr lang="en-US"/>
              <a:t>being authorized.</a:t>
            </a:r>
            <a:endParaRPr/>
          </a:p>
          <a:p>
            <a:pPr marL="457200" lvl="1" indent="0" algn="l" rtl="0">
              <a:spcBef>
                <a:spcPts val="0"/>
              </a:spcBef>
              <a:spcAft>
                <a:spcPts val="0"/>
              </a:spcAft>
              <a:buClr>
                <a:schemeClr val="dk1"/>
              </a:buClr>
              <a:buSzPts val="1200"/>
              <a:buFont typeface="Arial"/>
              <a:buNone/>
            </a:pPr>
            <a:r>
              <a:rPr lang="en-US"/>
              <a:t>When we talk about authentication</a:t>
            </a:r>
            <a:endParaRPr/>
          </a:p>
          <a:p>
            <a:pPr marL="457200" lvl="1" indent="0" algn="l" rtl="0">
              <a:spcBef>
                <a:spcPts val="0"/>
              </a:spcBef>
              <a:spcAft>
                <a:spcPts val="0"/>
              </a:spcAft>
              <a:buClr>
                <a:schemeClr val="dk1"/>
              </a:buClr>
              <a:buSzPts val="1200"/>
              <a:buFont typeface="Arial"/>
              <a:buNone/>
            </a:pPr>
            <a:r>
              <a:rPr lang="en-US"/>
              <a:t>and authorization, these two</a:t>
            </a:r>
            <a:endParaRPr/>
          </a:p>
          <a:p>
            <a:pPr marL="457200" lvl="1" indent="0" algn="l" rtl="0">
              <a:spcBef>
                <a:spcPts val="0"/>
              </a:spcBef>
              <a:spcAft>
                <a:spcPts val="0"/>
              </a:spcAft>
              <a:buClr>
                <a:schemeClr val="dk1"/>
              </a:buClr>
              <a:buSzPts val="1200"/>
              <a:buFont typeface="Arial"/>
              <a:buNone/>
            </a:pPr>
            <a:r>
              <a:rPr lang="en-US"/>
              <a:t>steps can seem like they're</a:t>
            </a:r>
            <a:endParaRPr/>
          </a:p>
          <a:p>
            <a:pPr marL="457200" lvl="1" indent="0" algn="l" rtl="0">
              <a:spcBef>
                <a:spcPts val="0"/>
              </a:spcBef>
              <a:spcAft>
                <a:spcPts val="0"/>
              </a:spcAft>
              <a:buClr>
                <a:schemeClr val="dk1"/>
              </a:buClr>
              <a:buSzPts val="1200"/>
              <a:buFont typeface="Arial"/>
              <a:buNone/>
            </a:pPr>
            <a:r>
              <a:rPr lang="en-US"/>
              <a:t>happening at the same time, but</a:t>
            </a:r>
            <a:endParaRPr/>
          </a:p>
          <a:p>
            <a:pPr marL="457200" lvl="1" indent="0" algn="l" rtl="0">
              <a:spcBef>
                <a:spcPts val="0"/>
              </a:spcBef>
              <a:spcAft>
                <a:spcPts val="0"/>
              </a:spcAft>
              <a:buClr>
                <a:schemeClr val="dk1"/>
              </a:buClr>
              <a:buSzPts val="1200"/>
              <a:buFont typeface="Arial"/>
              <a:buNone/>
            </a:pPr>
            <a:r>
              <a:rPr lang="en-US"/>
              <a:t>they're actually separate processes.</a:t>
            </a:r>
            <a:endParaRPr/>
          </a:p>
          <a:p>
            <a:pPr marL="457200" lvl="1" indent="0" algn="l" rtl="0">
              <a:spcBef>
                <a:spcPts val="0"/>
              </a:spcBef>
              <a:spcAft>
                <a:spcPts val="0"/>
              </a:spcAft>
              <a:buClr>
                <a:schemeClr val="dk1"/>
              </a:buClr>
              <a:buSzPts val="1200"/>
              <a:buFont typeface="Arial"/>
              <a:buNone/>
            </a:pPr>
            <a:r>
              <a:rPr lang="en-US"/>
              <a:t>As software has moved to the</a:t>
            </a:r>
            <a:endParaRPr/>
          </a:p>
          <a:p>
            <a:pPr marL="457200" lvl="1" indent="0" algn="l" rtl="0">
              <a:spcBef>
                <a:spcPts val="0"/>
              </a:spcBef>
              <a:spcAft>
                <a:spcPts val="0"/>
              </a:spcAft>
              <a:buClr>
                <a:schemeClr val="dk1"/>
              </a:buClr>
              <a:buSzPts val="1200"/>
              <a:buFont typeface="Arial"/>
              <a:buNone/>
            </a:pPr>
            <a:r>
              <a:rPr lang="en-US"/>
              <a:t>Internet, or cloud, security</a:t>
            </a:r>
            <a:endParaRPr/>
          </a:p>
          <a:p>
            <a:pPr marL="457200" lvl="1" indent="0" algn="l" rtl="0">
              <a:spcBef>
                <a:spcPts val="0"/>
              </a:spcBef>
              <a:spcAft>
                <a:spcPts val="0"/>
              </a:spcAft>
              <a:buClr>
                <a:schemeClr val="dk1"/>
              </a:buClr>
              <a:buSzPts val="1200"/>
              <a:buFont typeface="Arial"/>
              <a:buNone/>
            </a:pPr>
            <a:r>
              <a:rPr lang="en-US"/>
              <a:t>technologies have become more</a:t>
            </a:r>
            <a:endParaRPr/>
          </a:p>
          <a:p>
            <a:pPr marL="457200" lvl="1" indent="0" algn="l" rtl="0">
              <a:spcBef>
                <a:spcPts val="0"/>
              </a:spcBef>
              <a:spcAft>
                <a:spcPts val="0"/>
              </a:spcAft>
              <a:buClr>
                <a:schemeClr val="dk1"/>
              </a:buClr>
              <a:buSzPts val="1200"/>
              <a:buFont typeface="Arial"/>
              <a:buNone/>
            </a:pPr>
            <a:r>
              <a:rPr lang="en-US"/>
              <a:t>sophisticated and these two</a:t>
            </a:r>
            <a:endParaRPr/>
          </a:p>
          <a:p>
            <a:pPr marL="457200" lvl="1" indent="0" algn="l" rtl="0">
              <a:spcBef>
                <a:spcPts val="0"/>
              </a:spcBef>
              <a:spcAft>
                <a:spcPts val="0"/>
              </a:spcAft>
              <a:buClr>
                <a:schemeClr val="dk1"/>
              </a:buClr>
              <a:buSzPts val="1200"/>
              <a:buFont typeface="Arial"/>
              <a:buNone/>
            </a:pPr>
            <a:r>
              <a:rPr lang="en-US"/>
              <a:t>steps have become more separate.</a:t>
            </a:r>
            <a:endParaRPr/>
          </a:p>
          <a:p>
            <a:pPr marL="457200" lvl="1" indent="0" algn="l" rtl="0">
              <a:spcBef>
                <a:spcPts val="0"/>
              </a:spcBef>
              <a:spcAft>
                <a:spcPts val="0"/>
              </a:spcAft>
              <a:buClr>
                <a:schemeClr val="dk1"/>
              </a:buClr>
              <a:buSzPts val="1200"/>
              <a:buFont typeface="Arial"/>
              <a:buNone/>
            </a:pPr>
            <a:r>
              <a:rPr lang="en-US"/>
              <a:t>So let's imagine the processes of</a:t>
            </a:r>
            <a:endParaRPr/>
          </a:p>
          <a:p>
            <a:pPr marL="457200" lvl="1" indent="0" algn="l" rtl="0">
              <a:spcBef>
                <a:spcPts val="0"/>
              </a:spcBef>
              <a:spcAft>
                <a:spcPts val="0"/>
              </a:spcAft>
              <a:buClr>
                <a:schemeClr val="dk1"/>
              </a:buClr>
              <a:buSzPts val="1200"/>
              <a:buFont typeface="Arial"/>
              <a:buNone/>
            </a:pPr>
            <a:r>
              <a:rPr lang="en-US"/>
              <a:t>authentication and authorization</a:t>
            </a:r>
            <a:endParaRPr/>
          </a:p>
          <a:p>
            <a:pPr marL="457200" lvl="1" indent="0" algn="l" rtl="0">
              <a:spcBef>
                <a:spcPts val="0"/>
              </a:spcBef>
              <a:spcAft>
                <a:spcPts val="0"/>
              </a:spcAft>
              <a:buClr>
                <a:schemeClr val="dk1"/>
              </a:buClr>
              <a:buSzPts val="1200"/>
              <a:buFont typeface="Arial"/>
              <a:buNone/>
            </a:pPr>
            <a:r>
              <a:rPr lang="en-US"/>
              <a:t>as a couple of conversations.</a:t>
            </a:r>
            <a:endParaRPr/>
          </a:p>
          <a:p>
            <a:pPr marL="457200" lvl="1" indent="0" algn="l" rtl="0">
              <a:spcBef>
                <a:spcPts val="0"/>
              </a:spcBef>
              <a:spcAft>
                <a:spcPts val="0"/>
              </a:spcAft>
              <a:buClr>
                <a:schemeClr val="dk1"/>
              </a:buClr>
              <a:buSzPts val="1200"/>
              <a:buFont typeface="Arial"/>
              <a:buNone/>
            </a:pPr>
            <a:r>
              <a:rPr lang="en-US"/>
              <a:t>First, a human name George shows</a:t>
            </a:r>
            <a:endParaRPr/>
          </a:p>
          <a:p>
            <a:pPr marL="457200" lvl="1" indent="0" algn="l" rtl="0">
              <a:spcBef>
                <a:spcPts val="0"/>
              </a:spcBef>
              <a:spcAft>
                <a:spcPts val="0"/>
              </a:spcAft>
              <a:buClr>
                <a:schemeClr val="dk1"/>
              </a:buClr>
              <a:buSzPts val="1200"/>
              <a:buFont typeface="Arial"/>
              <a:buNone/>
            </a:pPr>
            <a:r>
              <a:rPr lang="en-US"/>
              <a:t>up on the doorstep of Snowflake</a:t>
            </a:r>
            <a:endParaRPr/>
          </a:p>
          <a:p>
            <a:pPr marL="457200" lvl="1" indent="0" algn="l" rtl="0">
              <a:spcBef>
                <a:spcPts val="0"/>
              </a:spcBef>
              <a:spcAft>
                <a:spcPts val="0"/>
              </a:spcAft>
              <a:buClr>
                <a:schemeClr val="dk1"/>
              </a:buClr>
              <a:buSzPts val="1200"/>
              <a:buFont typeface="Arial"/>
              <a:buNone/>
            </a:pPr>
            <a:r>
              <a:rPr lang="en-US"/>
              <a:t>asking for access.</a:t>
            </a:r>
            <a:endParaRPr/>
          </a:p>
          <a:p>
            <a:pPr marL="457200" lvl="1" indent="0" algn="l" rtl="0">
              <a:spcBef>
                <a:spcPts val="0"/>
              </a:spcBef>
              <a:spcAft>
                <a:spcPts val="0"/>
              </a:spcAft>
              <a:buClr>
                <a:schemeClr val="dk1"/>
              </a:buClr>
              <a:buSzPts val="1200"/>
              <a:buFont typeface="Arial"/>
              <a:buNone/>
            </a:pPr>
            <a:r>
              <a:rPr lang="en-US"/>
              <a:t>But to get access, they has to</a:t>
            </a:r>
            <a:endParaRPr/>
          </a:p>
          <a:p>
            <a:pPr marL="457200" lvl="1" indent="0" algn="l" rtl="0">
              <a:spcBef>
                <a:spcPts val="0"/>
              </a:spcBef>
              <a:spcAft>
                <a:spcPts val="0"/>
              </a:spcAft>
              <a:buClr>
                <a:schemeClr val="dk1"/>
              </a:buClr>
              <a:buSzPts val="1200"/>
              <a:buFont typeface="Arial"/>
              <a:buNone/>
            </a:pPr>
            <a:r>
              <a:rPr lang="en-US"/>
              <a:t>identify herself.</a:t>
            </a:r>
            <a:endParaRPr/>
          </a:p>
          <a:p>
            <a:pPr marL="457200" lvl="1" indent="0" algn="l" rtl="0">
              <a:spcBef>
                <a:spcPts val="0"/>
              </a:spcBef>
              <a:spcAft>
                <a:spcPts val="0"/>
              </a:spcAft>
              <a:buClr>
                <a:schemeClr val="dk1"/>
              </a:buClr>
              <a:buSzPts val="1200"/>
              <a:buFont typeface="Arial"/>
              <a:buNone/>
            </a:pPr>
            <a:r>
              <a:rPr lang="en-US"/>
              <a:t>It's the job of the authenticator to</a:t>
            </a:r>
            <a:endParaRPr/>
          </a:p>
          <a:p>
            <a:pPr marL="457200" lvl="1" indent="0" algn="l" rtl="0">
              <a:spcBef>
                <a:spcPts val="0"/>
              </a:spcBef>
              <a:spcAft>
                <a:spcPts val="0"/>
              </a:spcAft>
              <a:buClr>
                <a:schemeClr val="dk1"/>
              </a:buClr>
              <a:buSzPts val="1200"/>
              <a:buFont typeface="Arial"/>
              <a:buNone/>
            </a:pPr>
            <a:r>
              <a:rPr lang="en-US"/>
              <a:t>decide whether she is who she says</a:t>
            </a:r>
            <a:endParaRPr/>
          </a:p>
          <a:p>
            <a:pPr marL="457200" lvl="1" indent="0" algn="l" rtl="0">
              <a:spcBef>
                <a:spcPts val="0"/>
              </a:spcBef>
              <a:spcAft>
                <a:spcPts val="0"/>
              </a:spcAft>
              <a:buClr>
                <a:schemeClr val="dk1"/>
              </a:buClr>
              <a:buSzPts val="1200"/>
              <a:buFont typeface="Arial"/>
              <a:buNone/>
            </a:pPr>
            <a:r>
              <a:rPr lang="en-US"/>
              <a:t>she is.</a:t>
            </a:r>
            <a:endParaRPr/>
          </a:p>
          <a:p>
            <a:pPr marL="457200" lvl="1" indent="0" algn="l" rtl="0">
              <a:spcBef>
                <a:spcPts val="0"/>
              </a:spcBef>
              <a:spcAft>
                <a:spcPts val="0"/>
              </a:spcAft>
              <a:buClr>
                <a:schemeClr val="dk1"/>
              </a:buClr>
              <a:buSzPts val="1200"/>
              <a:buFont typeface="Arial"/>
              <a:buNone/>
            </a:pPr>
            <a:r>
              <a:rPr lang="en-US"/>
              <a:t>She claims to know certain</a:t>
            </a:r>
            <a:endParaRPr/>
          </a:p>
          <a:p>
            <a:pPr marL="457200" lvl="1" indent="0" algn="l" rtl="0">
              <a:spcBef>
                <a:spcPts val="0"/>
              </a:spcBef>
              <a:spcAft>
                <a:spcPts val="0"/>
              </a:spcAft>
              <a:buClr>
                <a:schemeClr val="dk1"/>
              </a:buClr>
              <a:buSzPts val="1200"/>
              <a:buFont typeface="Arial"/>
              <a:buNone/>
            </a:pPr>
            <a:r>
              <a:rPr lang="en-US"/>
              <a:t>information and she wants to use</a:t>
            </a:r>
            <a:endParaRPr/>
          </a:p>
          <a:p>
            <a:pPr marL="457200" lvl="1" indent="0" algn="l" rtl="0">
              <a:spcBef>
                <a:spcPts val="0"/>
              </a:spcBef>
              <a:spcAft>
                <a:spcPts val="0"/>
              </a:spcAft>
              <a:buClr>
                <a:schemeClr val="dk1"/>
              </a:buClr>
              <a:buSzPts val="1200"/>
              <a:buFont typeface="Arial"/>
              <a:buNone/>
            </a:pPr>
            <a:r>
              <a:rPr lang="en-US"/>
              <a:t>what she knows to prove her</a:t>
            </a:r>
            <a:endParaRPr/>
          </a:p>
          <a:p>
            <a:pPr marL="457200" lvl="1" indent="0" algn="l" rtl="0">
              <a:spcBef>
                <a:spcPts val="0"/>
              </a:spcBef>
              <a:spcAft>
                <a:spcPts val="0"/>
              </a:spcAft>
              <a:buClr>
                <a:schemeClr val="dk1"/>
              </a:buClr>
              <a:buSzPts val="1200"/>
              <a:buFont typeface="Arial"/>
              <a:buNone/>
            </a:pPr>
            <a:r>
              <a:rPr lang="en-US"/>
              <a:t>identity.</a:t>
            </a:r>
            <a:endParaRPr/>
          </a:p>
          <a:p>
            <a:pPr marL="457200" lvl="1" indent="0" algn="l" rtl="0">
              <a:spcBef>
                <a:spcPts val="0"/>
              </a:spcBef>
              <a:spcAft>
                <a:spcPts val="0"/>
              </a:spcAft>
              <a:buClr>
                <a:schemeClr val="dk1"/>
              </a:buClr>
              <a:buSzPts val="1200"/>
              <a:buFont typeface="Arial"/>
              <a:buNone/>
            </a:pPr>
            <a:r>
              <a:rPr lang="en-US"/>
              <a:t>She provides the information and the</a:t>
            </a:r>
            <a:endParaRPr/>
          </a:p>
          <a:p>
            <a:pPr marL="457200" lvl="1" indent="0" algn="l" rtl="0">
              <a:spcBef>
                <a:spcPts val="0"/>
              </a:spcBef>
              <a:spcAft>
                <a:spcPts val="0"/>
              </a:spcAft>
              <a:buClr>
                <a:schemeClr val="dk1"/>
              </a:buClr>
              <a:buSzPts val="1200"/>
              <a:buFont typeface="Arial"/>
              <a:buNone/>
            </a:pPr>
            <a:r>
              <a:rPr lang="en-US"/>
              <a:t>Authenticator checks it and</a:t>
            </a:r>
            <a:endParaRPr/>
          </a:p>
          <a:p>
            <a:pPr marL="457200" lvl="1" indent="0" algn="l" rtl="0">
              <a:spcBef>
                <a:spcPts val="0"/>
              </a:spcBef>
              <a:spcAft>
                <a:spcPts val="0"/>
              </a:spcAft>
              <a:buClr>
                <a:schemeClr val="dk1"/>
              </a:buClr>
              <a:buSzPts val="1200"/>
              <a:buFont typeface="Arial"/>
              <a:buNone/>
            </a:pPr>
            <a:r>
              <a:rPr lang="en-US"/>
              <a:t>approves.</a:t>
            </a:r>
            <a:endParaRPr/>
          </a:p>
          <a:p>
            <a:pPr marL="457200" lvl="1" indent="0" algn="l" rtl="0">
              <a:spcBef>
                <a:spcPts val="0"/>
              </a:spcBef>
              <a:spcAft>
                <a:spcPts val="0"/>
              </a:spcAft>
              <a:buClr>
                <a:schemeClr val="dk1"/>
              </a:buClr>
              <a:buSzPts val="1200"/>
              <a:buFont typeface="Arial"/>
              <a:buNone/>
            </a:pPr>
            <a:r>
              <a:rPr lang="en-US"/>
              <a:t>She's gone from being a human being</a:t>
            </a:r>
            <a:endParaRPr/>
          </a:p>
          <a:p>
            <a:pPr marL="457200" lvl="1" indent="0" algn="l" rtl="0">
              <a:spcBef>
                <a:spcPts val="0"/>
              </a:spcBef>
              <a:spcAft>
                <a:spcPts val="0"/>
              </a:spcAft>
              <a:buClr>
                <a:schemeClr val="dk1"/>
              </a:buClr>
              <a:buSzPts val="1200"/>
              <a:buFont typeface="Arial"/>
              <a:buNone/>
            </a:pPr>
            <a:r>
              <a:rPr lang="en-US"/>
              <a:t>named George, to being an</a:t>
            </a:r>
            <a:endParaRPr/>
          </a:p>
          <a:p>
            <a:pPr marL="457200" lvl="1" indent="0" algn="l" rtl="0">
              <a:spcBef>
                <a:spcPts val="0"/>
              </a:spcBef>
              <a:spcAft>
                <a:spcPts val="0"/>
              </a:spcAft>
              <a:buClr>
                <a:schemeClr val="dk1"/>
              </a:buClr>
              <a:buSzPts val="1200"/>
              <a:buFont typeface="Arial"/>
              <a:buNone/>
            </a:pPr>
            <a:r>
              <a:rPr lang="en-US"/>
              <a:t>authenticated Snowflake user named</a:t>
            </a:r>
            <a:endParaRPr/>
          </a:p>
          <a:p>
            <a:pPr marL="457200" lvl="1" indent="0" algn="l" rtl="0">
              <a:spcBef>
                <a:spcPts val="0"/>
              </a:spcBef>
              <a:spcAft>
                <a:spcPts val="0"/>
              </a:spcAft>
              <a:buClr>
                <a:schemeClr val="dk1"/>
              </a:buClr>
              <a:buSzPts val="1200"/>
              <a:buFont typeface="Arial"/>
              <a:buNone/>
            </a:pPr>
            <a:r>
              <a:rPr lang="en-US"/>
              <a:t>SUSANMARTIN.</a:t>
            </a:r>
            <a:endParaRPr/>
          </a:p>
          <a:p>
            <a:pPr marL="457200" lvl="1" indent="0" algn="l" rtl="0">
              <a:spcBef>
                <a:spcPts val="0"/>
              </a:spcBef>
              <a:spcAft>
                <a:spcPts val="0"/>
              </a:spcAft>
              <a:buClr>
                <a:schemeClr val="dk1"/>
              </a:buClr>
              <a:buSzPts val="1200"/>
              <a:buFont typeface="Arial"/>
              <a:buNone/>
            </a:pPr>
            <a:r>
              <a:rPr lang="en-US"/>
              <a:t>She also believes she's authorized,</a:t>
            </a:r>
            <a:endParaRPr/>
          </a:p>
          <a:p>
            <a:pPr marL="457200" lvl="1" indent="0" algn="l" rtl="0">
              <a:spcBef>
                <a:spcPts val="0"/>
              </a:spcBef>
              <a:spcAft>
                <a:spcPts val="0"/>
              </a:spcAft>
              <a:buClr>
                <a:schemeClr val="dk1"/>
              </a:buClr>
              <a:buSzPts val="1200"/>
              <a:buFont typeface="Arial"/>
              <a:buNone/>
            </a:pPr>
            <a:r>
              <a:rPr lang="en-US"/>
              <a:t>but the Authenticators job is over</a:t>
            </a:r>
            <a:endParaRPr/>
          </a:p>
          <a:p>
            <a:pPr marL="457200" lvl="1" indent="0" algn="l" rtl="0">
              <a:spcBef>
                <a:spcPts val="0"/>
              </a:spcBef>
              <a:spcAft>
                <a:spcPts val="0"/>
              </a:spcAft>
              <a:buClr>
                <a:schemeClr val="dk1"/>
              </a:buClr>
              <a:buSzPts val="1200"/>
              <a:buFont typeface="Arial"/>
              <a:buNone/>
            </a:pPr>
            <a:r>
              <a:rPr lang="en-US"/>
              <a:t>and he's left the chat.</a:t>
            </a:r>
            <a:endParaRPr/>
          </a:p>
          <a:p>
            <a:pPr marL="457200" lvl="1" indent="0" algn="l" rtl="0">
              <a:spcBef>
                <a:spcPts val="0"/>
              </a:spcBef>
              <a:spcAft>
                <a:spcPts val="0"/>
              </a:spcAft>
              <a:buClr>
                <a:schemeClr val="dk1"/>
              </a:buClr>
              <a:buSzPts val="1200"/>
              <a:buFont typeface="Arial"/>
              <a:buNone/>
            </a:pPr>
            <a:r>
              <a:rPr lang="en-US"/>
              <a:t>If SUSANMARTIN actually wants to use</a:t>
            </a:r>
            <a:endParaRPr/>
          </a:p>
          <a:p>
            <a:pPr marL="457200" lvl="1" indent="0" algn="l" rtl="0">
              <a:spcBef>
                <a:spcPts val="0"/>
              </a:spcBef>
              <a:spcAft>
                <a:spcPts val="0"/>
              </a:spcAft>
              <a:buClr>
                <a:schemeClr val="dk1"/>
              </a:buClr>
              <a:buSzPts val="1200"/>
              <a:buFont typeface="Arial"/>
              <a:buNone/>
            </a:pPr>
            <a:r>
              <a:rPr lang="en-US"/>
              <a:t>Snowflake, she'll need to get</a:t>
            </a:r>
            <a:endParaRPr/>
          </a:p>
          <a:p>
            <a:pPr marL="457200" lvl="1" indent="0" algn="l" rtl="0">
              <a:spcBef>
                <a:spcPts val="0"/>
              </a:spcBef>
              <a:spcAft>
                <a:spcPts val="0"/>
              </a:spcAft>
              <a:buClr>
                <a:schemeClr val="dk1"/>
              </a:buClr>
              <a:buSzPts val="1200"/>
              <a:buFont typeface="Arial"/>
              <a:buNone/>
            </a:pPr>
            <a:r>
              <a:rPr lang="en-US"/>
              <a:t>permissions from the Authorizer.</a:t>
            </a:r>
            <a:endParaRPr/>
          </a:p>
          <a:p>
            <a:pPr marL="457200" lvl="1" indent="0" algn="l" rtl="0">
              <a:spcBef>
                <a:spcPts val="0"/>
              </a:spcBef>
              <a:spcAft>
                <a:spcPts val="0"/>
              </a:spcAft>
              <a:buClr>
                <a:schemeClr val="dk1"/>
              </a:buClr>
              <a:buSzPts val="1200"/>
              <a:buFont typeface="Arial"/>
              <a:buNone/>
            </a:pPr>
            <a:r>
              <a:rPr lang="en-US"/>
              <a:t>SUSANMARTIN introduces herself</a:t>
            </a:r>
            <a:endParaRPr/>
          </a:p>
          <a:p>
            <a:pPr marL="457200" lvl="1" indent="0" algn="l" rtl="0">
              <a:spcBef>
                <a:spcPts val="0"/>
              </a:spcBef>
              <a:spcAft>
                <a:spcPts val="0"/>
              </a:spcAft>
              <a:buClr>
                <a:schemeClr val="dk1"/>
              </a:buClr>
              <a:buSzPts val="1200"/>
              <a:buFont typeface="Arial"/>
              <a:buNone/>
            </a:pPr>
            <a:r>
              <a:rPr lang="en-US"/>
              <a:t>and he's hoping the Authorizer will</a:t>
            </a:r>
            <a:endParaRPr/>
          </a:p>
          <a:p>
            <a:pPr marL="457200" lvl="1" indent="0" algn="l" rtl="0">
              <a:spcBef>
                <a:spcPts val="0"/>
              </a:spcBef>
              <a:spcAft>
                <a:spcPts val="0"/>
              </a:spcAft>
              <a:buClr>
                <a:schemeClr val="dk1"/>
              </a:buClr>
              <a:buSzPts val="1200"/>
              <a:buFont typeface="Arial"/>
              <a:buNone/>
            </a:pPr>
            <a:r>
              <a:rPr lang="en-US"/>
              <a:t>give her the go ahead to roam free.</a:t>
            </a:r>
            <a:endParaRPr/>
          </a:p>
          <a:p>
            <a:pPr marL="457200" lvl="1" indent="0" algn="l" rtl="0">
              <a:spcBef>
                <a:spcPts val="0"/>
              </a:spcBef>
              <a:spcAft>
                <a:spcPts val="0"/>
              </a:spcAft>
              <a:buClr>
                <a:schemeClr val="dk1"/>
              </a:buClr>
              <a:buSzPts val="1200"/>
              <a:buFont typeface="Arial"/>
              <a:buNone/>
            </a:pPr>
            <a:r>
              <a:rPr lang="en-US"/>
              <a:t>But the Authorizer doesn't actually</a:t>
            </a:r>
            <a:endParaRPr/>
          </a:p>
          <a:p>
            <a:pPr marL="457200" lvl="1" indent="0" algn="l" rtl="0">
              <a:spcBef>
                <a:spcPts val="0"/>
              </a:spcBef>
              <a:spcAft>
                <a:spcPts val="0"/>
              </a:spcAft>
              <a:buClr>
                <a:schemeClr val="dk1"/>
              </a:buClr>
              <a:buSzPts val="1200"/>
              <a:buFont typeface="Arial"/>
              <a:buNone/>
            </a:pPr>
            <a:r>
              <a:rPr lang="en-US"/>
              <a:t>know or care anything about</a:t>
            </a:r>
            <a:endParaRPr/>
          </a:p>
          <a:p>
            <a:pPr marL="457200" lvl="1" indent="0" algn="l" rtl="0">
              <a:spcBef>
                <a:spcPts val="0"/>
              </a:spcBef>
              <a:spcAft>
                <a:spcPts val="0"/>
              </a:spcAft>
              <a:buClr>
                <a:schemeClr val="dk1"/>
              </a:buClr>
              <a:buSzPts val="1200"/>
              <a:buFont typeface="Arial"/>
              <a:buNone/>
            </a:pPr>
            <a:r>
              <a:rPr lang="en-US"/>
              <a:t>SUSANMARTIN because of something</a:t>
            </a:r>
            <a:endParaRPr/>
          </a:p>
          <a:p>
            <a:pPr marL="457200" lvl="1" indent="0" algn="l" rtl="0">
              <a:spcBef>
                <a:spcPts val="0"/>
              </a:spcBef>
              <a:spcAft>
                <a:spcPts val="0"/>
              </a:spcAft>
              <a:buClr>
                <a:schemeClr val="dk1"/>
              </a:buClr>
              <a:buSzPts val="1200"/>
              <a:buFont typeface="Arial"/>
              <a:buNone/>
            </a:pPr>
            <a:r>
              <a:rPr lang="en-US"/>
              <a:t>called Role-Based Access Control.</a:t>
            </a:r>
            <a:endParaRPr/>
          </a:p>
          <a:p>
            <a:pPr marL="457200" lvl="1" indent="0" algn="l" rtl="0">
              <a:spcBef>
                <a:spcPts val="0"/>
              </a:spcBef>
              <a:spcAft>
                <a:spcPts val="0"/>
              </a:spcAft>
              <a:buClr>
                <a:schemeClr val="dk1"/>
              </a:buClr>
              <a:buSzPts val="1200"/>
              <a:buFont typeface="Arial"/>
              <a:buNone/>
            </a:pPr>
            <a:r>
              <a:rPr lang="en-US"/>
              <a:t>Role-based access control,</a:t>
            </a:r>
            <a:endParaRPr/>
          </a:p>
          <a:p>
            <a:pPr marL="457200" lvl="1" indent="0" algn="l" rtl="0">
              <a:spcBef>
                <a:spcPts val="0"/>
              </a:spcBef>
              <a:spcAft>
                <a:spcPts val="0"/>
              </a:spcAft>
              <a:buClr>
                <a:schemeClr val="dk1"/>
              </a:buClr>
              <a:buSzPts val="1200"/>
              <a:buFont typeface="Arial"/>
              <a:buNone/>
            </a:pPr>
            <a:r>
              <a:rPr lang="en-US"/>
              <a:t>or RBAC for short,</a:t>
            </a:r>
            <a:endParaRPr/>
          </a:p>
          <a:p>
            <a:pPr marL="457200" lvl="1" indent="0" algn="l" rtl="0">
              <a:spcBef>
                <a:spcPts val="0"/>
              </a:spcBef>
              <a:spcAft>
                <a:spcPts val="0"/>
              </a:spcAft>
              <a:buClr>
                <a:schemeClr val="dk1"/>
              </a:buClr>
              <a:buSzPts val="1200"/>
              <a:buFont typeface="Arial"/>
              <a:buNone/>
            </a:pPr>
            <a:r>
              <a:rPr lang="en-US"/>
              <a:t>is like a barrier between the user</a:t>
            </a:r>
            <a:endParaRPr/>
          </a:p>
          <a:p>
            <a:pPr marL="457200" lvl="1" indent="0" algn="l" rtl="0">
              <a:spcBef>
                <a:spcPts val="0"/>
              </a:spcBef>
              <a:spcAft>
                <a:spcPts val="0"/>
              </a:spcAft>
              <a:buClr>
                <a:schemeClr val="dk1"/>
              </a:buClr>
              <a:buSzPts val="1200"/>
              <a:buFont typeface="Arial"/>
              <a:buNone/>
            </a:pPr>
            <a:r>
              <a:rPr lang="en-US"/>
              <a:t>and the authorizer.</a:t>
            </a:r>
            <a:endParaRPr/>
          </a:p>
          <a:p>
            <a:pPr marL="457200" lvl="1" indent="0" algn="l" rtl="0">
              <a:spcBef>
                <a:spcPts val="0"/>
              </a:spcBef>
              <a:spcAft>
                <a:spcPts val="0"/>
              </a:spcAft>
              <a:buClr>
                <a:schemeClr val="dk1"/>
              </a:buClr>
              <a:buSzPts val="1200"/>
              <a:buFont typeface="Arial"/>
              <a:buNone/>
            </a:pPr>
            <a:r>
              <a:rPr lang="en-US"/>
              <a:t>Roles are assigned to users</a:t>
            </a:r>
            <a:endParaRPr/>
          </a:p>
          <a:p>
            <a:pPr marL="457200" lvl="1" indent="0" algn="l" rtl="0">
              <a:spcBef>
                <a:spcPts val="0"/>
              </a:spcBef>
              <a:spcAft>
                <a:spcPts val="0"/>
              </a:spcAft>
              <a:buClr>
                <a:schemeClr val="dk1"/>
              </a:buClr>
              <a:buSzPts val="1200"/>
              <a:buFont typeface="Arial"/>
              <a:buNone/>
            </a:pPr>
            <a:r>
              <a:rPr lang="en-US"/>
              <a:t>and users can switch between</a:t>
            </a:r>
            <a:endParaRPr/>
          </a:p>
          <a:p>
            <a:pPr marL="457200" lvl="1" indent="0" algn="l" rtl="0">
              <a:spcBef>
                <a:spcPts val="0"/>
              </a:spcBef>
              <a:spcAft>
                <a:spcPts val="0"/>
              </a:spcAft>
              <a:buClr>
                <a:schemeClr val="dk1"/>
              </a:buClr>
              <a:buSzPts val="1200"/>
              <a:buFont typeface="Arial"/>
              <a:buNone/>
            </a:pPr>
            <a:r>
              <a:rPr lang="en-US"/>
              <a:t>the different roles so that when</a:t>
            </a:r>
            <a:endParaRPr/>
          </a:p>
          <a:p>
            <a:pPr marL="457200" lvl="1" indent="0" algn="l" rtl="0">
              <a:spcBef>
                <a:spcPts val="0"/>
              </a:spcBef>
              <a:spcAft>
                <a:spcPts val="0"/>
              </a:spcAft>
              <a:buClr>
                <a:schemeClr val="dk1"/>
              </a:buClr>
              <a:buSzPts val="1200"/>
              <a:buFont typeface="Arial"/>
              <a:buNone/>
            </a:pPr>
            <a:r>
              <a:rPr lang="en-US"/>
              <a:t>SUSANMARTIN wants to carry out a</a:t>
            </a:r>
            <a:endParaRPr/>
          </a:p>
          <a:p>
            <a:pPr marL="457200" lvl="1" indent="0" algn="l" rtl="0">
              <a:spcBef>
                <a:spcPts val="0"/>
              </a:spcBef>
              <a:spcAft>
                <a:spcPts val="0"/>
              </a:spcAft>
              <a:buClr>
                <a:schemeClr val="dk1"/>
              </a:buClr>
              <a:buSzPts val="1200"/>
              <a:buFont typeface="Arial"/>
              <a:buNone/>
            </a:pPr>
            <a:r>
              <a:rPr lang="en-US"/>
              <a:t>task, the Authorizer</a:t>
            </a:r>
            <a:endParaRPr/>
          </a:p>
          <a:p>
            <a:pPr marL="457200" lvl="1" indent="0" algn="l" rtl="0">
              <a:spcBef>
                <a:spcPts val="0"/>
              </a:spcBef>
              <a:spcAft>
                <a:spcPts val="0"/>
              </a:spcAft>
              <a:buClr>
                <a:schemeClr val="dk1"/>
              </a:buClr>
              <a:buSzPts val="1200"/>
              <a:buFont typeface="Arial"/>
              <a:buNone/>
            </a:pPr>
            <a:r>
              <a:rPr lang="en-US"/>
              <a:t>will either allow or deny the</a:t>
            </a:r>
            <a:endParaRPr/>
          </a:p>
          <a:p>
            <a:pPr marL="457200" lvl="1" indent="0" algn="l" rtl="0">
              <a:spcBef>
                <a:spcPts val="0"/>
              </a:spcBef>
              <a:spcAft>
                <a:spcPts val="0"/>
              </a:spcAft>
              <a:buClr>
                <a:schemeClr val="dk1"/>
              </a:buClr>
              <a:buSzPts val="1200"/>
              <a:buFont typeface="Arial"/>
              <a:buNone/>
            </a:pPr>
            <a:r>
              <a:rPr lang="en-US"/>
              <a:t>task based on her current</a:t>
            </a:r>
            <a:endParaRPr/>
          </a:p>
          <a:p>
            <a:pPr marL="457200" lvl="1" indent="0" algn="l" rtl="0">
              <a:spcBef>
                <a:spcPts val="0"/>
              </a:spcBef>
              <a:spcAft>
                <a:spcPts val="0"/>
              </a:spcAft>
              <a:buClr>
                <a:schemeClr val="dk1"/>
              </a:buClr>
              <a:buSzPts val="1200"/>
              <a:buFont typeface="Arial"/>
              <a:buNone/>
            </a:pPr>
            <a:r>
              <a:rPr lang="en-US"/>
              <a:t>role.</a:t>
            </a:r>
            <a:endParaRPr/>
          </a:p>
          <a:p>
            <a:pPr marL="457200" lvl="1" indent="0" algn="l" rtl="0">
              <a:spcBef>
                <a:spcPts val="0"/>
              </a:spcBef>
              <a:spcAft>
                <a:spcPts val="0"/>
              </a:spcAft>
              <a:buClr>
                <a:schemeClr val="dk1"/>
              </a:buClr>
              <a:buSzPts val="1200"/>
              <a:buFont typeface="Arial"/>
              <a:buNone/>
            </a:pPr>
            <a:r>
              <a:rPr lang="en-US"/>
              <a:t>One of the most powerful features of</a:t>
            </a:r>
            <a:endParaRPr/>
          </a:p>
          <a:p>
            <a:pPr marL="457200" lvl="1" indent="0" algn="l" rtl="0">
              <a:spcBef>
                <a:spcPts val="0"/>
              </a:spcBef>
              <a:spcAft>
                <a:spcPts val="0"/>
              </a:spcAft>
              <a:buClr>
                <a:schemeClr val="dk1"/>
              </a:buClr>
              <a:buSzPts val="1200"/>
              <a:buFont typeface="Arial"/>
              <a:buNone/>
            </a:pPr>
            <a:r>
              <a:rPr lang="en-US"/>
              <a:t>Snowflake is that users can switch</a:t>
            </a:r>
            <a:endParaRPr/>
          </a:p>
          <a:p>
            <a:pPr marL="457200" lvl="1" indent="0" algn="l" rtl="0">
              <a:spcBef>
                <a:spcPts val="0"/>
              </a:spcBef>
              <a:spcAft>
                <a:spcPts val="0"/>
              </a:spcAft>
              <a:buClr>
                <a:schemeClr val="dk1"/>
              </a:buClr>
              <a:buSzPts val="1200"/>
              <a:buFont typeface="Arial"/>
              <a:buNone/>
            </a:pPr>
            <a:r>
              <a:rPr lang="en-US"/>
              <a:t>between roles without needing to log</a:t>
            </a:r>
            <a:endParaRPr/>
          </a:p>
          <a:p>
            <a:pPr marL="457200" lvl="1" indent="0" algn="l" rtl="0">
              <a:spcBef>
                <a:spcPts val="0"/>
              </a:spcBef>
              <a:spcAft>
                <a:spcPts val="0"/>
              </a:spcAft>
              <a:buClr>
                <a:schemeClr val="dk1"/>
              </a:buClr>
              <a:buSzPts val="1200"/>
              <a:buFont typeface="Arial"/>
              <a:buNone/>
            </a:pPr>
            <a:r>
              <a:rPr lang="en-US"/>
              <a:t>in and out of Snowflake.</a:t>
            </a:r>
            <a:endParaRPr/>
          </a:p>
          <a:p>
            <a:pPr marL="457200" lvl="1" indent="0" algn="l" rtl="0">
              <a:spcBef>
                <a:spcPts val="0"/>
              </a:spcBef>
              <a:spcAft>
                <a:spcPts val="0"/>
              </a:spcAft>
              <a:buClr>
                <a:schemeClr val="dk1"/>
              </a:buClr>
              <a:buSzPts val="1200"/>
              <a:buFont typeface="Arial"/>
              <a:buNone/>
            </a:pPr>
            <a:r>
              <a:rPr lang="en-US"/>
              <a:t>Changing her role is as easy as</a:t>
            </a:r>
            <a:endParaRPr/>
          </a:p>
          <a:p>
            <a:pPr marL="457200" lvl="1" indent="0" algn="l" rtl="0">
              <a:spcBef>
                <a:spcPts val="0"/>
              </a:spcBef>
              <a:spcAft>
                <a:spcPts val="0"/>
              </a:spcAft>
              <a:buClr>
                <a:schemeClr val="dk1"/>
              </a:buClr>
              <a:buSzPts val="1200"/>
              <a:buFont typeface="Arial"/>
              <a:buNone/>
            </a:pPr>
            <a:r>
              <a:rPr lang="en-US"/>
              <a:t>picking it from a menu.</a:t>
            </a:r>
            <a:endParaRPr/>
          </a:p>
          <a:p>
            <a:pPr marL="457200" lvl="1" indent="0" algn="l" rtl="0">
              <a:spcBef>
                <a:spcPts val="0"/>
              </a:spcBef>
              <a:spcAft>
                <a:spcPts val="0"/>
              </a:spcAft>
              <a:buClr>
                <a:schemeClr val="dk1"/>
              </a:buClr>
              <a:buSzPts val="1200"/>
              <a:buFont typeface="Arial"/>
              <a:buNone/>
            </a:pPr>
            <a:r>
              <a:rPr lang="en-US"/>
              <a:t>As you change roles, you're likely</a:t>
            </a:r>
            <a:endParaRPr/>
          </a:p>
          <a:p>
            <a:pPr marL="457200" lvl="1" indent="0" algn="l" rtl="0">
              <a:spcBef>
                <a:spcPts val="0"/>
              </a:spcBef>
              <a:spcAft>
                <a:spcPts val="0"/>
              </a:spcAft>
              <a:buClr>
                <a:schemeClr val="dk1"/>
              </a:buClr>
              <a:buSzPts val="1200"/>
              <a:buFont typeface="Arial"/>
              <a:buNone/>
            </a:pPr>
            <a:r>
              <a:rPr lang="en-US"/>
              <a:t>to notice that you gain and lose</a:t>
            </a:r>
            <a:endParaRPr/>
          </a:p>
          <a:p>
            <a:pPr marL="457200" lvl="1" indent="0" algn="l" rtl="0">
              <a:spcBef>
                <a:spcPts val="0"/>
              </a:spcBef>
              <a:spcAft>
                <a:spcPts val="0"/>
              </a:spcAft>
              <a:buClr>
                <a:schemeClr val="dk1"/>
              </a:buClr>
              <a:buSzPts val="1200"/>
              <a:buFont typeface="Arial"/>
              <a:buNone/>
            </a:pPr>
            <a:r>
              <a:rPr lang="en-US"/>
              <a:t>access to some types of information.</a:t>
            </a:r>
            <a:endParaRPr/>
          </a:p>
          <a:p>
            <a:pPr marL="457200" lvl="1" indent="0" algn="l" rtl="0">
              <a:spcBef>
                <a:spcPts val="0"/>
              </a:spcBef>
              <a:spcAft>
                <a:spcPts val="0"/>
              </a:spcAft>
              <a:buClr>
                <a:schemeClr val="dk1"/>
              </a:buClr>
              <a:buSzPts val="1200"/>
              <a:buFont typeface="Arial"/>
              <a:buNone/>
            </a:pPr>
            <a:r>
              <a:rPr lang="en-US"/>
              <a:t>The role with the most access and</a:t>
            </a:r>
            <a:endParaRPr/>
          </a:p>
          <a:p>
            <a:pPr marL="457200" lvl="1" indent="0" algn="l" rtl="0">
              <a:spcBef>
                <a:spcPts val="0"/>
              </a:spcBef>
              <a:spcAft>
                <a:spcPts val="0"/>
              </a:spcAft>
              <a:buClr>
                <a:schemeClr val="dk1"/>
              </a:buClr>
              <a:buSzPts val="1200"/>
              <a:buFont typeface="Arial"/>
              <a:buNone/>
            </a:pPr>
            <a:r>
              <a:rPr lang="en-US"/>
              <a:t>power is the</a:t>
            </a:r>
            <a:endParaRPr/>
          </a:p>
          <a:p>
            <a:pPr marL="457200" lvl="1" indent="0" algn="l" rtl="0">
              <a:spcBef>
                <a:spcPts val="0"/>
              </a:spcBef>
              <a:spcAft>
                <a:spcPts val="0"/>
              </a:spcAft>
              <a:buClr>
                <a:schemeClr val="dk1"/>
              </a:buClr>
              <a:buSzPts val="1200"/>
              <a:buFont typeface="Arial"/>
              <a:buNone/>
            </a:pPr>
            <a:r>
              <a:rPr lang="en-US"/>
              <a:t>acount administrator or ACCOUNTADMIN</a:t>
            </a:r>
            <a:endParaRPr/>
          </a:p>
          <a:p>
            <a:pPr marL="457200" lvl="1" indent="0" algn="l" rtl="0">
              <a:spcBef>
                <a:spcPts val="0"/>
              </a:spcBef>
              <a:spcAft>
                <a:spcPts val="0"/>
              </a:spcAft>
              <a:buClr>
                <a:schemeClr val="dk1"/>
              </a:buClr>
              <a:buSzPts val="1200"/>
              <a:buFont typeface="Arial"/>
              <a:buNone/>
            </a:pPr>
            <a:r>
              <a:rPr lang="en-US"/>
              <a:t>role.</a:t>
            </a:r>
            <a:endParaRPr/>
          </a:p>
          <a:p>
            <a:pPr marL="457200" lvl="1" indent="0" algn="l" rtl="0">
              <a:spcBef>
                <a:spcPts val="0"/>
              </a:spcBef>
              <a:spcAft>
                <a:spcPts val="0"/>
              </a:spcAft>
              <a:buClr>
                <a:schemeClr val="dk1"/>
              </a:buClr>
              <a:buSzPts val="1200"/>
              <a:buFont typeface="Arial"/>
              <a:buNone/>
            </a:pPr>
            <a:r>
              <a:rPr lang="en-US"/>
              <a:t>As a trial account user, you're</a:t>
            </a:r>
            <a:endParaRPr/>
          </a:p>
          <a:p>
            <a:pPr marL="457200" lvl="1" indent="0" algn="l" rtl="0">
              <a:spcBef>
                <a:spcPts val="0"/>
              </a:spcBef>
              <a:spcAft>
                <a:spcPts val="0"/>
              </a:spcAft>
              <a:buClr>
                <a:schemeClr val="dk1"/>
              </a:buClr>
              <a:buSzPts val="1200"/>
              <a:buFont typeface="Arial"/>
              <a:buNone/>
            </a:pPr>
            <a:r>
              <a:rPr lang="en-US"/>
              <a:t>automatically assigned the</a:t>
            </a:r>
            <a:endParaRPr/>
          </a:p>
          <a:p>
            <a:pPr marL="457200" lvl="1" indent="0" algn="l" rtl="0">
              <a:spcBef>
                <a:spcPts val="0"/>
              </a:spcBef>
              <a:spcAft>
                <a:spcPts val="0"/>
              </a:spcAft>
              <a:buClr>
                <a:schemeClr val="dk1"/>
              </a:buClr>
              <a:buSzPts val="1200"/>
              <a:buFont typeface="Arial"/>
              <a:buNone/>
            </a:pPr>
            <a:r>
              <a:rPr lang="en-US"/>
              <a:t>ACCOUNTADMIN role, and because of</a:t>
            </a:r>
            <a:endParaRPr/>
          </a:p>
          <a:p>
            <a:pPr marL="457200" lvl="1" indent="0" algn="l" rtl="0">
              <a:spcBef>
                <a:spcPts val="0"/>
              </a:spcBef>
              <a:spcAft>
                <a:spcPts val="0"/>
              </a:spcAft>
              <a:buClr>
                <a:schemeClr val="dk1"/>
              </a:buClr>
              <a:buSzPts val="1200"/>
              <a:buFont typeface="Arial"/>
              <a:buNone/>
            </a:pPr>
            <a:r>
              <a:rPr lang="en-US"/>
              <a:t>something called RBAC</a:t>
            </a:r>
            <a:endParaRPr/>
          </a:p>
          <a:p>
            <a:pPr marL="457200" lvl="1" indent="0" algn="l" rtl="0">
              <a:spcBef>
                <a:spcPts val="0"/>
              </a:spcBef>
              <a:spcAft>
                <a:spcPts val="0"/>
              </a:spcAft>
              <a:buClr>
                <a:schemeClr val="dk1"/>
              </a:buClr>
              <a:buSzPts val="1200"/>
              <a:buFont typeface="Arial"/>
              <a:buNone/>
            </a:pPr>
            <a:r>
              <a:rPr lang="en-US"/>
              <a:t>inheritance, this means you'll</a:t>
            </a:r>
            <a:endParaRPr/>
          </a:p>
          <a:p>
            <a:pPr marL="457200" lvl="1" indent="0" algn="l" rtl="0">
              <a:spcBef>
                <a:spcPts val="0"/>
              </a:spcBef>
              <a:spcAft>
                <a:spcPts val="0"/>
              </a:spcAft>
              <a:buClr>
                <a:schemeClr val="dk1"/>
              </a:buClr>
              <a:buSzPts val="1200"/>
              <a:buFont typeface="Arial"/>
              <a:buNone/>
            </a:pPr>
            <a:r>
              <a:rPr lang="en-US"/>
              <a:t>automatically get all the other</a:t>
            </a:r>
            <a:endParaRPr/>
          </a:p>
          <a:p>
            <a:pPr marL="457200" lvl="1" indent="0" algn="l" rtl="0">
              <a:spcBef>
                <a:spcPts val="0"/>
              </a:spcBef>
              <a:spcAft>
                <a:spcPts val="0"/>
              </a:spcAft>
              <a:buClr>
                <a:schemeClr val="dk1"/>
              </a:buClr>
              <a:buSzPts val="1200"/>
              <a:buFont typeface="Arial"/>
              <a:buNone/>
            </a:pPr>
            <a:r>
              <a:rPr lang="en-US"/>
              <a:t>predefined Snowflake roles as well.</a:t>
            </a:r>
            <a:endParaRPr/>
          </a:p>
          <a:p>
            <a:pPr marL="457200" lvl="1" indent="0" algn="l" rtl="0">
              <a:spcBef>
                <a:spcPts val="0"/>
              </a:spcBef>
              <a:spcAft>
                <a:spcPts val="0"/>
              </a:spcAft>
              <a:buClr>
                <a:schemeClr val="dk1"/>
              </a:buClr>
              <a:buSzPts val="1200"/>
              <a:buFont typeface="Arial"/>
              <a:buNone/>
            </a:pPr>
            <a:r>
              <a:rPr lang="en-US"/>
              <a:t>If Tsai's company decides to start</a:t>
            </a:r>
            <a:endParaRPr/>
          </a:p>
          <a:p>
            <a:pPr marL="457200" lvl="1" indent="0" algn="l" rtl="0">
              <a:spcBef>
                <a:spcPts val="0"/>
              </a:spcBef>
              <a:spcAft>
                <a:spcPts val="0"/>
              </a:spcAft>
              <a:buClr>
                <a:schemeClr val="dk1"/>
              </a:buClr>
              <a:buSzPts val="1200"/>
              <a:buFont typeface="Arial"/>
              <a:buNone/>
            </a:pPr>
            <a:r>
              <a:rPr lang="en-US"/>
              <a:t>using Snowflake, Tsai is</a:t>
            </a:r>
            <a:endParaRPr/>
          </a:p>
          <a:p>
            <a:pPr marL="457200" lvl="1" indent="0" algn="l" rtl="0">
              <a:spcBef>
                <a:spcPts val="0"/>
              </a:spcBef>
              <a:spcAft>
                <a:spcPts val="0"/>
              </a:spcAft>
              <a:buClr>
                <a:schemeClr val="dk1"/>
              </a:buClr>
              <a:buSzPts val="1200"/>
              <a:buFont typeface="Arial"/>
              <a:buNone/>
            </a:pPr>
            <a:r>
              <a:rPr lang="en-US"/>
              <a:t>likely to be restricted to the</a:t>
            </a:r>
            <a:endParaRPr/>
          </a:p>
          <a:p>
            <a:pPr marL="457200" lvl="1" indent="0" algn="l" rtl="0">
              <a:spcBef>
                <a:spcPts val="0"/>
              </a:spcBef>
              <a:spcAft>
                <a:spcPts val="0"/>
              </a:spcAft>
              <a:buClr>
                <a:schemeClr val="dk1"/>
              </a:buClr>
              <a:buSzPts val="1200"/>
              <a:buFont typeface="Arial"/>
              <a:buNone/>
            </a:pPr>
            <a:r>
              <a:rPr lang="en-US"/>
              <a:t>SYSADMIN role.</a:t>
            </a:r>
            <a:endParaRPr/>
          </a:p>
          <a:p>
            <a:pPr marL="457200" lvl="1" indent="0" algn="l" rtl="0">
              <a:spcBef>
                <a:spcPts val="0"/>
              </a:spcBef>
              <a:spcAft>
                <a:spcPts val="0"/>
              </a:spcAft>
              <a:buClr>
                <a:schemeClr val="dk1"/>
              </a:buClr>
              <a:buSzPts val="1200"/>
              <a:buFont typeface="Arial"/>
              <a:buNone/>
            </a:pPr>
            <a:r>
              <a:rPr lang="en-US"/>
              <a:t>Different people within her company</a:t>
            </a:r>
            <a:endParaRPr/>
          </a:p>
          <a:p>
            <a:pPr marL="457200" lvl="1" indent="0" algn="l" rtl="0">
              <a:spcBef>
                <a:spcPts val="0"/>
              </a:spcBef>
              <a:spcAft>
                <a:spcPts val="0"/>
              </a:spcAft>
              <a:buClr>
                <a:schemeClr val="dk1"/>
              </a:buClr>
              <a:buSzPts val="1200"/>
              <a:buFont typeface="Arial"/>
              <a:buNone/>
            </a:pPr>
            <a:r>
              <a:rPr lang="en-US"/>
              <a:t>will be assigned the SECURITYADMIN</a:t>
            </a:r>
            <a:endParaRPr/>
          </a:p>
          <a:p>
            <a:pPr marL="457200" lvl="1" indent="0" algn="l" rtl="0">
              <a:spcBef>
                <a:spcPts val="0"/>
              </a:spcBef>
              <a:spcAft>
                <a:spcPts val="0"/>
              </a:spcAft>
              <a:buClr>
                <a:schemeClr val="dk1"/>
              </a:buClr>
              <a:buSzPts val="1200"/>
              <a:buFont typeface="Arial"/>
              <a:buNone/>
            </a:pPr>
            <a:r>
              <a:rPr lang="en-US"/>
              <a:t>and USERADMIN roles.</a:t>
            </a:r>
            <a:endParaRPr/>
          </a:p>
          <a:p>
            <a:pPr marL="457200" lvl="1" indent="0" algn="l" rtl="0">
              <a:spcBef>
                <a:spcPts val="0"/>
              </a:spcBef>
              <a:spcAft>
                <a:spcPts val="0"/>
              </a:spcAft>
              <a:buClr>
                <a:schemeClr val="dk1"/>
              </a:buClr>
              <a:buSzPts val="1200"/>
              <a:buFont typeface="Arial"/>
              <a:buNone/>
            </a:pPr>
            <a:r>
              <a:rPr lang="en-US"/>
              <a:t>A few people in her company will</a:t>
            </a:r>
            <a:endParaRPr/>
          </a:p>
          <a:p>
            <a:pPr marL="457200" lvl="1" indent="0" algn="l" rtl="0">
              <a:spcBef>
                <a:spcPts val="0"/>
              </a:spcBef>
              <a:spcAft>
                <a:spcPts val="0"/>
              </a:spcAft>
              <a:buClr>
                <a:schemeClr val="dk1"/>
              </a:buClr>
              <a:buSzPts val="1200"/>
              <a:buFont typeface="Arial"/>
              <a:buNone/>
            </a:pPr>
            <a:r>
              <a:rPr lang="en-US"/>
              <a:t>probably have the ACCOUNTADMIN role</a:t>
            </a:r>
            <a:endParaRPr/>
          </a:p>
          <a:p>
            <a:pPr marL="457200" lvl="1" indent="0" algn="l" rtl="0">
              <a:spcBef>
                <a:spcPts val="0"/>
              </a:spcBef>
              <a:spcAft>
                <a:spcPts val="0"/>
              </a:spcAft>
              <a:buClr>
                <a:schemeClr val="dk1"/>
              </a:buClr>
              <a:buSzPts val="1200"/>
              <a:buFont typeface="Arial"/>
              <a:buNone/>
            </a:pPr>
            <a:r>
              <a:rPr lang="en-US"/>
              <a:t>and they'll likely only use that</a:t>
            </a:r>
            <a:endParaRPr/>
          </a:p>
          <a:p>
            <a:pPr marL="457200" lvl="1" indent="0" algn="l" rtl="0">
              <a:spcBef>
                <a:spcPts val="0"/>
              </a:spcBef>
              <a:spcAft>
                <a:spcPts val="0"/>
              </a:spcAft>
              <a:buClr>
                <a:schemeClr val="dk1"/>
              </a:buClr>
              <a:buSzPts val="1200"/>
              <a:buFont typeface="Arial"/>
              <a:buNone/>
            </a:pPr>
            <a:r>
              <a:rPr lang="en-US"/>
              <a:t>role in very specific situations.</a:t>
            </a:r>
            <a:endParaRPr/>
          </a:p>
          <a:p>
            <a:pPr marL="457200" lvl="1" indent="0" algn="l" rtl="0">
              <a:spcBef>
                <a:spcPts val="0"/>
              </a:spcBef>
              <a:spcAft>
                <a:spcPts val="0"/>
              </a:spcAft>
              <a:buClr>
                <a:schemeClr val="dk1"/>
              </a:buClr>
              <a:buSzPts val="1200"/>
              <a:buFont typeface="Arial"/>
              <a:buNone/>
            </a:pPr>
            <a:r>
              <a:rPr lang="en-US"/>
              <a:t>You may want to think of roles as</a:t>
            </a:r>
            <a:endParaRPr/>
          </a:p>
          <a:p>
            <a:pPr marL="457200" lvl="1" indent="0" algn="l" rtl="0">
              <a:spcBef>
                <a:spcPts val="0"/>
              </a:spcBef>
              <a:spcAft>
                <a:spcPts val="0"/>
              </a:spcAft>
              <a:buClr>
                <a:schemeClr val="dk1"/>
              </a:buClr>
              <a:buSzPts val="1200"/>
              <a:buFont typeface="Arial"/>
              <a:buNone/>
            </a:pPr>
            <a:r>
              <a:rPr lang="en-US"/>
              <a:t>hats, where ACCOUNTADMIN</a:t>
            </a:r>
            <a:endParaRPr/>
          </a:p>
          <a:p>
            <a:pPr marL="457200" lvl="1" indent="0" algn="l" rtl="0">
              <a:spcBef>
                <a:spcPts val="0"/>
              </a:spcBef>
              <a:spcAft>
                <a:spcPts val="0"/>
              </a:spcAft>
              <a:buClr>
                <a:schemeClr val="dk1"/>
              </a:buClr>
              <a:buSzPts val="1200"/>
              <a:buFont typeface="Arial"/>
              <a:buNone/>
            </a:pPr>
            <a:r>
              <a:rPr lang="en-US"/>
              <a:t>is the hat with the highest level of</a:t>
            </a:r>
            <a:endParaRPr/>
          </a:p>
          <a:p>
            <a:pPr marL="457200" lvl="1" indent="0" algn="l" rtl="0">
              <a:spcBef>
                <a:spcPts val="0"/>
              </a:spcBef>
              <a:spcAft>
                <a:spcPts val="0"/>
              </a:spcAft>
              <a:buClr>
                <a:schemeClr val="dk1"/>
              </a:buClr>
              <a:buSzPts val="1200"/>
              <a:buFont typeface="Arial"/>
              <a:buNone/>
            </a:pPr>
            <a:r>
              <a:rPr lang="en-US"/>
              <a:t>power and control.</a:t>
            </a:r>
            <a:endParaRPr/>
          </a:p>
          <a:p>
            <a:pPr marL="457200" lvl="1" indent="0" algn="l" rtl="0">
              <a:spcBef>
                <a:spcPts val="0"/>
              </a:spcBef>
              <a:spcAft>
                <a:spcPts val="0"/>
              </a:spcAft>
              <a:buClr>
                <a:schemeClr val="dk1"/>
              </a:buClr>
              <a:buSzPts val="1200"/>
              <a:buFont typeface="Arial"/>
              <a:buNone/>
            </a:pPr>
            <a:r>
              <a:rPr lang="en-US"/>
              <a:t>The SECURITY and USERADMINS</a:t>
            </a:r>
            <a:endParaRPr/>
          </a:p>
          <a:p>
            <a:pPr marL="457200" lvl="1" indent="0" algn="l" rtl="0">
              <a:spcBef>
                <a:spcPts val="0"/>
              </a:spcBef>
              <a:spcAft>
                <a:spcPts val="0"/>
              </a:spcAft>
              <a:buClr>
                <a:schemeClr val="dk1"/>
              </a:buClr>
              <a:buSzPts val="1200"/>
              <a:buFont typeface="Arial"/>
              <a:buNone/>
            </a:pPr>
            <a:r>
              <a:rPr lang="en-US"/>
              <a:t>are hats for gatekeeping or</a:t>
            </a:r>
            <a:endParaRPr/>
          </a:p>
          <a:p>
            <a:pPr marL="457200" lvl="1" indent="0" algn="l" rtl="0">
              <a:spcBef>
                <a:spcPts val="0"/>
              </a:spcBef>
              <a:spcAft>
                <a:spcPts val="0"/>
              </a:spcAft>
              <a:buClr>
                <a:schemeClr val="dk1"/>
              </a:buClr>
              <a:buSzPts val="1200"/>
              <a:buFont typeface="Arial"/>
              <a:buNone/>
            </a:pPr>
            <a:r>
              <a:rPr lang="en-US"/>
              <a:t>enforcement and</a:t>
            </a:r>
            <a:endParaRPr/>
          </a:p>
          <a:p>
            <a:pPr marL="457200" lvl="1" indent="0" algn="l" rtl="0">
              <a:spcBef>
                <a:spcPts val="0"/>
              </a:spcBef>
              <a:spcAft>
                <a:spcPts val="0"/>
              </a:spcAft>
              <a:buClr>
                <a:schemeClr val="dk1"/>
              </a:buClr>
              <a:buSzPts val="1200"/>
              <a:buFont typeface="Arial"/>
              <a:buNone/>
            </a:pPr>
            <a:r>
              <a:rPr lang="en-US"/>
              <a:t>SYSADMIN is a hat for creating.</a:t>
            </a:r>
            <a:endParaRPr/>
          </a:p>
          <a:p>
            <a:pPr marL="457200" lvl="1" indent="0" algn="l" rtl="0">
              <a:spcBef>
                <a:spcPts val="0"/>
              </a:spcBef>
              <a:spcAft>
                <a:spcPts val="0"/>
              </a:spcAft>
              <a:buClr>
                <a:schemeClr val="dk1"/>
              </a:buClr>
              <a:buSzPts val="1200"/>
              <a:buFont typeface="Arial"/>
              <a:buNone/>
            </a:pPr>
            <a:r>
              <a:rPr lang="en-US"/>
              <a:t>The SYSADMIN role is most often</a:t>
            </a:r>
            <a:endParaRPr/>
          </a:p>
          <a:p>
            <a:pPr marL="457200" lvl="1" indent="0" algn="l" rtl="0">
              <a:spcBef>
                <a:spcPts val="0"/>
              </a:spcBef>
              <a:spcAft>
                <a:spcPts val="0"/>
              </a:spcAft>
              <a:buClr>
                <a:schemeClr val="dk1"/>
              </a:buClr>
              <a:buSzPts val="1200"/>
              <a:buFont typeface="Arial"/>
              <a:buNone/>
            </a:pPr>
            <a:r>
              <a:rPr lang="en-US"/>
              <a:t>used to create databases</a:t>
            </a:r>
            <a:endParaRPr/>
          </a:p>
          <a:p>
            <a:pPr marL="457200" lvl="1" indent="0" algn="l" rtl="0">
              <a:spcBef>
                <a:spcPts val="0"/>
              </a:spcBef>
              <a:spcAft>
                <a:spcPts val="0"/>
              </a:spcAft>
              <a:buClr>
                <a:schemeClr val="dk1"/>
              </a:buClr>
              <a:buSzPts val="1200"/>
              <a:buFont typeface="Arial"/>
              <a:buNone/>
            </a:pPr>
            <a:r>
              <a:rPr lang="en-US"/>
              <a:t>and tables as well as warehouses.</a:t>
            </a:r>
            <a:endParaRPr/>
          </a:p>
          <a:p>
            <a:pPr marL="457200" lvl="1" indent="0" algn="l" rtl="0">
              <a:spcBef>
                <a:spcPts val="0"/>
              </a:spcBef>
              <a:spcAft>
                <a:spcPts val="0"/>
              </a:spcAft>
              <a:buClr>
                <a:schemeClr val="dk1"/>
              </a:buClr>
              <a:buSzPts val="1200"/>
              <a:buFont typeface="Arial"/>
              <a:buNone/>
            </a:pPr>
            <a:r>
              <a:rPr lang="en-US"/>
              <a:t>So when your trial was created, even</a:t>
            </a:r>
            <a:endParaRPr/>
          </a:p>
          <a:p>
            <a:pPr marL="457200" lvl="1" indent="0" algn="l" rtl="0">
              <a:spcBef>
                <a:spcPts val="0"/>
              </a:spcBef>
              <a:spcAft>
                <a:spcPts val="0"/>
              </a:spcAft>
              <a:buClr>
                <a:schemeClr val="dk1"/>
              </a:buClr>
              <a:buSzPts val="1200"/>
              <a:buFont typeface="Arial"/>
              <a:buNone/>
            </a:pPr>
            <a:r>
              <a:rPr lang="en-US"/>
              <a:t>though you were given all the roles,</a:t>
            </a:r>
            <a:endParaRPr/>
          </a:p>
          <a:p>
            <a:pPr marL="457200" lvl="1" indent="0" algn="l" rtl="0">
              <a:spcBef>
                <a:spcPts val="0"/>
              </a:spcBef>
              <a:spcAft>
                <a:spcPts val="0"/>
              </a:spcAft>
              <a:buClr>
                <a:schemeClr val="dk1"/>
              </a:buClr>
              <a:buSzPts val="1200"/>
              <a:buFont typeface="Arial"/>
              <a:buNone/>
            </a:pPr>
            <a:r>
              <a:rPr lang="en-US"/>
              <a:t>your default role was set to</a:t>
            </a:r>
            <a:endParaRPr/>
          </a:p>
          <a:p>
            <a:pPr marL="457200" lvl="1" indent="0" algn="l" rtl="0">
              <a:spcBef>
                <a:spcPts val="0"/>
              </a:spcBef>
              <a:spcAft>
                <a:spcPts val="0"/>
              </a:spcAft>
              <a:buClr>
                <a:schemeClr val="dk1"/>
              </a:buClr>
              <a:buSzPts val="1200"/>
              <a:buFont typeface="Arial"/>
              <a:buNone/>
            </a:pPr>
            <a:r>
              <a:rPr lang="en-US"/>
              <a:t>SYSADMIN.</a:t>
            </a:r>
            <a:endParaRPr/>
          </a:p>
          <a:p>
            <a:pPr marL="457200" lvl="1" indent="0" algn="l" rtl="0">
              <a:spcBef>
                <a:spcPts val="0"/>
              </a:spcBef>
              <a:spcAft>
                <a:spcPts val="0"/>
              </a:spcAft>
              <a:buClr>
                <a:schemeClr val="dk1"/>
              </a:buClr>
              <a:buSzPts val="1200"/>
              <a:buFont typeface="Arial"/>
              <a:buNone/>
            </a:pPr>
            <a:r>
              <a:rPr lang="en-US"/>
              <a:t>Even when you set your role to</a:t>
            </a:r>
            <a:endParaRPr/>
          </a:p>
          <a:p>
            <a:pPr marL="457200" lvl="1" indent="0" algn="l" rtl="0">
              <a:spcBef>
                <a:spcPts val="0"/>
              </a:spcBef>
              <a:spcAft>
                <a:spcPts val="0"/>
              </a:spcAft>
              <a:buClr>
                <a:schemeClr val="dk1"/>
              </a:buClr>
              <a:buSzPts val="1200"/>
              <a:buFont typeface="Arial"/>
              <a:buNone/>
            </a:pPr>
            <a:r>
              <a:rPr lang="en-US"/>
              <a:t>ACCOUNTADMIN, you'll notice it keeps</a:t>
            </a:r>
            <a:endParaRPr/>
          </a:p>
          <a:p>
            <a:pPr marL="457200" lvl="1" indent="0" algn="l" rtl="0">
              <a:spcBef>
                <a:spcPts val="0"/>
              </a:spcBef>
              <a:spcAft>
                <a:spcPts val="0"/>
              </a:spcAft>
              <a:buClr>
                <a:schemeClr val="dk1"/>
              </a:buClr>
              <a:buSzPts val="1200"/>
              <a:buFont typeface="Arial"/>
              <a:buNone/>
            </a:pPr>
            <a:r>
              <a:rPr lang="en-US"/>
              <a:t>getting set back to SYSADMIN,</a:t>
            </a:r>
            <a:endParaRPr/>
          </a:p>
          <a:p>
            <a:pPr marL="457200" lvl="1" indent="0" algn="l" rtl="0">
              <a:spcBef>
                <a:spcPts val="0"/>
              </a:spcBef>
              <a:spcAft>
                <a:spcPts val="0"/>
              </a:spcAft>
              <a:buClr>
                <a:schemeClr val="dk1"/>
              </a:buClr>
              <a:buSzPts val="1200"/>
              <a:buFont typeface="Arial"/>
              <a:buNone/>
            </a:pPr>
            <a:r>
              <a:rPr lang="en-US"/>
              <a:t>you can update your default role,</a:t>
            </a:r>
            <a:endParaRPr/>
          </a:p>
          <a:p>
            <a:pPr marL="457200" lvl="1" indent="0" algn="l" rtl="0">
              <a:spcBef>
                <a:spcPts val="0"/>
              </a:spcBef>
              <a:spcAft>
                <a:spcPts val="0"/>
              </a:spcAft>
              <a:buClr>
                <a:schemeClr val="dk1"/>
              </a:buClr>
              <a:buSzPts val="1200"/>
              <a:buFont typeface="Arial"/>
              <a:buNone/>
            </a:pPr>
            <a:r>
              <a:rPr lang="en-US"/>
              <a:t>but it's also good to just get</a:t>
            </a:r>
            <a:endParaRPr/>
          </a:p>
          <a:p>
            <a:pPr marL="457200" lvl="1" indent="0" algn="l" rtl="0">
              <a:spcBef>
                <a:spcPts val="0"/>
              </a:spcBef>
              <a:spcAft>
                <a:spcPts val="0"/>
              </a:spcAft>
              <a:buClr>
                <a:schemeClr val="dk1"/>
              </a:buClr>
              <a:buSzPts val="1200"/>
              <a:buFont typeface="Arial"/>
              <a:buNone/>
            </a:pPr>
            <a:r>
              <a:rPr lang="en-US"/>
              <a:t>accustomed to checking your role</a:t>
            </a:r>
            <a:endParaRPr/>
          </a:p>
          <a:p>
            <a:pPr marL="457200" lvl="1" indent="0" algn="l" rtl="0">
              <a:spcBef>
                <a:spcPts val="0"/>
              </a:spcBef>
              <a:spcAft>
                <a:spcPts val="0"/>
              </a:spcAft>
              <a:buClr>
                <a:schemeClr val="dk1"/>
              </a:buClr>
              <a:buSzPts val="1200"/>
              <a:buFont typeface="Arial"/>
              <a:buNone/>
            </a:pPr>
            <a:r>
              <a:rPr lang="en-US"/>
              <a:t>settings any time you see something</a:t>
            </a:r>
            <a:endParaRPr/>
          </a:p>
          <a:p>
            <a:pPr marL="457200" lvl="1" indent="0" algn="l" rtl="0">
              <a:spcBef>
                <a:spcPts val="0"/>
              </a:spcBef>
              <a:spcAft>
                <a:spcPts val="0"/>
              </a:spcAft>
              <a:buClr>
                <a:schemeClr val="dk1"/>
              </a:buClr>
              <a:buSzPts val="1200"/>
              <a:buFont typeface="Arial"/>
              <a:buNone/>
            </a:pPr>
            <a:r>
              <a:rPr lang="en-US"/>
              <a:t>unexpected.</a:t>
            </a:r>
            <a:endParaRPr/>
          </a:p>
          <a:p>
            <a:pPr marL="457200" lvl="1" indent="0" algn="l" rtl="0">
              <a:spcBef>
                <a:spcPts val="0"/>
              </a:spcBef>
              <a:spcAft>
                <a:spcPts val="0"/>
              </a:spcAft>
              <a:buClr>
                <a:schemeClr val="dk1"/>
              </a:buClr>
              <a:buSzPts val="1200"/>
              <a:buFont typeface="Arial"/>
              <a:buNone/>
            </a:pPr>
            <a:r>
              <a:rPr lang="en-US"/>
              <a:t>For example, if you create a table</a:t>
            </a:r>
            <a:endParaRPr/>
          </a:p>
          <a:p>
            <a:pPr marL="457200" lvl="1" indent="0" algn="l" rtl="0">
              <a:spcBef>
                <a:spcPts val="0"/>
              </a:spcBef>
              <a:spcAft>
                <a:spcPts val="0"/>
              </a:spcAft>
              <a:buClr>
                <a:schemeClr val="dk1"/>
              </a:buClr>
              <a:buSzPts val="1200"/>
              <a:buFont typeface="Arial"/>
              <a:buNone/>
            </a:pPr>
            <a:r>
              <a:rPr lang="en-US"/>
              <a:t>and then Snowflake says the table</a:t>
            </a:r>
            <a:endParaRPr/>
          </a:p>
          <a:p>
            <a:pPr marL="457200" lvl="1" indent="0" algn="l" rtl="0">
              <a:spcBef>
                <a:spcPts val="0"/>
              </a:spcBef>
              <a:spcAft>
                <a:spcPts val="0"/>
              </a:spcAft>
              <a:buClr>
                <a:schemeClr val="dk1"/>
              </a:buClr>
              <a:buSzPts val="1200"/>
              <a:buFont typeface="Arial"/>
              <a:buNone/>
            </a:pPr>
            <a:r>
              <a:rPr lang="en-US"/>
              <a:t>doesn't exist, check your</a:t>
            </a:r>
            <a:endParaRPr/>
          </a:p>
          <a:p>
            <a:pPr marL="457200" lvl="1" indent="0" algn="l" rtl="0">
              <a:spcBef>
                <a:spcPts val="0"/>
              </a:spcBef>
              <a:spcAft>
                <a:spcPts val="0"/>
              </a:spcAft>
              <a:buClr>
                <a:schemeClr val="dk1"/>
              </a:buClr>
              <a:buSzPts val="1200"/>
              <a:buFont typeface="Arial"/>
              <a:buNone/>
            </a:pPr>
            <a:r>
              <a:rPr lang="en-US"/>
              <a:t>role setting.</a:t>
            </a:r>
            <a:endParaRPr/>
          </a:p>
          <a:p>
            <a:pPr marL="457200" lvl="1" indent="0" algn="l" rtl="0">
              <a:spcBef>
                <a:spcPts val="0"/>
              </a:spcBef>
              <a:spcAft>
                <a:spcPts val="0"/>
              </a:spcAft>
              <a:buClr>
                <a:schemeClr val="dk1"/>
              </a:buClr>
              <a:buSzPts val="1200"/>
              <a:buFont typeface="Arial"/>
              <a:buNone/>
            </a:pPr>
            <a:r>
              <a:rPr lang="en-US"/>
              <a:t>So let's review: Identity</a:t>
            </a:r>
            <a:endParaRPr/>
          </a:p>
          <a:p>
            <a:pPr marL="457200" lvl="1" indent="0" algn="l" rtl="0">
              <a:spcBef>
                <a:spcPts val="0"/>
              </a:spcBef>
              <a:spcAft>
                <a:spcPts val="0"/>
              </a:spcAft>
              <a:buClr>
                <a:schemeClr val="dk1"/>
              </a:buClr>
              <a:buSzPts val="1200"/>
              <a:buFont typeface="Arial"/>
              <a:buNone/>
            </a:pPr>
            <a:r>
              <a:rPr lang="en-US"/>
              <a:t>is about the user, the username</a:t>
            </a:r>
            <a:endParaRPr/>
          </a:p>
          <a:p>
            <a:pPr marL="457200" lvl="1" indent="0" algn="l" rtl="0">
              <a:spcBef>
                <a:spcPts val="0"/>
              </a:spcBef>
              <a:spcAft>
                <a:spcPts val="0"/>
              </a:spcAft>
              <a:buClr>
                <a:schemeClr val="dk1"/>
              </a:buClr>
              <a:buSzPts val="1200"/>
              <a:buFont typeface="Arial"/>
              <a:buNone/>
            </a:pPr>
            <a:r>
              <a:rPr lang="en-US"/>
              <a:t>and password, if you will.</a:t>
            </a:r>
            <a:endParaRPr/>
          </a:p>
          <a:p>
            <a:pPr marL="457200" lvl="1" indent="0" algn="l" rtl="0">
              <a:spcBef>
                <a:spcPts val="0"/>
              </a:spcBef>
              <a:spcAft>
                <a:spcPts val="0"/>
              </a:spcAft>
              <a:buClr>
                <a:schemeClr val="dk1"/>
              </a:buClr>
              <a:buSzPts val="1200"/>
              <a:buFont typeface="Arial"/>
              <a:buNone/>
            </a:pPr>
            <a:r>
              <a:rPr lang="en-US"/>
              <a:t>It happens once, when you first</a:t>
            </a:r>
            <a:endParaRPr/>
          </a:p>
          <a:p>
            <a:pPr marL="457200" lvl="1" indent="0" algn="l" rtl="0">
              <a:spcBef>
                <a:spcPts val="0"/>
              </a:spcBef>
              <a:spcAft>
                <a:spcPts val="0"/>
              </a:spcAft>
              <a:buClr>
                <a:schemeClr val="dk1"/>
              </a:buClr>
              <a:buSzPts val="1200"/>
              <a:buFont typeface="Arial"/>
              <a:buNone/>
            </a:pPr>
            <a:r>
              <a:rPr lang="en-US"/>
              <a:t>log in and the outcome of that</a:t>
            </a:r>
            <a:endParaRPr/>
          </a:p>
          <a:p>
            <a:pPr marL="457200" lvl="1" indent="0" algn="l" rtl="0">
              <a:spcBef>
                <a:spcPts val="0"/>
              </a:spcBef>
              <a:spcAft>
                <a:spcPts val="0"/>
              </a:spcAft>
              <a:buClr>
                <a:schemeClr val="dk1"/>
              </a:buClr>
              <a:buSzPts val="1200"/>
              <a:buFont typeface="Arial"/>
              <a:buNone/>
            </a:pPr>
            <a:r>
              <a:rPr lang="en-US"/>
              <a:t>process is authentication.</a:t>
            </a:r>
            <a:endParaRPr/>
          </a:p>
          <a:p>
            <a:pPr marL="457200" lvl="1" indent="0" algn="l" rtl="0">
              <a:spcBef>
                <a:spcPts val="0"/>
              </a:spcBef>
              <a:spcAft>
                <a:spcPts val="0"/>
              </a:spcAft>
              <a:buClr>
                <a:schemeClr val="dk1"/>
              </a:buClr>
              <a:buSzPts val="1200"/>
              <a:buFont typeface="Arial"/>
              <a:buNone/>
            </a:pPr>
            <a:r>
              <a:rPr lang="en-US"/>
              <a:t>Access is about the role.</a:t>
            </a:r>
            <a:endParaRPr/>
          </a:p>
          <a:p>
            <a:pPr marL="457200" lvl="1" indent="0" algn="l" rtl="0">
              <a:spcBef>
                <a:spcPts val="0"/>
              </a:spcBef>
              <a:spcAft>
                <a:spcPts val="0"/>
              </a:spcAft>
              <a:buClr>
                <a:schemeClr val="dk1"/>
              </a:buClr>
              <a:buSzPts val="1200"/>
              <a:buFont typeface="Arial"/>
              <a:buNone/>
            </a:pPr>
            <a:r>
              <a:rPr lang="en-US"/>
              <a:t>It happens continuously while</a:t>
            </a:r>
            <a:endParaRPr/>
          </a:p>
          <a:p>
            <a:pPr marL="457200" lvl="1" indent="0" algn="l" rtl="0">
              <a:spcBef>
                <a:spcPts val="0"/>
              </a:spcBef>
              <a:spcAft>
                <a:spcPts val="0"/>
              </a:spcAft>
              <a:buClr>
                <a:schemeClr val="dk1"/>
              </a:buClr>
              <a:buSzPts val="1200"/>
              <a:buFont typeface="Arial"/>
              <a:buNone/>
            </a:pPr>
            <a:r>
              <a:rPr lang="en-US"/>
              <a:t>you use Snowflake.</a:t>
            </a:r>
            <a:endParaRPr/>
          </a:p>
          <a:p>
            <a:pPr marL="457200" lvl="1" indent="0" algn="l" rtl="0">
              <a:spcBef>
                <a:spcPts val="0"/>
              </a:spcBef>
              <a:spcAft>
                <a:spcPts val="0"/>
              </a:spcAft>
              <a:buClr>
                <a:schemeClr val="dk1"/>
              </a:buClr>
              <a:buSzPts val="1200"/>
              <a:buFont typeface="Arial"/>
              <a:buNone/>
            </a:pPr>
            <a:r>
              <a:rPr lang="en-US"/>
              <a:t>And the outcome each time, if</a:t>
            </a:r>
            <a:endParaRPr/>
          </a:p>
          <a:p>
            <a:pPr marL="457200" lvl="1" indent="0" algn="l" rtl="0">
              <a:spcBef>
                <a:spcPts val="0"/>
              </a:spcBef>
              <a:spcAft>
                <a:spcPts val="0"/>
              </a:spcAft>
              <a:buClr>
                <a:schemeClr val="dk1"/>
              </a:buClr>
              <a:buSzPts val="1200"/>
              <a:buFont typeface="Arial"/>
              <a:buNone/>
            </a:pPr>
            <a:r>
              <a:rPr lang="en-US"/>
              <a:t>successful, is authorization.</a:t>
            </a:r>
            <a:endParaRPr/>
          </a:p>
          <a:p>
            <a:pPr marL="457200" lvl="1" indent="0" algn="l" rtl="0">
              <a:spcBef>
                <a:spcPts val="0"/>
              </a:spcBef>
              <a:spcAft>
                <a:spcPts val="0"/>
              </a:spcAft>
              <a:buClr>
                <a:schemeClr val="dk1"/>
              </a:buClr>
              <a:buSzPts val="1200"/>
              <a:buFont typeface="Arial"/>
              <a:buNone/>
            </a:pPr>
            <a:r>
              <a:rPr lang="en-US"/>
              <a:t>Snowflake accounts come with five</a:t>
            </a:r>
            <a:endParaRPr/>
          </a:p>
          <a:p>
            <a:pPr marL="457200" lvl="1" indent="0" algn="l" rtl="0">
              <a:spcBef>
                <a:spcPts val="0"/>
              </a:spcBef>
              <a:spcAft>
                <a:spcPts val="0"/>
              </a:spcAft>
              <a:buClr>
                <a:schemeClr val="dk1"/>
              </a:buClr>
              <a:buSzPts val="1200"/>
              <a:buFont typeface="Arial"/>
              <a:buNone/>
            </a:pPr>
            <a:r>
              <a:rPr lang="en-US"/>
              <a:t>predefined RBAC roles.</a:t>
            </a:r>
            <a:endParaRPr/>
          </a:p>
          <a:p>
            <a:pPr marL="457200" lvl="1" indent="0" algn="l" rtl="0">
              <a:spcBef>
                <a:spcPts val="0"/>
              </a:spcBef>
              <a:spcAft>
                <a:spcPts val="0"/>
              </a:spcAft>
              <a:buClr>
                <a:schemeClr val="dk1"/>
              </a:buClr>
              <a:buSzPts val="1200"/>
              <a:buFont typeface="Arial"/>
              <a:buNone/>
            </a:pPr>
            <a:r>
              <a:rPr lang="en-US"/>
              <a:t>And of course, you can also create</a:t>
            </a:r>
            <a:endParaRPr/>
          </a:p>
          <a:p>
            <a:pPr marL="457200" lvl="1" indent="0" algn="l" rtl="0">
              <a:spcBef>
                <a:spcPts val="0"/>
              </a:spcBef>
              <a:spcAft>
                <a:spcPts val="0"/>
              </a:spcAft>
              <a:buClr>
                <a:schemeClr val="dk1"/>
              </a:buClr>
              <a:buSzPts val="1200"/>
              <a:buFont typeface="Arial"/>
              <a:buNone/>
            </a:pPr>
            <a:r>
              <a:rPr lang="en-US"/>
              <a:t>your own custom roles.</a:t>
            </a:r>
            <a:endParaRPr/>
          </a:p>
          <a:p>
            <a:pPr marL="457200" lvl="1" indent="0" algn="l" rtl="0">
              <a:spcBef>
                <a:spcPts val="0"/>
              </a:spcBef>
              <a:spcAft>
                <a:spcPts val="0"/>
              </a:spcAft>
              <a:buClr>
                <a:schemeClr val="dk1"/>
              </a:buClr>
              <a:buSzPts val="1200"/>
              <a:buFont typeface="Arial"/>
              <a:buNone/>
            </a:pPr>
            <a:r>
              <a:rPr lang="en-US"/>
              <a:t>ACCOUNTADMIN is the highest level</a:t>
            </a:r>
            <a:endParaRPr/>
          </a:p>
          <a:p>
            <a:pPr marL="457200" lvl="1" indent="0" algn="l" rtl="0">
              <a:spcBef>
                <a:spcPts val="0"/>
              </a:spcBef>
              <a:spcAft>
                <a:spcPts val="0"/>
              </a:spcAft>
              <a:buClr>
                <a:schemeClr val="dk1"/>
              </a:buClr>
              <a:buSzPts val="1200"/>
              <a:buFont typeface="Arial"/>
              <a:buNone/>
            </a:pPr>
            <a:r>
              <a:rPr lang="en-US"/>
              <a:t>role with the most power.</a:t>
            </a:r>
            <a:endParaRPr/>
          </a:p>
          <a:p>
            <a:pPr marL="457200" lvl="1" indent="0" algn="l" rtl="0">
              <a:spcBef>
                <a:spcPts val="0"/>
              </a:spcBef>
              <a:spcAft>
                <a:spcPts val="0"/>
              </a:spcAft>
              <a:buClr>
                <a:schemeClr val="dk1"/>
              </a:buClr>
              <a:buSzPts val="1200"/>
              <a:buFont typeface="Arial"/>
              <a:buNone/>
            </a:pPr>
            <a:r>
              <a:rPr lang="en-US"/>
              <a:t>If you're assigned ACCOUNTADMIN, you</a:t>
            </a:r>
            <a:endParaRPr/>
          </a:p>
          <a:p>
            <a:pPr marL="457200" lvl="1" indent="0" algn="l" rtl="0">
              <a:spcBef>
                <a:spcPts val="0"/>
              </a:spcBef>
              <a:spcAft>
                <a:spcPts val="0"/>
              </a:spcAft>
              <a:buClr>
                <a:schemeClr val="dk1"/>
              </a:buClr>
              <a:buSzPts val="1200"/>
              <a:buFont typeface="Arial"/>
              <a:buNone/>
            </a:pPr>
            <a:r>
              <a:rPr lang="en-US"/>
              <a:t>automatically also get all</a:t>
            </a:r>
            <a:endParaRPr/>
          </a:p>
          <a:p>
            <a:pPr marL="457200" lvl="1" indent="0" algn="l" rtl="0">
              <a:spcBef>
                <a:spcPts val="0"/>
              </a:spcBef>
              <a:spcAft>
                <a:spcPts val="0"/>
              </a:spcAft>
              <a:buClr>
                <a:schemeClr val="dk1"/>
              </a:buClr>
              <a:buSzPts val="1200"/>
              <a:buFont typeface="Arial"/>
              <a:buNone/>
            </a:pPr>
            <a:r>
              <a:rPr lang="en-US"/>
              <a:t>of the other roles.</a:t>
            </a:r>
            <a:endParaRPr/>
          </a:p>
          <a:p>
            <a:pPr marL="457200" lvl="1" indent="0" algn="l" rtl="0">
              <a:spcBef>
                <a:spcPts val="0"/>
              </a:spcBef>
              <a:spcAft>
                <a:spcPts val="0"/>
              </a:spcAft>
              <a:buClr>
                <a:schemeClr val="dk1"/>
              </a:buClr>
              <a:buSzPts val="1200"/>
              <a:buFont typeface="Arial"/>
              <a:buNone/>
            </a:pPr>
            <a:r>
              <a:rPr lang="en-US"/>
              <a:t>SYSADMIN is set as the default role</a:t>
            </a:r>
            <a:endParaRPr/>
          </a:p>
          <a:p>
            <a:pPr marL="457200" lvl="1" indent="0" algn="l" rtl="0">
              <a:spcBef>
                <a:spcPts val="0"/>
              </a:spcBef>
              <a:spcAft>
                <a:spcPts val="0"/>
              </a:spcAft>
              <a:buClr>
                <a:schemeClr val="dk1"/>
              </a:buClr>
              <a:buSzPts val="1200"/>
              <a:buFont typeface="Arial"/>
              <a:buNone/>
            </a:pPr>
            <a:r>
              <a:rPr lang="en-US"/>
              <a:t>for all trial account login users</a:t>
            </a:r>
            <a:endParaRPr/>
          </a:p>
          <a:p>
            <a:pPr marL="457200" lvl="1" indent="0" algn="l" rtl="0">
              <a:spcBef>
                <a:spcPts val="0"/>
              </a:spcBef>
              <a:spcAft>
                <a:spcPts val="0"/>
              </a:spcAft>
              <a:buClr>
                <a:schemeClr val="dk1"/>
              </a:buClr>
              <a:buSzPts val="1200"/>
              <a:buFont typeface="Arial"/>
              <a:buNone/>
            </a:pPr>
            <a:r>
              <a:rPr lang="en-US"/>
              <a:t>and the first rule of</a:t>
            </a:r>
            <a:endParaRPr/>
          </a:p>
          <a:p>
            <a:pPr marL="457200" lvl="1" indent="0" algn="l" rtl="0">
              <a:spcBef>
                <a:spcPts val="0"/>
              </a:spcBef>
              <a:spcAft>
                <a:spcPts val="0"/>
              </a:spcAft>
              <a:buClr>
                <a:schemeClr val="dk1"/>
              </a:buClr>
              <a:buSzPts val="1200"/>
              <a:buFont typeface="Arial"/>
              <a:buNone/>
            </a:pPr>
            <a:r>
              <a:rPr lang="en-US"/>
              <a:t>troubleshooting in Snowflake is:</a:t>
            </a:r>
            <a:endParaRPr/>
          </a:p>
          <a:p>
            <a:pPr marL="457200" lvl="1" indent="0" algn="l" rtl="0">
              <a:spcBef>
                <a:spcPts val="0"/>
              </a:spcBef>
              <a:spcAft>
                <a:spcPts val="0"/>
              </a:spcAft>
              <a:buClr>
                <a:schemeClr val="dk1"/>
              </a:buClr>
              <a:buSzPts val="1200"/>
              <a:buFont typeface="Arial"/>
              <a:buNone/>
            </a:pPr>
            <a:r>
              <a:rPr lang="en-US"/>
              <a:t>Check your role!</a:t>
            </a:r>
            <a:endParaRPr/>
          </a:p>
          <a:p>
            <a:pPr marL="457200" lvl="1" indent="0" algn="l" rtl="0">
              <a:spcBef>
                <a:spcPts val="0"/>
              </a:spcBef>
              <a:spcAft>
                <a:spcPts val="0"/>
              </a:spcAft>
              <a:buClr>
                <a:schemeClr val="dk1"/>
              </a:buClr>
              <a:buSzPts val="1200"/>
              <a:buFont typeface="Arial"/>
              <a:buNone/>
            </a:pPr>
            <a:endParaRPr/>
          </a:p>
        </p:txBody>
      </p:sp>
      <p:sp>
        <p:nvSpPr>
          <p:cNvPr id="3116" name="Google Shape;3116;g295ec2f26d2_0_1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238</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2"/>
        <p:cNvGrpSpPr/>
        <p:nvPr/>
      </p:nvGrpSpPr>
      <p:grpSpPr>
        <a:xfrm>
          <a:off x="0" y="0"/>
          <a:ext cx="0" cy="0"/>
          <a:chOff x="0" y="0"/>
          <a:chExt cx="0" cy="0"/>
        </a:xfrm>
      </p:grpSpPr>
      <p:sp>
        <p:nvSpPr>
          <p:cNvPr id="3123" name="Google Shape;3123;g295ec2f26d2_0_1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4" name="Google Shape;3124;g295ec2f26d2_0_12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chemeClr val="dk1"/>
              </a:buClr>
              <a:buSzPts val="1200"/>
              <a:buFont typeface="Arial"/>
              <a:buNone/>
            </a:pPr>
            <a:r>
              <a:rPr lang="en-US"/>
              <a:t>Of course we can create custom roles </a:t>
            </a:r>
            <a:endParaRPr/>
          </a:p>
        </p:txBody>
      </p:sp>
      <p:sp>
        <p:nvSpPr>
          <p:cNvPr id="3125" name="Google Shape;3125;g295ec2f26d2_0_12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94a025d0a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9" name="Google Shape;1189;g294a025d0a6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190" name="Google Shape;1190;g294a025d0a6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1"/>
        <p:cNvGrpSpPr/>
        <p:nvPr/>
      </p:nvGrpSpPr>
      <p:grpSpPr>
        <a:xfrm>
          <a:off x="0" y="0"/>
          <a:ext cx="0" cy="0"/>
          <a:chOff x="0" y="0"/>
          <a:chExt cx="0" cy="0"/>
        </a:xfrm>
      </p:grpSpPr>
      <p:sp>
        <p:nvSpPr>
          <p:cNvPr id="3132" name="Google Shape;3132;g295ec2f26d2_0_1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3" name="Google Shape;3133;g295ec2f26d2_0_12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chemeClr val="dk1"/>
              </a:buClr>
              <a:buSzPts val="1200"/>
              <a:buFont typeface="Arial"/>
              <a:buNone/>
            </a:pPr>
            <a:r>
              <a:rPr lang="en-US"/>
              <a:t>Of course we can create custom roles </a:t>
            </a:r>
            <a:endParaRPr/>
          </a:p>
        </p:txBody>
      </p:sp>
      <p:sp>
        <p:nvSpPr>
          <p:cNvPr id="3134" name="Google Shape;3134;g295ec2f26d2_0_12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240</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g295ec2f26d2_0_1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2" name="Google Shape;3142;g295ec2f26d2_0_1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chemeClr val="dk1"/>
              </a:buClr>
              <a:buSzPts val="1200"/>
              <a:buFont typeface="Arial"/>
              <a:buNone/>
            </a:pPr>
            <a:r>
              <a:rPr lang="en-US"/>
              <a:t>Of course we can create custom roles </a:t>
            </a:r>
            <a:endParaRPr/>
          </a:p>
        </p:txBody>
      </p:sp>
      <p:sp>
        <p:nvSpPr>
          <p:cNvPr id="3143" name="Google Shape;3143;g295ec2f26d2_0_12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241</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295ec2f26d2_0_1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2" name="Google Shape;3152;g295ec2f26d2_0_13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33333"/>
                </a:solidFill>
                <a:latin typeface="Poppins"/>
                <a:ea typeface="Poppins"/>
                <a:cs typeface="Poppins"/>
                <a:sym typeface="Poppins"/>
              </a:rPr>
              <a:t>Snowflake uses SCIM for the following:</a:t>
            </a:r>
            <a:endParaRPr/>
          </a:p>
          <a:p>
            <a:pPr marL="0" lvl="0" indent="-76200" algn="l" rtl="0">
              <a:spcBef>
                <a:spcPts val="0"/>
              </a:spcBef>
              <a:spcAft>
                <a:spcPts val="0"/>
              </a:spcAft>
              <a:buClr>
                <a:srgbClr val="333333"/>
              </a:buClr>
              <a:buSzPts val="1200"/>
              <a:buFont typeface="Arial"/>
              <a:buChar char="•"/>
            </a:pPr>
            <a:r>
              <a:rPr lang="en-US" b="0" i="0">
                <a:solidFill>
                  <a:srgbClr val="333333"/>
                </a:solidFill>
                <a:latin typeface="Poppins"/>
                <a:ea typeface="Poppins"/>
                <a:cs typeface="Poppins"/>
                <a:sym typeface="Poppins"/>
              </a:rPr>
              <a:t>Creating and activating users in Snowflake</a:t>
            </a:r>
            <a:endParaRPr/>
          </a:p>
          <a:p>
            <a:pPr marL="0" lvl="0" indent="-76200" algn="l" rtl="0">
              <a:spcBef>
                <a:spcPts val="0"/>
              </a:spcBef>
              <a:spcAft>
                <a:spcPts val="0"/>
              </a:spcAft>
              <a:buClr>
                <a:srgbClr val="333333"/>
              </a:buClr>
              <a:buSzPts val="1200"/>
              <a:buFont typeface="Arial"/>
              <a:buChar char="•"/>
            </a:pPr>
            <a:r>
              <a:rPr lang="en-US" b="0" i="0">
                <a:solidFill>
                  <a:srgbClr val="333333"/>
                </a:solidFill>
                <a:latin typeface="Poppins"/>
                <a:ea typeface="Poppins"/>
                <a:cs typeface="Poppins"/>
                <a:sym typeface="Poppins"/>
              </a:rPr>
              <a:t>Managing groups/roles a user has access to</a:t>
            </a:r>
            <a:endParaRPr/>
          </a:p>
          <a:p>
            <a:pPr marL="0" lvl="0" indent="-76200" algn="l" rtl="0">
              <a:spcBef>
                <a:spcPts val="0"/>
              </a:spcBef>
              <a:spcAft>
                <a:spcPts val="0"/>
              </a:spcAft>
              <a:buClr>
                <a:srgbClr val="333333"/>
              </a:buClr>
              <a:buSzPts val="1200"/>
              <a:buFont typeface="Arial"/>
              <a:buChar char="•"/>
            </a:pPr>
            <a:r>
              <a:rPr lang="en-US" b="0" i="0">
                <a:solidFill>
                  <a:srgbClr val="333333"/>
                </a:solidFill>
                <a:latin typeface="Poppins"/>
                <a:ea typeface="Poppins"/>
                <a:cs typeface="Poppins"/>
                <a:sym typeface="Poppins"/>
              </a:rPr>
              <a:t>Updating user attributes</a:t>
            </a:r>
            <a:endParaRPr/>
          </a:p>
          <a:p>
            <a:pPr marL="0" lvl="0" indent="-76200" algn="l" rtl="0">
              <a:spcBef>
                <a:spcPts val="0"/>
              </a:spcBef>
              <a:spcAft>
                <a:spcPts val="0"/>
              </a:spcAft>
              <a:buClr>
                <a:srgbClr val="333333"/>
              </a:buClr>
              <a:buSzPts val="1200"/>
              <a:buFont typeface="Arial"/>
              <a:buChar char="•"/>
            </a:pPr>
            <a:r>
              <a:rPr lang="en-US" b="0" i="0">
                <a:solidFill>
                  <a:srgbClr val="333333"/>
                </a:solidFill>
                <a:latin typeface="Poppins"/>
                <a:ea typeface="Poppins"/>
                <a:cs typeface="Poppins"/>
                <a:sym typeface="Poppins"/>
              </a:rPr>
              <a:t>Deactivating users upon termination in Snowflake</a:t>
            </a:r>
            <a:endParaRPr/>
          </a:p>
          <a:p>
            <a:pPr marL="0" lvl="0" indent="0" algn="l" rtl="0">
              <a:spcBef>
                <a:spcPts val="0"/>
              </a:spcBef>
              <a:spcAft>
                <a:spcPts val="0"/>
              </a:spcAft>
              <a:buNone/>
            </a:pPr>
            <a:r>
              <a:rPr lang="en-US" b="1" i="0">
                <a:solidFill>
                  <a:srgbClr val="333333"/>
                </a:solidFill>
                <a:latin typeface="Poppins"/>
                <a:ea typeface="Poppins"/>
                <a:cs typeface="Poppins"/>
                <a:sym typeface="Poppins"/>
              </a:rPr>
              <a:t>PRO TIP</a:t>
            </a:r>
            <a:r>
              <a:rPr lang="en-US" b="0" i="0">
                <a:solidFill>
                  <a:srgbClr val="333333"/>
                </a:solidFill>
                <a:latin typeface="Poppins"/>
                <a:ea typeface="Poppins"/>
                <a:cs typeface="Poppins"/>
                <a:sym typeface="Poppins"/>
              </a:rPr>
              <a:t>: When a user is removed from your existing authentication (Okta/ADFS/Azure Active Directory) the user won’t be able to authenticate via federated authentication, but it’s best practice to disable their Snowflake account as well.</a:t>
            </a:r>
            <a:endParaRPr/>
          </a:p>
          <a:p>
            <a:pPr marL="0" lvl="0" indent="0" algn="l" rtl="0">
              <a:spcBef>
                <a:spcPts val="0"/>
              </a:spcBef>
              <a:spcAft>
                <a:spcPts val="0"/>
              </a:spcAft>
              <a:buNone/>
            </a:pPr>
            <a:r>
              <a:rPr lang="en-US" b="0" i="0">
                <a:solidFill>
                  <a:srgbClr val="333333"/>
                </a:solidFill>
                <a:latin typeface="Poppins"/>
                <a:ea typeface="Poppins"/>
                <a:cs typeface="Poppins"/>
                <a:sym typeface="Poppins"/>
              </a:rPr>
              <a:t>In order to map groups from the identity provider to </a:t>
            </a:r>
            <a:r>
              <a:rPr lang="en-US" b="0" i="0" u="sng" strike="noStrike">
                <a:solidFill>
                  <a:srgbClr val="CC3366"/>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roles that exist within Snowflake</a:t>
            </a:r>
            <a:r>
              <a:rPr lang="en-US" b="0" i="0">
                <a:solidFill>
                  <a:srgbClr val="333333"/>
                </a:solidFill>
                <a:latin typeface="Poppins"/>
                <a:ea typeface="Poppins"/>
                <a:cs typeface="Poppins"/>
                <a:sym typeface="Poppins"/>
              </a:rPr>
              <a:t>, you will need to create those groups within your identity provider.  These groups must have an id attribute that matches the </a:t>
            </a:r>
            <a:r>
              <a:rPr lang="en-US" b="0" i="0" u="sng" strike="noStrike">
                <a:solidFill>
                  <a:srgbClr val="CC3366"/>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Snowflake role</a:t>
            </a:r>
            <a:r>
              <a:rPr lang="en-US" b="0" i="0">
                <a:solidFill>
                  <a:srgbClr val="333333"/>
                </a:solidFill>
                <a:latin typeface="Poppins"/>
                <a:ea typeface="Poppins"/>
                <a:cs typeface="Poppins"/>
                <a:sym typeface="Poppins"/>
              </a:rPr>
              <a:t> id.  This is how Snowflake maps the user’s groups to its roles.</a:t>
            </a:r>
            <a:endParaRPr/>
          </a:p>
          <a:p>
            <a:pPr marL="457200" lvl="1" indent="0" algn="l" rtl="0">
              <a:spcBef>
                <a:spcPts val="0"/>
              </a:spcBef>
              <a:spcAft>
                <a:spcPts val="0"/>
              </a:spcAft>
              <a:buClr>
                <a:schemeClr val="dk1"/>
              </a:buClr>
              <a:buSzPts val="1200"/>
              <a:buFont typeface="Arial"/>
              <a:buNone/>
            </a:pPr>
            <a:endParaRPr/>
          </a:p>
        </p:txBody>
      </p:sp>
      <p:sp>
        <p:nvSpPr>
          <p:cNvPr id="3153" name="Google Shape;3153;g295ec2f26d2_0_13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242</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0"/>
        <p:cNvGrpSpPr/>
        <p:nvPr/>
      </p:nvGrpSpPr>
      <p:grpSpPr>
        <a:xfrm>
          <a:off x="0" y="0"/>
          <a:ext cx="0" cy="0"/>
          <a:chOff x="0" y="0"/>
          <a:chExt cx="0" cy="0"/>
        </a:xfrm>
      </p:grpSpPr>
      <p:sp>
        <p:nvSpPr>
          <p:cNvPr id="3161" name="Google Shape;3161;g295ec2f26d2_0_1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2" name="Google Shape;3162;g295ec2f26d2_0_13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33333"/>
                </a:solidFill>
                <a:latin typeface="Poppins"/>
                <a:ea typeface="Poppins"/>
                <a:cs typeface="Poppins"/>
                <a:sym typeface="Poppins"/>
              </a:rPr>
              <a:t>Both SAML and OAuth are great protocols within identity management.   SAML is based around user authentication and OAuth is based around authorization.  Depending on your specific scenario, you may need one or both.  </a:t>
            </a:r>
            <a:br>
              <a:rPr lang="en-US"/>
            </a:br>
            <a:br>
              <a:rPr lang="en-US"/>
            </a:br>
            <a:r>
              <a:rPr lang="en-US" b="0" i="0">
                <a:solidFill>
                  <a:srgbClr val="333333"/>
                </a:solidFill>
                <a:latin typeface="Poppins"/>
                <a:ea typeface="Poppins"/>
                <a:cs typeface="Poppins"/>
                <a:sym typeface="Poppins"/>
              </a:rPr>
              <a:t>If you’re using an external identity provider such as Okta, it’s likely you have the ability to use both SAML and OAuth for a variety of applications and integrations.  Specifically with regards to Okta it would be recommended to use OAuth because the specification has more levels of trust and security, and you can configure different authorization flows for each one of these.</a:t>
            </a:r>
            <a:br>
              <a:rPr lang="en-US"/>
            </a:br>
            <a:br>
              <a:rPr lang="en-US"/>
            </a:br>
            <a:r>
              <a:rPr lang="en-US" b="0" i="0">
                <a:solidFill>
                  <a:srgbClr val="333333"/>
                </a:solidFill>
                <a:latin typeface="Poppins"/>
                <a:ea typeface="Poppins"/>
                <a:cs typeface="Poppins"/>
                <a:sym typeface="Poppins"/>
              </a:rPr>
              <a:t>If you’re also using OIDC, you have a single solution for both authentication and authorization.  OIDC is becoming more and more common as large companies continue to adopt it as their integration protocol.  If you’re frequently integrating with legacy or on-premises systems, SAML is going to be more common, but you will need another layer for user authorization.</a:t>
            </a:r>
            <a:endParaRPr/>
          </a:p>
        </p:txBody>
      </p:sp>
      <p:sp>
        <p:nvSpPr>
          <p:cNvPr id="3163" name="Google Shape;3163;g295ec2f26d2_0_13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243</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9"/>
        <p:cNvGrpSpPr/>
        <p:nvPr/>
      </p:nvGrpSpPr>
      <p:grpSpPr>
        <a:xfrm>
          <a:off x="0" y="0"/>
          <a:ext cx="0" cy="0"/>
          <a:chOff x="0" y="0"/>
          <a:chExt cx="0" cy="0"/>
        </a:xfrm>
      </p:grpSpPr>
      <p:sp>
        <p:nvSpPr>
          <p:cNvPr id="3170" name="Google Shape;3170;g295ec2f26d2_0_1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1" name="Google Shape;3171;g295ec2f26d2_0_13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3">
                  <a:extLst>
                    <a:ext uri="{A12FA001-AC4F-418D-AE19-62706E023703}">
                      <ahyp:hlinkClr xmlns:ahyp="http://schemas.microsoft.com/office/drawing/2018/hyperlinkcolor" val="tx"/>
                    </a:ext>
                  </a:extLst>
                </a:hlinkClick>
              </a:rPr>
              <a:t>Access Control Framework</a:t>
            </a:r>
            <a:endParaRPr b="0" i="0">
              <a:solidFill>
                <a:srgbClr val="000000"/>
              </a:solidFill>
              <a:latin typeface="Arial"/>
              <a:ea typeface="Arial"/>
              <a:cs typeface="Arial"/>
              <a:sym typeface="Arial"/>
            </a:endParaRPr>
          </a:p>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4">
                  <a:extLst>
                    <a:ext uri="{A12FA001-AC4F-418D-AE19-62706E023703}">
                      <ahyp:hlinkClr xmlns:ahyp="http://schemas.microsoft.com/office/drawing/2018/hyperlinkcolor" val="tx"/>
                    </a:ext>
                  </a:extLst>
                </a:hlinkClick>
              </a:rPr>
              <a:t>Securable Objects</a:t>
            </a:r>
            <a:endParaRPr b="0" i="0">
              <a:solidFill>
                <a:srgbClr val="000000"/>
              </a:solidFill>
              <a:latin typeface="Arial"/>
              <a:ea typeface="Arial"/>
              <a:cs typeface="Arial"/>
              <a:sym typeface="Arial"/>
            </a:endParaRPr>
          </a:p>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5">
                  <a:extLst>
                    <a:ext uri="{A12FA001-AC4F-418D-AE19-62706E023703}">
                      <ahyp:hlinkClr xmlns:ahyp="http://schemas.microsoft.com/office/drawing/2018/hyperlinkcolor" val="tx"/>
                    </a:ext>
                  </a:extLst>
                </a:hlinkClick>
              </a:rPr>
              <a:t>Roles</a:t>
            </a:r>
            <a:endParaRPr b="0" i="0">
              <a:solidFill>
                <a:srgbClr val="000000"/>
              </a:solidFill>
              <a:latin typeface="Arial"/>
              <a:ea typeface="Arial"/>
              <a:cs typeface="Arial"/>
              <a:sym typeface="Arial"/>
            </a:endParaRPr>
          </a:p>
          <a:p>
            <a:pPr marL="742950" lvl="1" indent="-28575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6">
                  <a:extLst>
                    <a:ext uri="{A12FA001-AC4F-418D-AE19-62706E023703}">
                      <ahyp:hlinkClr xmlns:ahyp="http://schemas.microsoft.com/office/drawing/2018/hyperlinkcolor" val="tx"/>
                    </a:ext>
                  </a:extLst>
                </a:hlinkClick>
              </a:rPr>
              <a:t>System-Defined Roles</a:t>
            </a:r>
            <a:endParaRPr b="0" i="0">
              <a:solidFill>
                <a:srgbClr val="000000"/>
              </a:solidFill>
              <a:latin typeface="Arial"/>
              <a:ea typeface="Arial"/>
              <a:cs typeface="Arial"/>
              <a:sym typeface="Arial"/>
            </a:endParaRPr>
          </a:p>
          <a:p>
            <a:pPr marL="742950" lvl="1" indent="-28575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7">
                  <a:extLst>
                    <a:ext uri="{A12FA001-AC4F-418D-AE19-62706E023703}">
                      <ahyp:hlinkClr xmlns:ahyp="http://schemas.microsoft.com/office/drawing/2018/hyperlinkcolor" val="tx"/>
                    </a:ext>
                  </a:extLst>
                </a:hlinkClick>
              </a:rPr>
              <a:t>Custom Roles</a:t>
            </a:r>
            <a:endParaRPr b="0" i="0">
              <a:solidFill>
                <a:srgbClr val="000000"/>
              </a:solidFill>
              <a:latin typeface="Arial"/>
              <a:ea typeface="Arial"/>
              <a:cs typeface="Arial"/>
              <a:sym typeface="Arial"/>
            </a:endParaRPr>
          </a:p>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8">
                  <a:extLst>
                    <a:ext uri="{A12FA001-AC4F-418D-AE19-62706E023703}">
                      <ahyp:hlinkClr xmlns:ahyp="http://schemas.microsoft.com/office/drawing/2018/hyperlinkcolor" val="tx"/>
                    </a:ext>
                  </a:extLst>
                </a:hlinkClick>
              </a:rPr>
              <a:t>Privileges</a:t>
            </a:r>
            <a:endParaRPr b="0" i="0">
              <a:solidFill>
                <a:srgbClr val="000000"/>
              </a:solidFill>
              <a:latin typeface="Arial"/>
              <a:ea typeface="Arial"/>
              <a:cs typeface="Arial"/>
              <a:sym typeface="Arial"/>
            </a:endParaRPr>
          </a:p>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9">
                  <a:extLst>
                    <a:ext uri="{A12FA001-AC4F-418D-AE19-62706E023703}">
                      <ahyp:hlinkClr xmlns:ahyp="http://schemas.microsoft.com/office/drawing/2018/hyperlinkcolor" val="tx"/>
                    </a:ext>
                  </a:extLst>
                </a:hlinkClick>
              </a:rPr>
              <a:t>Role Hierarchy and Privilege Inheritance</a:t>
            </a:r>
            <a:endParaRPr b="0" i="0">
              <a:solidFill>
                <a:srgbClr val="000000"/>
              </a:solidFill>
              <a:latin typeface="Arial"/>
              <a:ea typeface="Arial"/>
              <a:cs typeface="Arial"/>
              <a:sym typeface="Arial"/>
            </a:endParaRPr>
          </a:p>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10">
                  <a:extLst>
                    <a:ext uri="{A12FA001-AC4F-418D-AE19-62706E023703}">
                      <ahyp:hlinkClr xmlns:ahyp="http://schemas.microsoft.com/office/drawing/2018/hyperlinkcolor" val="tx"/>
                    </a:ext>
                  </a:extLst>
                </a:hlinkClick>
              </a:rPr>
              <a:t>Enforcement Model: The Primary Role and Secondary Roles</a:t>
            </a:r>
            <a:endParaRPr b="0" i="0">
              <a:solidFill>
                <a:srgbClr val="000000"/>
              </a:solidFill>
              <a:latin typeface="Arial"/>
              <a:ea typeface="Arial"/>
              <a:cs typeface="Arial"/>
              <a:sym typeface="Arial"/>
            </a:endParaRPr>
          </a:p>
          <a:p>
            <a:pPr marL="628650" lvl="1" indent="-95250" algn="l" rtl="0">
              <a:spcBef>
                <a:spcPts val="0"/>
              </a:spcBef>
              <a:spcAft>
                <a:spcPts val="0"/>
              </a:spcAft>
              <a:buClr>
                <a:schemeClr val="dk1"/>
              </a:buClr>
              <a:buSzPts val="1200"/>
              <a:buFont typeface="Arial"/>
              <a:buNone/>
            </a:pPr>
            <a:endParaRPr/>
          </a:p>
          <a:p>
            <a:pPr marL="628650" lvl="1" indent="-171450" algn="l" rtl="0">
              <a:spcBef>
                <a:spcPts val="0"/>
              </a:spcBef>
              <a:spcAft>
                <a:spcPts val="0"/>
              </a:spcAft>
              <a:buClr>
                <a:schemeClr val="dk1"/>
              </a:buClr>
              <a:buSzPts val="1200"/>
              <a:buFont typeface="Arial"/>
              <a:buChar char="•"/>
            </a:pPr>
            <a:r>
              <a:rPr lang="en-US"/>
              <a:t>https://docs.snowflake.com/en/user-guide/security-access-control-overview.html</a:t>
            </a:r>
            <a:endParaRPr/>
          </a:p>
        </p:txBody>
      </p:sp>
      <p:sp>
        <p:nvSpPr>
          <p:cNvPr id="3172" name="Google Shape;3172;g295ec2f26d2_0_13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244</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295ec2f26d2_0_1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0" name="Google Shape;3180;g295ec2f26d2_0_13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3">
                  <a:extLst>
                    <a:ext uri="{A12FA001-AC4F-418D-AE19-62706E023703}">
                      <ahyp:hlinkClr xmlns:ahyp="http://schemas.microsoft.com/office/drawing/2018/hyperlinkcolor" val="tx"/>
                    </a:ext>
                  </a:extLst>
                </a:hlinkClick>
              </a:rPr>
              <a:t>Access Control Framework</a:t>
            </a:r>
            <a:endParaRPr b="0" i="0">
              <a:solidFill>
                <a:srgbClr val="000000"/>
              </a:solidFill>
              <a:latin typeface="Arial"/>
              <a:ea typeface="Arial"/>
              <a:cs typeface="Arial"/>
              <a:sym typeface="Arial"/>
            </a:endParaRPr>
          </a:p>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4">
                  <a:extLst>
                    <a:ext uri="{A12FA001-AC4F-418D-AE19-62706E023703}">
                      <ahyp:hlinkClr xmlns:ahyp="http://schemas.microsoft.com/office/drawing/2018/hyperlinkcolor" val="tx"/>
                    </a:ext>
                  </a:extLst>
                </a:hlinkClick>
              </a:rPr>
              <a:t>Securable Objects</a:t>
            </a:r>
            <a:endParaRPr b="0" i="0">
              <a:solidFill>
                <a:srgbClr val="000000"/>
              </a:solidFill>
              <a:latin typeface="Arial"/>
              <a:ea typeface="Arial"/>
              <a:cs typeface="Arial"/>
              <a:sym typeface="Arial"/>
            </a:endParaRPr>
          </a:p>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5">
                  <a:extLst>
                    <a:ext uri="{A12FA001-AC4F-418D-AE19-62706E023703}">
                      <ahyp:hlinkClr xmlns:ahyp="http://schemas.microsoft.com/office/drawing/2018/hyperlinkcolor" val="tx"/>
                    </a:ext>
                  </a:extLst>
                </a:hlinkClick>
              </a:rPr>
              <a:t>Roles</a:t>
            </a:r>
            <a:endParaRPr b="0" i="0">
              <a:solidFill>
                <a:srgbClr val="000000"/>
              </a:solidFill>
              <a:latin typeface="Arial"/>
              <a:ea typeface="Arial"/>
              <a:cs typeface="Arial"/>
              <a:sym typeface="Arial"/>
            </a:endParaRPr>
          </a:p>
          <a:p>
            <a:pPr marL="742950" lvl="1" indent="-28575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6">
                  <a:extLst>
                    <a:ext uri="{A12FA001-AC4F-418D-AE19-62706E023703}">
                      <ahyp:hlinkClr xmlns:ahyp="http://schemas.microsoft.com/office/drawing/2018/hyperlinkcolor" val="tx"/>
                    </a:ext>
                  </a:extLst>
                </a:hlinkClick>
              </a:rPr>
              <a:t>System-Defined Roles</a:t>
            </a:r>
            <a:endParaRPr b="0" i="0">
              <a:solidFill>
                <a:srgbClr val="000000"/>
              </a:solidFill>
              <a:latin typeface="Arial"/>
              <a:ea typeface="Arial"/>
              <a:cs typeface="Arial"/>
              <a:sym typeface="Arial"/>
            </a:endParaRPr>
          </a:p>
          <a:p>
            <a:pPr marL="742950" lvl="1" indent="-28575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7">
                  <a:extLst>
                    <a:ext uri="{A12FA001-AC4F-418D-AE19-62706E023703}">
                      <ahyp:hlinkClr xmlns:ahyp="http://schemas.microsoft.com/office/drawing/2018/hyperlinkcolor" val="tx"/>
                    </a:ext>
                  </a:extLst>
                </a:hlinkClick>
              </a:rPr>
              <a:t>Custom Roles</a:t>
            </a:r>
            <a:endParaRPr b="0" i="0">
              <a:solidFill>
                <a:srgbClr val="000000"/>
              </a:solidFill>
              <a:latin typeface="Arial"/>
              <a:ea typeface="Arial"/>
              <a:cs typeface="Arial"/>
              <a:sym typeface="Arial"/>
            </a:endParaRPr>
          </a:p>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8">
                  <a:extLst>
                    <a:ext uri="{A12FA001-AC4F-418D-AE19-62706E023703}">
                      <ahyp:hlinkClr xmlns:ahyp="http://schemas.microsoft.com/office/drawing/2018/hyperlinkcolor" val="tx"/>
                    </a:ext>
                  </a:extLst>
                </a:hlinkClick>
              </a:rPr>
              <a:t>Privileges</a:t>
            </a:r>
            <a:endParaRPr b="0" i="0">
              <a:solidFill>
                <a:srgbClr val="000000"/>
              </a:solidFill>
              <a:latin typeface="Arial"/>
              <a:ea typeface="Arial"/>
              <a:cs typeface="Arial"/>
              <a:sym typeface="Arial"/>
            </a:endParaRPr>
          </a:p>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9">
                  <a:extLst>
                    <a:ext uri="{A12FA001-AC4F-418D-AE19-62706E023703}">
                      <ahyp:hlinkClr xmlns:ahyp="http://schemas.microsoft.com/office/drawing/2018/hyperlinkcolor" val="tx"/>
                    </a:ext>
                  </a:extLst>
                </a:hlinkClick>
              </a:rPr>
              <a:t>Role Hierarchy and Privilege Inheritance</a:t>
            </a:r>
            <a:endParaRPr b="0" i="0">
              <a:solidFill>
                <a:srgbClr val="000000"/>
              </a:solidFill>
              <a:latin typeface="Arial"/>
              <a:ea typeface="Arial"/>
              <a:cs typeface="Arial"/>
              <a:sym typeface="Arial"/>
            </a:endParaRPr>
          </a:p>
          <a:p>
            <a:pPr marL="0" lvl="0" indent="-76200" algn="l" rtl="0">
              <a:spcBef>
                <a:spcPts val="0"/>
              </a:spcBef>
              <a:spcAft>
                <a:spcPts val="0"/>
              </a:spcAft>
              <a:buClr>
                <a:srgbClr val="105780"/>
              </a:buClr>
              <a:buSzPts val="1200"/>
              <a:buFont typeface="Arial"/>
              <a:buChar char="•"/>
            </a:pPr>
            <a:r>
              <a:rPr lang="en-US" b="0" i="0" u="sng" strike="noStrike">
                <a:solidFill>
                  <a:srgbClr val="105780"/>
                </a:solidFill>
                <a:latin typeface="Arial"/>
                <a:ea typeface="Arial"/>
                <a:cs typeface="Arial"/>
                <a:sym typeface="Arial"/>
                <a:hlinkClick r:id="rId10">
                  <a:extLst>
                    <a:ext uri="{A12FA001-AC4F-418D-AE19-62706E023703}">
                      <ahyp:hlinkClr xmlns:ahyp="http://schemas.microsoft.com/office/drawing/2018/hyperlinkcolor" val="tx"/>
                    </a:ext>
                  </a:extLst>
                </a:hlinkClick>
              </a:rPr>
              <a:t>Enforcement Model: The Primary Role and Secondary Roles</a:t>
            </a:r>
            <a:endParaRPr b="0" i="0">
              <a:solidFill>
                <a:srgbClr val="000000"/>
              </a:solidFill>
              <a:latin typeface="Arial"/>
              <a:ea typeface="Arial"/>
              <a:cs typeface="Arial"/>
              <a:sym typeface="Arial"/>
            </a:endParaRPr>
          </a:p>
          <a:p>
            <a:pPr marL="628650" lvl="1" indent="-95250" algn="l" rtl="0">
              <a:spcBef>
                <a:spcPts val="0"/>
              </a:spcBef>
              <a:spcAft>
                <a:spcPts val="0"/>
              </a:spcAft>
              <a:buClr>
                <a:schemeClr val="dk1"/>
              </a:buClr>
              <a:buSzPts val="1200"/>
              <a:buFont typeface="Arial"/>
              <a:buNone/>
            </a:pPr>
            <a:endParaRPr/>
          </a:p>
          <a:p>
            <a:pPr marL="628650" lvl="1" indent="-171450" algn="l" rtl="0">
              <a:spcBef>
                <a:spcPts val="0"/>
              </a:spcBef>
              <a:spcAft>
                <a:spcPts val="0"/>
              </a:spcAft>
              <a:buClr>
                <a:schemeClr val="dk1"/>
              </a:buClr>
              <a:buSzPts val="1200"/>
              <a:buFont typeface="Arial"/>
              <a:buChar char="•"/>
            </a:pPr>
            <a:r>
              <a:rPr lang="en-US"/>
              <a:t>https://docs.snowflake.com/en/user-guide/security-access-control-overview.html</a:t>
            </a:r>
            <a:endParaRPr/>
          </a:p>
        </p:txBody>
      </p:sp>
      <p:sp>
        <p:nvSpPr>
          <p:cNvPr id="3181" name="Google Shape;3181;g295ec2f26d2_0_13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245</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295ec2f26d2_0_1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9" name="Google Shape;3189;g295ec2f26d2_0_13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190" name="Google Shape;3190;g295ec2f26d2_0_13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246</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6"/>
        <p:cNvGrpSpPr/>
        <p:nvPr/>
      </p:nvGrpSpPr>
      <p:grpSpPr>
        <a:xfrm>
          <a:off x="0" y="0"/>
          <a:ext cx="0" cy="0"/>
          <a:chOff x="0" y="0"/>
          <a:chExt cx="0" cy="0"/>
        </a:xfrm>
      </p:grpSpPr>
      <p:sp>
        <p:nvSpPr>
          <p:cNvPr id="3197" name="Google Shape;3197;g295ec2f26d2_0_13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8" name="Google Shape;3198;g295ec2f26d2_0_13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chemeClr val="dk1"/>
              </a:buClr>
              <a:buSzPts val="1200"/>
              <a:buFont typeface="Arial"/>
              <a:buNone/>
            </a:pPr>
            <a:r>
              <a:rPr lang="en-US"/>
              <a:t>https://community.snowflake.com/s/article/Snowflake-Security-Overview-and-Best-Practices</a:t>
            </a:r>
            <a:endParaRPr/>
          </a:p>
        </p:txBody>
      </p:sp>
      <p:sp>
        <p:nvSpPr>
          <p:cNvPr id="3199" name="Google Shape;3199;g295ec2f26d2_0_13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247</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5"/>
        <p:cNvGrpSpPr/>
        <p:nvPr/>
      </p:nvGrpSpPr>
      <p:grpSpPr>
        <a:xfrm>
          <a:off x="0" y="0"/>
          <a:ext cx="0" cy="0"/>
          <a:chOff x="0" y="0"/>
          <a:chExt cx="0" cy="0"/>
        </a:xfrm>
      </p:grpSpPr>
      <p:sp>
        <p:nvSpPr>
          <p:cNvPr id="3206" name="Google Shape;3206;g295ec2f26d2_0_1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7" name="Google Shape;3207;g295ec2f26d2_0_13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Arial"/>
              <a:buChar char="•"/>
            </a:pPr>
            <a:r>
              <a:rPr lang="en-US"/>
              <a:t>https://servian.dev/snowflake-role-based-access-control-simplified-41a3ddf34729</a:t>
            </a:r>
            <a:endParaRPr/>
          </a:p>
        </p:txBody>
      </p:sp>
      <p:sp>
        <p:nvSpPr>
          <p:cNvPr id="3208" name="Google Shape;3208;g295ec2f26d2_0_13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248</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g295ec2f26d2_0_1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6" name="Google Shape;3216;g295ec2f26d2_0_13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217" name="Google Shape;3217;g295ec2f26d2_0_13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249</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25cd0f7e00a_0_7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9" name="Google Shape;1199;g25cd0f7e00a_0_7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1200" name="Google Shape;1200;g25cd0f7e00a_0_7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3"/>
        <p:cNvGrpSpPr/>
        <p:nvPr/>
      </p:nvGrpSpPr>
      <p:grpSpPr>
        <a:xfrm>
          <a:off x="0" y="0"/>
          <a:ext cx="0" cy="0"/>
          <a:chOff x="0" y="0"/>
          <a:chExt cx="0" cy="0"/>
        </a:xfrm>
      </p:grpSpPr>
      <p:sp>
        <p:nvSpPr>
          <p:cNvPr id="3224" name="Google Shape;3224;g295ec2f26d2_0_1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5" name="Google Shape;3225;g295ec2f26d2_0_13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226" name="Google Shape;3226;g295ec2f26d2_0_13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250</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2"/>
        <p:cNvGrpSpPr/>
        <p:nvPr/>
      </p:nvGrpSpPr>
      <p:grpSpPr>
        <a:xfrm>
          <a:off x="0" y="0"/>
          <a:ext cx="0" cy="0"/>
          <a:chOff x="0" y="0"/>
          <a:chExt cx="0" cy="0"/>
        </a:xfrm>
      </p:grpSpPr>
      <p:sp>
        <p:nvSpPr>
          <p:cNvPr id="3233" name="Google Shape;3233;g295ec2f26d2_0_1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4" name="Google Shape;3234;g295ec2f26d2_0_13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235" name="Google Shape;3235;g295ec2f26d2_0_13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251</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p:cNvGrpSpPr/>
        <p:nvPr/>
      </p:nvGrpSpPr>
      <p:grpSpPr>
        <a:xfrm>
          <a:off x="0" y="0"/>
          <a:ext cx="0" cy="0"/>
          <a:chOff x="0" y="0"/>
          <a:chExt cx="0" cy="0"/>
        </a:xfrm>
      </p:grpSpPr>
      <p:sp>
        <p:nvSpPr>
          <p:cNvPr id="3242" name="Google Shape;3242;g295ec2f26d2_0_1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3" name="Google Shape;3243;g295ec2f26d2_0_13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1200"/>
              <a:buFont typeface="Poppins"/>
              <a:buNone/>
            </a:pPr>
            <a:r>
              <a:rPr lang="en-US" b="0" i="0">
                <a:solidFill>
                  <a:srgbClr val="333333"/>
                </a:solidFill>
                <a:latin typeface="Poppins"/>
                <a:ea typeface="Poppins"/>
                <a:cs typeface="Poppins"/>
                <a:sym typeface="Poppins"/>
              </a:rPr>
              <a:t>As you can see, within the system roles, there emerges a simple hierarchy of roles. This same hierarchy structure extends into custom roles as well. In order to create a custom role, you will need the CREATE ROLE privilege. If starting out with a new Snowflake account, this would be done with the SYSADMIN role.</a:t>
            </a:r>
            <a:endParaRPr/>
          </a:p>
          <a:p>
            <a:pPr marL="0" lvl="0" indent="0" algn="l" rtl="0">
              <a:spcBef>
                <a:spcPts val="0"/>
              </a:spcBef>
              <a:spcAft>
                <a:spcPts val="0"/>
              </a:spcAft>
              <a:buNone/>
            </a:pPr>
            <a:endParaRPr b="0" i="0">
              <a:solidFill>
                <a:srgbClr val="333333"/>
              </a:solidFill>
              <a:latin typeface="Poppins"/>
              <a:ea typeface="Poppins"/>
              <a:cs typeface="Poppins"/>
              <a:sym typeface="Poppins"/>
            </a:endParaRPr>
          </a:p>
          <a:p>
            <a:pPr marL="0" lvl="0" indent="0" algn="l" rtl="0">
              <a:spcBef>
                <a:spcPts val="0"/>
              </a:spcBef>
              <a:spcAft>
                <a:spcPts val="0"/>
              </a:spcAft>
              <a:buNone/>
            </a:pPr>
            <a:r>
              <a:rPr lang="en-US" b="0" i="0">
                <a:solidFill>
                  <a:srgbClr val="333333"/>
                </a:solidFill>
                <a:latin typeface="Poppins"/>
                <a:ea typeface="Poppins"/>
                <a:cs typeface="Poppins"/>
                <a:sym typeface="Poppins"/>
              </a:rPr>
              <a:t>When creating a new role, it’s important to align the role to a particular goal. You can create a role with the goal to either give access to an object or give access to a particular business function. While the implementation is the same, this guides how you logically assemble your hierarchy and assign privileges in your Snowflake instance.</a:t>
            </a:r>
            <a:endParaRPr/>
          </a:p>
          <a:p>
            <a:pPr marL="0" lvl="0" indent="0" algn="l" rtl="0">
              <a:spcBef>
                <a:spcPts val="0"/>
              </a:spcBef>
              <a:spcAft>
                <a:spcPts val="0"/>
              </a:spcAft>
              <a:buNone/>
            </a:pPr>
            <a:endParaRPr b="0" i="0">
              <a:solidFill>
                <a:srgbClr val="333333"/>
              </a:solidFill>
              <a:latin typeface="Poppins"/>
              <a:ea typeface="Poppins"/>
              <a:cs typeface="Poppins"/>
              <a:sym typeface="Poppins"/>
            </a:endParaRPr>
          </a:p>
          <a:p>
            <a:pPr marL="0" lvl="0" indent="0" algn="l" rtl="0">
              <a:spcBef>
                <a:spcPts val="0"/>
              </a:spcBef>
              <a:spcAft>
                <a:spcPts val="0"/>
              </a:spcAft>
              <a:buNone/>
            </a:pPr>
            <a:r>
              <a:rPr lang="en-US" b="0" i="0">
                <a:solidFill>
                  <a:srgbClr val="333333"/>
                </a:solidFill>
                <a:latin typeface="Poppins"/>
                <a:ea typeface="Poppins"/>
                <a:cs typeface="Poppins"/>
                <a:sym typeface="Poppins"/>
              </a:rPr>
              <a:t>For example, say you have a group of users that need to be able to query a particular database with sensitive data, which we’ll call Transactions. You could create a role with an object access name like READ_TRANSACTIONS, or you could create a role with a business function name like ACCOUNTING_BASIC. Generally, your organization will end up with a combination of both, but keeping privileges aligned to business functions allows for easier user/role management. That is, if you know Jill is not in accounting but has the ACCOUNTING_BASIC role assigned to her, it’s easier to notice than if she just had a READ_TRANSACTIONS role assigned.</a:t>
            </a:r>
            <a:endParaRPr/>
          </a:p>
          <a:p>
            <a:pPr marL="0" lvl="0" indent="0" algn="l" rtl="0">
              <a:spcBef>
                <a:spcPts val="0"/>
              </a:spcBef>
              <a:spcAft>
                <a:spcPts val="0"/>
              </a:spcAft>
              <a:buNone/>
            </a:pPr>
            <a:endParaRPr b="0" i="0">
              <a:solidFill>
                <a:srgbClr val="333333"/>
              </a:solidFill>
              <a:latin typeface="Poppins"/>
              <a:ea typeface="Poppins"/>
              <a:cs typeface="Poppins"/>
              <a:sym typeface="Poppins"/>
            </a:endParaRPr>
          </a:p>
          <a:p>
            <a:pPr marL="0" lvl="0" indent="0" algn="l" rtl="0">
              <a:spcBef>
                <a:spcPts val="0"/>
              </a:spcBef>
              <a:spcAft>
                <a:spcPts val="0"/>
              </a:spcAft>
              <a:buNone/>
            </a:pPr>
            <a:r>
              <a:rPr lang="en-US" b="0" i="0">
                <a:solidFill>
                  <a:srgbClr val="333333"/>
                </a:solidFill>
                <a:latin typeface="Poppins"/>
                <a:ea typeface="Poppins"/>
                <a:cs typeface="Poppins"/>
                <a:sym typeface="Poppins"/>
              </a:rPr>
              <a:t>Now, within our transactions table, let’s say your organization needs specific users to be able to create transactions. If you’re creating roles based on object access, you’d probably end up creating a role named CREATE_TRANSACTIONS. You can see how this might lead over time to a lot of roles and user assignments to manage as your need for different access to different roles expands. Instead, we could create a business function guided role with a name ACCOUNTING_ADVANCED that inherits from our ACCOUNTING_BASIC role, and just assign the corresponding roles to our users.</a:t>
            </a:r>
            <a:endParaRPr/>
          </a:p>
          <a:p>
            <a:pPr marL="457200" lvl="1" indent="0" algn="l" rtl="0">
              <a:spcBef>
                <a:spcPts val="0"/>
              </a:spcBef>
              <a:spcAft>
                <a:spcPts val="0"/>
              </a:spcAft>
              <a:buClr>
                <a:schemeClr val="dk1"/>
              </a:buClr>
              <a:buSzPts val="1200"/>
              <a:buFont typeface="Arial"/>
              <a:buNone/>
            </a:pPr>
            <a:endParaRPr/>
          </a:p>
        </p:txBody>
      </p:sp>
      <p:sp>
        <p:nvSpPr>
          <p:cNvPr id="3244" name="Google Shape;3244;g295ec2f26d2_0_13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252</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0"/>
        <p:cNvGrpSpPr/>
        <p:nvPr/>
      </p:nvGrpSpPr>
      <p:grpSpPr>
        <a:xfrm>
          <a:off x="0" y="0"/>
          <a:ext cx="0" cy="0"/>
          <a:chOff x="0" y="0"/>
          <a:chExt cx="0" cy="0"/>
        </a:xfrm>
      </p:grpSpPr>
      <p:sp>
        <p:nvSpPr>
          <p:cNvPr id="3251" name="Google Shape;3251;g295ec2f26d2_0_1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2" name="Google Shape;3252;g295ec2f26d2_0_13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rgbClr val="000000"/>
              </a:buClr>
              <a:buSzPts val="1200"/>
              <a:buFont typeface="Arial"/>
              <a:buNone/>
            </a:pPr>
            <a:r>
              <a:rPr lang="en-US" b="0" i="0">
                <a:solidFill>
                  <a:srgbClr val="000000"/>
                </a:solidFill>
                <a:latin typeface="Arial"/>
                <a:ea typeface="Arial"/>
                <a:cs typeface="Arial"/>
                <a:sym typeface="Arial"/>
              </a:rPr>
              <a:t>In the Snowflake model, access to securable objects is allowed via privileges assigned to roles, which are in turn assigned to other roles or users. In addition, each securable object has an owner that can grant access to other roles. This model is different from a user-based access control model, in which rights and privileges are assigned to each user or group of users. The Snowflake model is designed to provide a significant amount of both control and flexibility.</a:t>
            </a:r>
            <a:endParaRPr/>
          </a:p>
        </p:txBody>
      </p:sp>
      <p:sp>
        <p:nvSpPr>
          <p:cNvPr id="3253" name="Google Shape;3253;g295ec2f26d2_0_1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253</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9"/>
        <p:cNvGrpSpPr/>
        <p:nvPr/>
      </p:nvGrpSpPr>
      <p:grpSpPr>
        <a:xfrm>
          <a:off x="0" y="0"/>
          <a:ext cx="0" cy="0"/>
          <a:chOff x="0" y="0"/>
          <a:chExt cx="0" cy="0"/>
        </a:xfrm>
      </p:grpSpPr>
      <p:sp>
        <p:nvSpPr>
          <p:cNvPr id="3260" name="Google Shape;3260;g295ec2f26d2_0_14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1" name="Google Shape;3261;g295ec2f26d2_0_14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rgbClr val="000000"/>
              </a:buClr>
              <a:buSzPts val="1200"/>
              <a:buFont typeface="Arial"/>
              <a:buNone/>
            </a:pPr>
            <a:r>
              <a:rPr lang="en-US" b="0" i="0">
                <a:solidFill>
                  <a:srgbClr val="000000"/>
                </a:solidFill>
                <a:latin typeface="Arial"/>
                <a:ea typeface="Arial"/>
                <a:cs typeface="Arial"/>
                <a:sym typeface="Arial"/>
              </a:rPr>
              <a:t>In the Snowflake model, access to securable objects is allowed via privileges assigned to roles, which are in turn assigned to other roles or users. In addition, each securable object has an owner that can grant access to other roles. This model is different from a user-based access control model, in which rights and privileges are assigned to each user or group of users. The Snowflake model is designed to provide a significant amount of both control and flexibility.</a:t>
            </a:r>
            <a:endParaRPr/>
          </a:p>
        </p:txBody>
      </p:sp>
      <p:sp>
        <p:nvSpPr>
          <p:cNvPr id="3262" name="Google Shape;3262;g295ec2f26d2_0_14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254</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8"/>
        <p:cNvGrpSpPr/>
        <p:nvPr/>
      </p:nvGrpSpPr>
      <p:grpSpPr>
        <a:xfrm>
          <a:off x="0" y="0"/>
          <a:ext cx="0" cy="0"/>
          <a:chOff x="0" y="0"/>
          <a:chExt cx="0" cy="0"/>
        </a:xfrm>
      </p:grpSpPr>
      <p:sp>
        <p:nvSpPr>
          <p:cNvPr id="3269" name="Google Shape;3269;g295ec2f26d2_0_1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0" name="Google Shape;3270;g295ec2f26d2_0_14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rgbClr val="292929"/>
              </a:buClr>
              <a:buSzPts val="1200"/>
              <a:buFont typeface="Arial"/>
              <a:buNone/>
            </a:pPr>
            <a:r>
              <a:rPr lang="en-US" b="0" i="0">
                <a:solidFill>
                  <a:srgbClr val="292929"/>
                </a:solidFill>
                <a:latin typeface="Arial"/>
                <a:ea typeface="Arial"/>
                <a:cs typeface="Arial"/>
                <a:sym typeface="Arial"/>
              </a:rPr>
              <a:t>Let us look at an example representation for a production environment. Having similar domain role hierarchies for Dev/UAT/Feature Store/Data Store as shown below will help us create logical domain segregations with granular object-level control on a single Snowflake account.</a:t>
            </a:r>
            <a:endParaRPr/>
          </a:p>
        </p:txBody>
      </p:sp>
      <p:sp>
        <p:nvSpPr>
          <p:cNvPr id="3271" name="Google Shape;3271;g295ec2f26d2_0_14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255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g295ec2f26d2_0_1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9" name="Google Shape;3279;g295ec2f26d2_0_14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280" name="Google Shape;3280;g295ec2f26d2_0_14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256</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6"/>
        <p:cNvGrpSpPr/>
        <p:nvPr/>
      </p:nvGrpSpPr>
      <p:grpSpPr>
        <a:xfrm>
          <a:off x="0" y="0"/>
          <a:ext cx="0" cy="0"/>
          <a:chOff x="0" y="0"/>
          <a:chExt cx="0" cy="0"/>
        </a:xfrm>
      </p:grpSpPr>
      <p:sp>
        <p:nvSpPr>
          <p:cNvPr id="3287" name="Google Shape;3287;g2961947477b_0_10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8" name="Google Shape;3288;g2961947477b_0_10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289" name="Google Shape;3289;g2961947477b_0_10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257</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6"/>
        <p:cNvGrpSpPr/>
        <p:nvPr/>
      </p:nvGrpSpPr>
      <p:grpSpPr>
        <a:xfrm>
          <a:off x="0" y="0"/>
          <a:ext cx="0" cy="0"/>
          <a:chOff x="0" y="0"/>
          <a:chExt cx="0" cy="0"/>
        </a:xfrm>
      </p:grpSpPr>
      <p:sp>
        <p:nvSpPr>
          <p:cNvPr id="3297" name="Google Shape;3297;g2961947477b_0_1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8" name="Google Shape;3298;g2961947477b_0_1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299" name="Google Shape;3299;g2961947477b_0_1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258</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6"/>
        <p:cNvGrpSpPr/>
        <p:nvPr/>
      </p:nvGrpSpPr>
      <p:grpSpPr>
        <a:xfrm>
          <a:off x="0" y="0"/>
          <a:ext cx="0" cy="0"/>
          <a:chOff x="0" y="0"/>
          <a:chExt cx="0" cy="0"/>
        </a:xfrm>
      </p:grpSpPr>
      <p:sp>
        <p:nvSpPr>
          <p:cNvPr id="3307" name="Google Shape;3307;g2961947477b_0_1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8" name="Google Shape;3308;g2961947477b_0_1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309" name="Google Shape;3309;g2961947477b_0_1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259</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25cd0f7e00a_0_7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25cd0f7e00a_0_7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9" name="Google Shape;1209;g25cd0f7e00a_0_7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Google Shape;3317;g2961947477b_0_1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8" name="Google Shape;3318;g2961947477b_0_1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319" name="Google Shape;3319;g2961947477b_0_1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260</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5"/>
        <p:cNvGrpSpPr/>
        <p:nvPr/>
      </p:nvGrpSpPr>
      <p:grpSpPr>
        <a:xfrm>
          <a:off x="0" y="0"/>
          <a:ext cx="0" cy="0"/>
          <a:chOff x="0" y="0"/>
          <a:chExt cx="0" cy="0"/>
        </a:xfrm>
      </p:grpSpPr>
      <p:sp>
        <p:nvSpPr>
          <p:cNvPr id="3326" name="Google Shape;3326;g2961947477b_0_1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7" name="Google Shape;3327;g2961947477b_0_1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Arial"/>
              <a:buChar char="•"/>
            </a:pPr>
            <a:r>
              <a:rPr lang="en-US"/>
              <a:t>QUERY_HISTORY_BY_SESSION is a Table Function</a:t>
            </a:r>
            <a:endParaRPr/>
          </a:p>
          <a:p>
            <a:pPr marL="628650" lvl="1" indent="-95250" algn="l" rtl="0">
              <a:spcBef>
                <a:spcPts val="0"/>
              </a:spcBef>
              <a:spcAft>
                <a:spcPts val="0"/>
              </a:spcAft>
              <a:buClr>
                <a:schemeClr val="dk1"/>
              </a:buClr>
              <a:buSzPts val="1200"/>
              <a:buFont typeface="Arial"/>
              <a:buNone/>
            </a:pPr>
            <a:endParaRPr/>
          </a:p>
          <a:p>
            <a:pPr marL="628650" lvl="1" indent="-171450" algn="l" rtl="0">
              <a:spcBef>
                <a:spcPts val="0"/>
              </a:spcBef>
              <a:spcAft>
                <a:spcPts val="0"/>
              </a:spcAft>
              <a:buClr>
                <a:srgbClr val="000000"/>
              </a:buClr>
              <a:buSzPts val="1200"/>
              <a:buFont typeface="Arial"/>
              <a:buChar char="•"/>
            </a:pPr>
            <a:r>
              <a:rPr lang="en-US" b="0" i="0">
                <a:solidFill>
                  <a:srgbClr val="000000"/>
                </a:solidFill>
                <a:latin typeface="Arial"/>
                <a:ea typeface="Arial"/>
                <a:cs typeface="Arial"/>
                <a:sym typeface="Arial"/>
              </a:rPr>
              <a:t>The table functions in INFORMATION_SCHEMA can be used to return account-level usage and historical information for storage, warehouses, user logins, and queries:</a:t>
            </a:r>
            <a:endParaRPr/>
          </a:p>
          <a:p>
            <a:pPr marL="628650" lvl="1" indent="-95250" algn="l" rtl="0">
              <a:spcBef>
                <a:spcPts val="0"/>
              </a:spcBef>
              <a:spcAft>
                <a:spcPts val="0"/>
              </a:spcAft>
              <a:buClr>
                <a:schemeClr val="dk1"/>
              </a:buClr>
              <a:buSzPts val="1200"/>
              <a:buFont typeface="Arial"/>
              <a:buNone/>
            </a:pPr>
            <a:endParaRPr b="0" i="0">
              <a:solidFill>
                <a:srgbClr val="000000"/>
              </a:solidFill>
              <a:latin typeface="Arial"/>
              <a:ea typeface="Arial"/>
              <a:cs typeface="Arial"/>
              <a:sym typeface="Arial"/>
            </a:endParaRPr>
          </a:p>
          <a:p>
            <a:pPr marL="628650" lvl="1" indent="-171450" algn="l" rtl="0">
              <a:spcBef>
                <a:spcPts val="0"/>
              </a:spcBef>
              <a:spcAft>
                <a:spcPts val="0"/>
              </a:spcAft>
              <a:buClr>
                <a:srgbClr val="000000"/>
              </a:buClr>
              <a:buSzPts val="1200"/>
              <a:buFont typeface="Arial"/>
              <a:buChar char="•"/>
            </a:pPr>
            <a:r>
              <a:rPr lang="en-US" b="0" i="0">
                <a:solidFill>
                  <a:srgbClr val="000000"/>
                </a:solidFill>
                <a:latin typeface="Arial"/>
                <a:ea typeface="Arial"/>
                <a:cs typeface="Arial"/>
                <a:sym typeface="Arial"/>
              </a:rPr>
              <a:t>Up to but not including</a:t>
            </a:r>
            <a:endParaRPr/>
          </a:p>
          <a:p>
            <a:pPr marL="628650" lvl="1" indent="-95250" algn="l" rtl="0">
              <a:spcBef>
                <a:spcPts val="0"/>
              </a:spcBef>
              <a:spcAft>
                <a:spcPts val="0"/>
              </a:spcAft>
              <a:buClr>
                <a:schemeClr val="dk1"/>
              </a:buClr>
              <a:buSzPts val="1200"/>
              <a:buFont typeface="Arial"/>
              <a:buNone/>
            </a:pPr>
            <a:endParaRPr b="0" i="0">
              <a:solidFill>
                <a:srgbClr val="000000"/>
              </a:solidFill>
              <a:latin typeface="Arial"/>
              <a:ea typeface="Arial"/>
              <a:cs typeface="Arial"/>
              <a:sym typeface="Arial"/>
            </a:endParaRPr>
          </a:p>
          <a:p>
            <a:pPr marL="628650" lvl="1" indent="-95250" algn="l" rtl="0">
              <a:spcBef>
                <a:spcPts val="0"/>
              </a:spcBef>
              <a:spcAft>
                <a:spcPts val="0"/>
              </a:spcAft>
              <a:buClr>
                <a:schemeClr val="dk1"/>
              </a:buClr>
              <a:buSzPts val="1200"/>
              <a:buFont typeface="Arial"/>
              <a:buNone/>
            </a:pPr>
            <a:endParaRPr b="0" i="0">
              <a:solidFill>
                <a:srgbClr val="000000"/>
              </a:solidFill>
              <a:latin typeface="Arial"/>
              <a:ea typeface="Arial"/>
              <a:cs typeface="Arial"/>
              <a:sym typeface="Arial"/>
            </a:endParaRPr>
          </a:p>
          <a:p>
            <a:pPr marL="628650" lvl="1" indent="-95250" algn="l" rtl="0">
              <a:spcBef>
                <a:spcPts val="0"/>
              </a:spcBef>
              <a:spcAft>
                <a:spcPts val="0"/>
              </a:spcAft>
              <a:buClr>
                <a:schemeClr val="dk1"/>
              </a:buClr>
              <a:buSzPts val="1200"/>
              <a:buFont typeface="Arial"/>
              <a:buNone/>
            </a:pPr>
            <a:endParaRPr/>
          </a:p>
        </p:txBody>
      </p:sp>
      <p:sp>
        <p:nvSpPr>
          <p:cNvPr id="3328" name="Google Shape;3328;g2961947477b_0_1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261</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2961947477b_0_1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6" name="Google Shape;3336;g2961947477b_0_1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337" name="Google Shape;3337;g2961947477b_0_1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262</a:t>
            </a:fld>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3"/>
        <p:cNvGrpSpPr/>
        <p:nvPr/>
      </p:nvGrpSpPr>
      <p:grpSpPr>
        <a:xfrm>
          <a:off x="0" y="0"/>
          <a:ext cx="0" cy="0"/>
          <a:chOff x="0" y="0"/>
          <a:chExt cx="0" cy="0"/>
        </a:xfrm>
      </p:grpSpPr>
      <p:sp>
        <p:nvSpPr>
          <p:cNvPr id="3344" name="Google Shape;3344;g2961947477b_0_1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5" name="Google Shape;3345;g2961947477b_0_1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346" name="Google Shape;3346;g2961947477b_0_1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263</a:t>
            </a:fld>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3"/>
        <p:cNvGrpSpPr/>
        <p:nvPr/>
      </p:nvGrpSpPr>
      <p:grpSpPr>
        <a:xfrm>
          <a:off x="0" y="0"/>
          <a:ext cx="0" cy="0"/>
          <a:chOff x="0" y="0"/>
          <a:chExt cx="0" cy="0"/>
        </a:xfrm>
      </p:grpSpPr>
      <p:sp>
        <p:nvSpPr>
          <p:cNvPr id="3354" name="Google Shape;3354;g2961947477b_0_1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5" name="Google Shape;3355;g2961947477b_0_1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356" name="Google Shape;3356;g2961947477b_0_11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264</a:t>
            </a:fld>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3"/>
        <p:cNvGrpSpPr/>
        <p:nvPr/>
      </p:nvGrpSpPr>
      <p:grpSpPr>
        <a:xfrm>
          <a:off x="0" y="0"/>
          <a:ext cx="0" cy="0"/>
          <a:chOff x="0" y="0"/>
          <a:chExt cx="0" cy="0"/>
        </a:xfrm>
      </p:grpSpPr>
      <p:sp>
        <p:nvSpPr>
          <p:cNvPr id="3364" name="Google Shape;3364;g2961947477b_0_1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5" name="Google Shape;3365;g2961947477b_0_11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366" name="Google Shape;3366;g2961947477b_0_11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265</a:t>
            </a:fld>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2"/>
        <p:cNvGrpSpPr/>
        <p:nvPr/>
      </p:nvGrpSpPr>
      <p:grpSpPr>
        <a:xfrm>
          <a:off x="0" y="0"/>
          <a:ext cx="0" cy="0"/>
          <a:chOff x="0" y="0"/>
          <a:chExt cx="0" cy="0"/>
        </a:xfrm>
      </p:grpSpPr>
      <p:sp>
        <p:nvSpPr>
          <p:cNvPr id="3373" name="Google Shape;3373;g2961947477b_0_1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4" name="Google Shape;3374;g2961947477b_0_1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375" name="Google Shape;3375;g2961947477b_0_11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266</a:t>
            </a:fld>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g2961947477b_0_1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3" name="Google Shape;3383;g2961947477b_0_11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384" name="Google Shape;3384;g2961947477b_0_11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267</a:t>
            </a:fld>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1"/>
        <p:cNvGrpSpPr/>
        <p:nvPr/>
      </p:nvGrpSpPr>
      <p:grpSpPr>
        <a:xfrm>
          <a:off x="0" y="0"/>
          <a:ext cx="0" cy="0"/>
          <a:chOff x="0" y="0"/>
          <a:chExt cx="0" cy="0"/>
        </a:xfrm>
      </p:grpSpPr>
      <p:sp>
        <p:nvSpPr>
          <p:cNvPr id="3392" name="Google Shape;3392;g2961947477b_0_1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3" name="Google Shape;3393;g2961947477b_0_11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Arial"/>
              <a:buNone/>
            </a:pPr>
            <a:endParaRPr/>
          </a:p>
        </p:txBody>
      </p:sp>
      <p:sp>
        <p:nvSpPr>
          <p:cNvPr id="3394" name="Google Shape;3394;g2961947477b_0_11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268</a:t>
            </a:fld>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25cd0f7e00a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25cd0f7e00a_0_3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2" name="Google Shape;3452;g25cd0f7e00a_0_3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25cd0f7e00a_0_7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25cd0f7e00a_0_7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374151"/>
              </a:buClr>
              <a:buSzPts val="1200"/>
              <a:buFont typeface="Roboto"/>
              <a:buChar char="●"/>
            </a:pPr>
            <a:endParaRPr sz="1100">
              <a:solidFill>
                <a:srgbClr val="2C2F34"/>
              </a:solidFill>
              <a:highlight>
                <a:srgbClr val="FFFFFF"/>
              </a:highlight>
              <a:latin typeface="Arial"/>
              <a:ea typeface="Arial"/>
              <a:cs typeface="Arial"/>
              <a:sym typeface="Arial"/>
            </a:endParaRPr>
          </a:p>
          <a:p>
            <a:pPr marL="0" lvl="0" indent="0" algn="l" rtl="0">
              <a:lnSpc>
                <a:spcPct val="115000"/>
              </a:lnSpc>
              <a:spcBef>
                <a:spcPts val="1800"/>
              </a:spcBef>
              <a:spcAft>
                <a:spcPts val="0"/>
              </a:spcAft>
              <a:buNone/>
            </a:pPr>
            <a:endParaRPr>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a:p>
        </p:txBody>
      </p:sp>
      <p:sp>
        <p:nvSpPr>
          <p:cNvPr id="1218" name="Google Shape;1218;g25cd0f7e00a_0_7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7"/>
        <p:cNvGrpSpPr/>
        <p:nvPr/>
      </p:nvGrpSpPr>
      <p:grpSpPr>
        <a:xfrm>
          <a:off x="0" y="0"/>
          <a:ext cx="0" cy="0"/>
          <a:chOff x="0" y="0"/>
          <a:chExt cx="0" cy="0"/>
        </a:xfrm>
      </p:grpSpPr>
      <p:sp>
        <p:nvSpPr>
          <p:cNvPr id="3458" name="Google Shape;3458;g25cd0f7e00a_0_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9" name="Google Shape;3459;g25cd0f7e00a_0_3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0" name="Google Shape;3460;g25cd0f7e00a_0_3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270</a:t>
            </a:fld>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5"/>
        <p:cNvGrpSpPr/>
        <p:nvPr/>
      </p:nvGrpSpPr>
      <p:grpSpPr>
        <a:xfrm>
          <a:off x="0" y="0"/>
          <a:ext cx="0" cy="0"/>
          <a:chOff x="0" y="0"/>
          <a:chExt cx="0" cy="0"/>
        </a:xfrm>
      </p:grpSpPr>
      <p:sp>
        <p:nvSpPr>
          <p:cNvPr id="3466" name="Google Shape;3466;g25cd0f7e00a_0_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7" name="Google Shape;3467;g25cd0f7e00a_0_3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8" name="Google Shape;3468;g25cd0f7e00a_0_3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271</a:t>
            </a:fld>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25cd0f7e00a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5" name="Google Shape;3475;g25cd0f7e00a_0_3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6" name="Google Shape;3476;g25cd0f7e00a_0_3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272</a:t>
            </a:fld>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1"/>
        <p:cNvGrpSpPr/>
        <p:nvPr/>
      </p:nvGrpSpPr>
      <p:grpSpPr>
        <a:xfrm>
          <a:off x="0" y="0"/>
          <a:ext cx="0" cy="0"/>
          <a:chOff x="0" y="0"/>
          <a:chExt cx="0" cy="0"/>
        </a:xfrm>
      </p:grpSpPr>
      <p:sp>
        <p:nvSpPr>
          <p:cNvPr id="3482" name="Google Shape;3482;g25cd0f7e00a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3" name="Google Shape;3483;g25cd0f7e00a_0_4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4" name="Google Shape;3484;g25cd0f7e00a_0_4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273</a:t>
            </a:fld>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25cd0f7e00a_0_4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25cd0f7e00a_0_4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2" name="Google Shape;3492;g25cd0f7e00a_0_4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274</a:t>
            </a:fld>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7"/>
        <p:cNvGrpSpPr/>
        <p:nvPr/>
      </p:nvGrpSpPr>
      <p:grpSpPr>
        <a:xfrm>
          <a:off x="0" y="0"/>
          <a:ext cx="0" cy="0"/>
          <a:chOff x="0" y="0"/>
          <a:chExt cx="0" cy="0"/>
        </a:xfrm>
      </p:grpSpPr>
      <p:sp>
        <p:nvSpPr>
          <p:cNvPr id="3498" name="Google Shape;3498;g25cd0f7e00a_0_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9" name="Google Shape;3499;g25cd0f7e00a_0_4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0" name="Google Shape;3500;g25cd0f7e00a_0_4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275</a:t>
            </a:fld>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5"/>
        <p:cNvGrpSpPr/>
        <p:nvPr/>
      </p:nvGrpSpPr>
      <p:grpSpPr>
        <a:xfrm>
          <a:off x="0" y="0"/>
          <a:ext cx="0" cy="0"/>
          <a:chOff x="0" y="0"/>
          <a:chExt cx="0" cy="0"/>
        </a:xfrm>
      </p:grpSpPr>
      <p:sp>
        <p:nvSpPr>
          <p:cNvPr id="3506" name="Google Shape;3506;g25cd0f7e00a_0_4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7" name="Google Shape;3507;g25cd0f7e00a_0_4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8" name="Google Shape;3508;g25cd0f7e00a_0_4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276</a:t>
            </a:fld>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3"/>
        <p:cNvGrpSpPr/>
        <p:nvPr/>
      </p:nvGrpSpPr>
      <p:grpSpPr>
        <a:xfrm>
          <a:off x="0" y="0"/>
          <a:ext cx="0" cy="0"/>
          <a:chOff x="0" y="0"/>
          <a:chExt cx="0" cy="0"/>
        </a:xfrm>
      </p:grpSpPr>
      <p:sp>
        <p:nvSpPr>
          <p:cNvPr id="3514" name="Google Shape;3514;g25cd0f7e00a_0_4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5" name="Google Shape;3515;g25cd0f7e00a_0_4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6" name="Google Shape;3516;g25cd0f7e00a_0_4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277</a:t>
            </a:fld>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2961947477b_0_10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2961947477b_0_10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4" name="Google Shape;3524;g2961947477b_0_10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278</a:t>
            </a:fld>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9"/>
        <p:cNvGrpSpPr/>
        <p:nvPr/>
      </p:nvGrpSpPr>
      <p:grpSpPr>
        <a:xfrm>
          <a:off x="0" y="0"/>
          <a:ext cx="0" cy="0"/>
          <a:chOff x="0" y="0"/>
          <a:chExt cx="0" cy="0"/>
        </a:xfrm>
      </p:grpSpPr>
      <p:sp>
        <p:nvSpPr>
          <p:cNvPr id="3530" name="Google Shape;3530;g2961947477b_0_10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1" name="Google Shape;3531;g2961947477b_0_10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2" name="Google Shape;3532;g2961947477b_0_10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25cd0f7e00a_0_8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5cd0f7e00a_0_8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374151"/>
              </a:buClr>
              <a:buSzPts val="1200"/>
              <a:buFont typeface="Roboto"/>
              <a:buChar char="●"/>
            </a:pPr>
            <a:endParaRPr sz="1100">
              <a:solidFill>
                <a:srgbClr val="2C2F34"/>
              </a:solidFill>
              <a:highlight>
                <a:srgbClr val="FFFFFF"/>
              </a:highlight>
              <a:latin typeface="Arial"/>
              <a:ea typeface="Arial"/>
              <a:cs typeface="Arial"/>
              <a:sym typeface="Arial"/>
            </a:endParaRPr>
          </a:p>
          <a:p>
            <a:pPr marL="0" lvl="0" indent="0" algn="l" rtl="0">
              <a:lnSpc>
                <a:spcPct val="115000"/>
              </a:lnSpc>
              <a:spcBef>
                <a:spcPts val="1800"/>
              </a:spcBef>
              <a:spcAft>
                <a:spcPts val="0"/>
              </a:spcAft>
              <a:buNone/>
            </a:pPr>
            <a:endParaRPr>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a:p>
        </p:txBody>
      </p:sp>
      <p:sp>
        <p:nvSpPr>
          <p:cNvPr id="1226" name="Google Shape;1226;g25cd0f7e00a_0_8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7"/>
        <p:cNvGrpSpPr/>
        <p:nvPr/>
      </p:nvGrpSpPr>
      <p:grpSpPr>
        <a:xfrm>
          <a:off x="0" y="0"/>
          <a:ext cx="0" cy="0"/>
          <a:chOff x="0" y="0"/>
          <a:chExt cx="0" cy="0"/>
        </a:xfrm>
      </p:grpSpPr>
      <p:sp>
        <p:nvSpPr>
          <p:cNvPr id="3538" name="Google Shape;3538;g2961947477b_0_10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9" name="Google Shape;3539;g2961947477b_0_10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0" name="Google Shape;3540;g2961947477b_0_10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280</a:t>
            </a:fld>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2961947477b_0_10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2961947477b_0_10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9" name="Google Shape;3549;g2961947477b_0_10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281</a:t>
            </a:fld>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4"/>
        <p:cNvGrpSpPr/>
        <p:nvPr/>
      </p:nvGrpSpPr>
      <p:grpSpPr>
        <a:xfrm>
          <a:off x="0" y="0"/>
          <a:ext cx="0" cy="0"/>
          <a:chOff x="0" y="0"/>
          <a:chExt cx="0" cy="0"/>
        </a:xfrm>
      </p:grpSpPr>
      <p:sp>
        <p:nvSpPr>
          <p:cNvPr id="3555" name="Google Shape;3555;g2961947477b_0_10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6" name="Google Shape;3556;g2961947477b_0_10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Arial"/>
              <a:buChar char="•"/>
            </a:pPr>
            <a:r>
              <a:rPr lang="en-US" b="0" i="0">
                <a:latin typeface="Lato"/>
                <a:ea typeface="Lato"/>
                <a:cs typeface="Lato"/>
                <a:sym typeface="Lato"/>
              </a:rPr>
              <a:t>r</a:t>
            </a:r>
            <a:endParaRPr/>
          </a:p>
          <a:p>
            <a:pPr marL="0" lvl="0" indent="0" algn="l" rtl="0">
              <a:spcBef>
                <a:spcPts val="0"/>
              </a:spcBef>
              <a:spcAft>
                <a:spcPts val="0"/>
              </a:spcAft>
              <a:buNone/>
            </a:pPr>
            <a:br>
              <a:rPr lang="en-US"/>
            </a:br>
            <a:endParaRPr/>
          </a:p>
        </p:txBody>
      </p:sp>
      <p:sp>
        <p:nvSpPr>
          <p:cNvPr id="3557" name="Google Shape;3557;g2961947477b_0_10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282</a:t>
            </a:fld>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3"/>
        <p:cNvGrpSpPr/>
        <p:nvPr/>
      </p:nvGrpSpPr>
      <p:grpSpPr>
        <a:xfrm>
          <a:off x="0" y="0"/>
          <a:ext cx="0" cy="0"/>
          <a:chOff x="0" y="0"/>
          <a:chExt cx="0" cy="0"/>
        </a:xfrm>
      </p:grpSpPr>
      <p:sp>
        <p:nvSpPr>
          <p:cNvPr id="3564" name="Google Shape;3564;g2961947477b_0_6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5" name="Google Shape;3565;g2961947477b_0_6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600">
                <a:latin typeface="Helvetica Neue"/>
                <a:ea typeface="Helvetica Neue"/>
                <a:cs typeface="Helvetica Neue"/>
                <a:sym typeface="Helvetica Neue"/>
              </a:rPr>
              <a:t>Data stuff</a:t>
            </a:r>
            <a:endParaRPr>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3566" name="Google Shape;3566;g2961947477b_0_6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4"/>
        <p:cNvGrpSpPr/>
        <p:nvPr/>
      </p:nvGrpSpPr>
      <p:grpSpPr>
        <a:xfrm>
          <a:off x="0" y="0"/>
          <a:ext cx="0" cy="0"/>
          <a:chOff x="0" y="0"/>
          <a:chExt cx="0" cy="0"/>
        </a:xfrm>
      </p:grpSpPr>
      <p:sp>
        <p:nvSpPr>
          <p:cNvPr id="3575" name="Google Shape;3575;g2961947477b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6" name="Google Shape;3576;g2961947477b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3577" name="Google Shape;3577;g2961947477b_0_2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284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g2961947477b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6" name="Google Shape;3586;g2961947477b_0_2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3587" name="Google Shape;3587;g2961947477b_0_2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285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4"/>
        <p:cNvGrpSpPr/>
        <p:nvPr/>
      </p:nvGrpSpPr>
      <p:grpSpPr>
        <a:xfrm>
          <a:off x="0" y="0"/>
          <a:ext cx="0" cy="0"/>
          <a:chOff x="0" y="0"/>
          <a:chExt cx="0" cy="0"/>
        </a:xfrm>
      </p:grpSpPr>
      <p:sp>
        <p:nvSpPr>
          <p:cNvPr id="3595" name="Google Shape;3595;g2961947477b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6" name="Google Shape;3596;g2961947477b_0_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3597" name="Google Shape;3597;g2961947477b_0_2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286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4"/>
        <p:cNvGrpSpPr/>
        <p:nvPr/>
      </p:nvGrpSpPr>
      <p:grpSpPr>
        <a:xfrm>
          <a:off x="0" y="0"/>
          <a:ext cx="0" cy="0"/>
          <a:chOff x="0" y="0"/>
          <a:chExt cx="0" cy="0"/>
        </a:xfrm>
      </p:grpSpPr>
      <p:sp>
        <p:nvSpPr>
          <p:cNvPr id="3605" name="Google Shape;3605;g2961947477b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6" name="Google Shape;3606;g2961947477b_0_2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3607" name="Google Shape;3607;g2961947477b_0_2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287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4"/>
        <p:cNvGrpSpPr/>
        <p:nvPr/>
      </p:nvGrpSpPr>
      <p:grpSpPr>
        <a:xfrm>
          <a:off x="0" y="0"/>
          <a:ext cx="0" cy="0"/>
          <a:chOff x="0" y="0"/>
          <a:chExt cx="0" cy="0"/>
        </a:xfrm>
      </p:grpSpPr>
      <p:sp>
        <p:nvSpPr>
          <p:cNvPr id="3615" name="Google Shape;3615;g2961947477b_0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6" name="Google Shape;3616;g2961947477b_0_2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dirty="0"/>
              <a:t>ager</a:t>
            </a:r>
            <a:endParaRPr dirty="0"/>
          </a:p>
        </p:txBody>
      </p:sp>
      <p:sp>
        <p:nvSpPr>
          <p:cNvPr id="3617" name="Google Shape;3617;g2961947477b_0_2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288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4"/>
        <p:cNvGrpSpPr/>
        <p:nvPr/>
      </p:nvGrpSpPr>
      <p:grpSpPr>
        <a:xfrm>
          <a:off x="0" y="0"/>
          <a:ext cx="0" cy="0"/>
          <a:chOff x="0" y="0"/>
          <a:chExt cx="0" cy="0"/>
        </a:xfrm>
      </p:grpSpPr>
      <p:sp>
        <p:nvSpPr>
          <p:cNvPr id="3625" name="Google Shape;3625;g2961947477b_0_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6" name="Google Shape;3626;g2961947477b_0_2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3627" name="Google Shape;3627;g2961947477b_0_2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289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25cd0f7e00a_0_8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25cd0f7e00a_0_8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374151"/>
              </a:buClr>
              <a:buSzPts val="1200"/>
              <a:buFont typeface="Roboto"/>
              <a:buChar char="●"/>
            </a:pPr>
            <a:endParaRPr sz="1100">
              <a:solidFill>
                <a:srgbClr val="2C2F34"/>
              </a:solidFill>
              <a:highlight>
                <a:srgbClr val="FFFFFF"/>
              </a:highlight>
              <a:latin typeface="Arial"/>
              <a:ea typeface="Arial"/>
              <a:cs typeface="Arial"/>
              <a:sym typeface="Arial"/>
            </a:endParaRPr>
          </a:p>
          <a:p>
            <a:pPr marL="0" lvl="0" indent="0" algn="l" rtl="0">
              <a:lnSpc>
                <a:spcPct val="115000"/>
              </a:lnSpc>
              <a:spcBef>
                <a:spcPts val="1800"/>
              </a:spcBef>
              <a:spcAft>
                <a:spcPts val="0"/>
              </a:spcAft>
              <a:buNone/>
            </a:pPr>
            <a:endParaRPr>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a:p>
        </p:txBody>
      </p:sp>
      <p:sp>
        <p:nvSpPr>
          <p:cNvPr id="1234" name="Google Shape;1234;g25cd0f7e00a_0_8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4"/>
        <p:cNvGrpSpPr/>
        <p:nvPr/>
      </p:nvGrpSpPr>
      <p:grpSpPr>
        <a:xfrm>
          <a:off x="0" y="0"/>
          <a:ext cx="0" cy="0"/>
          <a:chOff x="0" y="0"/>
          <a:chExt cx="0" cy="0"/>
        </a:xfrm>
      </p:grpSpPr>
      <p:sp>
        <p:nvSpPr>
          <p:cNvPr id="3635" name="Google Shape;3635;g2961947477b_0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6" name="Google Shape;3636;g2961947477b_0_3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3637" name="Google Shape;3637;g2961947477b_0_3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4"/>
        <p:cNvGrpSpPr/>
        <p:nvPr/>
      </p:nvGrpSpPr>
      <p:grpSpPr>
        <a:xfrm>
          <a:off x="0" y="0"/>
          <a:ext cx="0" cy="0"/>
          <a:chOff x="0" y="0"/>
          <a:chExt cx="0" cy="0"/>
        </a:xfrm>
      </p:grpSpPr>
      <p:sp>
        <p:nvSpPr>
          <p:cNvPr id="3645" name="Google Shape;3645;g2961947477b_0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6" name="Google Shape;3646;g2961947477b_0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24501" marR="370298" lvl="0" indent="5905" algn="l" rtl="0">
              <a:lnSpc>
                <a:spcPct val="133280"/>
              </a:lnSpc>
              <a:spcBef>
                <a:spcPts val="2975"/>
              </a:spcBef>
              <a:spcAft>
                <a:spcPts val="0"/>
              </a:spcAft>
              <a:buClr>
                <a:schemeClr val="dk1"/>
              </a:buClr>
              <a:buSzPts val="1100"/>
              <a:buFont typeface="Arial"/>
              <a:buNone/>
            </a:pPr>
            <a:r>
              <a:rPr lang="en-US" sz="1500">
                <a:solidFill>
                  <a:srgbClr val="242424"/>
                </a:solidFill>
                <a:latin typeface="Arial"/>
                <a:ea typeface="Arial"/>
                <a:cs typeface="Arial"/>
                <a:sym typeface="Arial"/>
              </a:rPr>
              <a:t>Explanation: The Archival Cloud Storage Class is cheap to store data, but they have some limitations. For example, taking S3 Glacier as an example, you need to restore the data before accessing it, which requires time (that will depend on the storage class, but it might take up to 48 hours). Because of this, Snowflake cannot access data held in archival cloud storage classes that require restoration before it can be retrieved, so you should change the class in your Cloud Provider before moving it to Snowflake.</a:t>
            </a:r>
            <a:endParaRPr/>
          </a:p>
        </p:txBody>
      </p:sp>
      <p:sp>
        <p:nvSpPr>
          <p:cNvPr id="3647" name="Google Shape;3647;g2961947477b_0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4"/>
        <p:cNvGrpSpPr/>
        <p:nvPr/>
      </p:nvGrpSpPr>
      <p:grpSpPr>
        <a:xfrm>
          <a:off x="0" y="0"/>
          <a:ext cx="0" cy="0"/>
          <a:chOff x="0" y="0"/>
          <a:chExt cx="0" cy="0"/>
        </a:xfrm>
      </p:grpSpPr>
      <p:sp>
        <p:nvSpPr>
          <p:cNvPr id="3655" name="Google Shape;3655;g2961947477b_0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6" name="Google Shape;3656;g2961947477b_0_3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25644" marR="349660" lvl="0" indent="4762" algn="l" rtl="0">
              <a:lnSpc>
                <a:spcPct val="133280"/>
              </a:lnSpc>
              <a:spcBef>
                <a:spcPts val="2975"/>
              </a:spcBef>
              <a:spcAft>
                <a:spcPts val="0"/>
              </a:spcAft>
              <a:buClr>
                <a:schemeClr val="dk1"/>
              </a:buClr>
              <a:buSzPts val="1100"/>
              <a:buFont typeface="Arial"/>
              <a:buNone/>
            </a:pPr>
            <a:endParaRPr sz="1500">
              <a:solidFill>
                <a:srgbClr val="242424"/>
              </a:solidFill>
              <a:latin typeface="Arial"/>
              <a:ea typeface="Arial"/>
              <a:cs typeface="Arial"/>
              <a:sym typeface="Arial"/>
            </a:endParaRPr>
          </a:p>
          <a:p>
            <a:pPr marL="325644" marR="349660" lvl="0" indent="4762" algn="l" rtl="0">
              <a:lnSpc>
                <a:spcPct val="133280"/>
              </a:lnSpc>
              <a:spcBef>
                <a:spcPts val="2975"/>
              </a:spcBef>
              <a:spcAft>
                <a:spcPts val="0"/>
              </a:spcAft>
              <a:buClr>
                <a:schemeClr val="dk1"/>
              </a:buClr>
              <a:buSzPts val="1100"/>
              <a:buFont typeface="Arial"/>
              <a:buNone/>
            </a:pPr>
            <a:endParaRPr sz="1500">
              <a:solidFill>
                <a:srgbClr val="242424"/>
              </a:solidFill>
              <a:latin typeface="Arial"/>
              <a:ea typeface="Arial"/>
              <a:cs typeface="Arial"/>
              <a:sym typeface="Arial"/>
            </a:endParaRPr>
          </a:p>
          <a:p>
            <a:pPr marL="645779" lvl="0" indent="0" algn="l" rtl="0">
              <a:spcBef>
                <a:spcPts val="5850"/>
              </a:spcBef>
              <a:spcAft>
                <a:spcPts val="0"/>
              </a:spcAft>
              <a:buClr>
                <a:schemeClr val="dk1"/>
              </a:buClr>
              <a:buSzPts val="1100"/>
              <a:buFont typeface="Arial"/>
              <a:buNone/>
            </a:pPr>
            <a:r>
              <a:rPr lang="en-US" sz="1050">
                <a:solidFill>
                  <a:srgbClr val="AA0D91"/>
                </a:solidFill>
                <a:latin typeface="Arial"/>
                <a:ea typeface="Arial"/>
                <a:cs typeface="Arial"/>
                <a:sym typeface="Arial"/>
              </a:rPr>
              <a:t>CREATE </a:t>
            </a:r>
            <a:r>
              <a:rPr lang="en-US" sz="1050">
                <a:solidFill>
                  <a:srgbClr val="242424"/>
                </a:solidFill>
                <a:latin typeface="Arial"/>
                <a:ea typeface="Arial"/>
                <a:cs typeface="Arial"/>
                <a:sym typeface="Arial"/>
              </a:rPr>
              <a:t>TASK mytask1 </a:t>
            </a:r>
            <a:endParaRPr sz="1050">
              <a:solidFill>
                <a:srgbClr val="242424"/>
              </a:solidFill>
              <a:latin typeface="Arial"/>
              <a:ea typeface="Arial"/>
              <a:cs typeface="Arial"/>
              <a:sym typeface="Arial"/>
            </a:endParaRPr>
          </a:p>
          <a:p>
            <a:pPr marL="1278556" lvl="0" indent="0" algn="l" rtl="0">
              <a:spcBef>
                <a:spcPts val="275"/>
              </a:spcBef>
              <a:spcAft>
                <a:spcPts val="0"/>
              </a:spcAft>
              <a:buClr>
                <a:schemeClr val="dk1"/>
              </a:buClr>
              <a:buSzPts val="1100"/>
              <a:buFont typeface="Arial"/>
              <a:buNone/>
            </a:pPr>
            <a:r>
              <a:rPr lang="en-US" sz="1050">
                <a:solidFill>
                  <a:srgbClr val="242424"/>
                </a:solidFill>
                <a:latin typeface="Arial"/>
                <a:ea typeface="Arial"/>
                <a:cs typeface="Arial"/>
                <a:sym typeface="Arial"/>
              </a:rPr>
              <a:t>WAREHOUSE = mywh </a:t>
            </a:r>
            <a:endParaRPr sz="1050">
              <a:solidFill>
                <a:srgbClr val="242424"/>
              </a:solidFill>
              <a:latin typeface="Arial"/>
              <a:ea typeface="Arial"/>
              <a:cs typeface="Arial"/>
              <a:sym typeface="Arial"/>
            </a:endParaRPr>
          </a:p>
          <a:p>
            <a:pPr marL="1286157" lvl="0" indent="0" algn="l" rtl="0">
              <a:spcBef>
                <a:spcPts val="200"/>
              </a:spcBef>
              <a:spcAft>
                <a:spcPts val="0"/>
              </a:spcAft>
              <a:buClr>
                <a:schemeClr val="dk1"/>
              </a:buClr>
              <a:buSzPts val="1100"/>
              <a:buFont typeface="Arial"/>
              <a:buNone/>
            </a:pPr>
            <a:r>
              <a:rPr lang="en-US" sz="1050">
                <a:solidFill>
                  <a:srgbClr val="242424"/>
                </a:solidFill>
                <a:latin typeface="Arial"/>
                <a:ea typeface="Arial"/>
                <a:cs typeface="Arial"/>
                <a:sym typeface="Arial"/>
              </a:rPr>
              <a:t>SCHEDULE =</a:t>
            </a:r>
            <a:r>
              <a:rPr lang="en-US" sz="1050">
                <a:solidFill>
                  <a:srgbClr val="C41A16"/>
                </a:solidFill>
                <a:latin typeface="Arial"/>
                <a:ea typeface="Arial"/>
                <a:cs typeface="Arial"/>
                <a:sym typeface="Arial"/>
              </a:rPr>
              <a:t>'5 minute' </a:t>
            </a:r>
            <a:endParaRPr sz="1050">
              <a:solidFill>
                <a:srgbClr val="C41A16"/>
              </a:solidFill>
              <a:latin typeface="Arial"/>
              <a:ea typeface="Arial"/>
              <a:cs typeface="Arial"/>
              <a:sym typeface="Arial"/>
            </a:endParaRPr>
          </a:p>
          <a:p>
            <a:pPr marL="638445" lvl="0" indent="0" algn="l" rtl="0">
              <a:spcBef>
                <a:spcPts val="275"/>
              </a:spcBef>
              <a:spcAft>
                <a:spcPts val="0"/>
              </a:spcAft>
              <a:buClr>
                <a:schemeClr val="dk1"/>
              </a:buClr>
              <a:buSzPts val="1100"/>
              <a:buFont typeface="Arial"/>
              <a:buNone/>
            </a:pPr>
            <a:r>
              <a:rPr lang="en-US" sz="1050">
                <a:solidFill>
                  <a:srgbClr val="AA0D91"/>
                </a:solidFill>
                <a:latin typeface="Arial"/>
                <a:ea typeface="Arial"/>
                <a:cs typeface="Arial"/>
                <a:sym typeface="Arial"/>
              </a:rPr>
              <a:t>WHEN </a:t>
            </a:r>
            <a:endParaRPr sz="1050">
              <a:solidFill>
                <a:srgbClr val="AA0D91"/>
              </a:solidFill>
              <a:latin typeface="Arial"/>
              <a:ea typeface="Arial"/>
              <a:cs typeface="Arial"/>
              <a:sym typeface="Arial"/>
            </a:endParaRPr>
          </a:p>
          <a:p>
            <a:pPr marL="1286157" lvl="0" indent="0" algn="l" rtl="0">
              <a:spcBef>
                <a:spcPts val="275"/>
              </a:spcBef>
              <a:spcAft>
                <a:spcPts val="0"/>
              </a:spcAft>
              <a:buClr>
                <a:schemeClr val="dk1"/>
              </a:buClr>
              <a:buSzPts val="1100"/>
              <a:buFont typeface="Arial"/>
              <a:buNone/>
            </a:pPr>
            <a:r>
              <a:rPr lang="en-US" sz="1050">
                <a:solidFill>
                  <a:srgbClr val="AA0D91"/>
                </a:solidFill>
                <a:latin typeface="Arial"/>
                <a:ea typeface="Arial"/>
                <a:cs typeface="Arial"/>
                <a:sym typeface="Arial"/>
              </a:rPr>
              <a:t>SYSTEM</a:t>
            </a:r>
            <a:r>
              <a:rPr lang="en-US" sz="1050">
                <a:solidFill>
                  <a:srgbClr val="242424"/>
                </a:solidFill>
                <a:latin typeface="Arial"/>
                <a:ea typeface="Arial"/>
                <a:cs typeface="Arial"/>
                <a:sym typeface="Arial"/>
              </a:rPr>
              <a:t>$STREAM_HAS_DATA(</a:t>
            </a:r>
            <a:r>
              <a:rPr lang="en-US" sz="1050">
                <a:solidFill>
                  <a:srgbClr val="C41A16"/>
                </a:solidFill>
                <a:latin typeface="Arial"/>
                <a:ea typeface="Arial"/>
                <a:cs typeface="Arial"/>
                <a:sym typeface="Arial"/>
              </a:rPr>
              <a:t>'ST1'</a:t>
            </a:r>
            <a:r>
              <a:rPr lang="en-US" sz="1050">
                <a:solidFill>
                  <a:srgbClr val="242424"/>
                </a:solidFill>
                <a:latin typeface="Arial"/>
                <a:ea typeface="Arial"/>
                <a:cs typeface="Arial"/>
                <a:sym typeface="Arial"/>
              </a:rPr>
              <a:t>) </a:t>
            </a:r>
            <a:endParaRPr sz="1050">
              <a:solidFill>
                <a:srgbClr val="242424"/>
              </a:solidFill>
              <a:latin typeface="Arial"/>
              <a:ea typeface="Arial"/>
              <a:cs typeface="Arial"/>
              <a:sym typeface="Arial"/>
            </a:endParaRPr>
          </a:p>
          <a:p>
            <a:pPr marL="641379" lvl="0" indent="0" algn="l" rtl="0">
              <a:spcBef>
                <a:spcPts val="200"/>
              </a:spcBef>
              <a:spcAft>
                <a:spcPts val="0"/>
              </a:spcAft>
              <a:buClr>
                <a:schemeClr val="dk1"/>
              </a:buClr>
              <a:buSzPts val="1100"/>
              <a:buFont typeface="Arial"/>
              <a:buNone/>
            </a:pPr>
            <a:r>
              <a:rPr lang="en-US" sz="1050">
                <a:solidFill>
                  <a:srgbClr val="AA0D91"/>
                </a:solidFill>
                <a:latin typeface="Arial"/>
                <a:ea typeface="Arial"/>
                <a:cs typeface="Arial"/>
                <a:sym typeface="Arial"/>
              </a:rPr>
              <a:t>AS </a:t>
            </a:r>
            <a:endParaRPr sz="1050">
              <a:solidFill>
                <a:srgbClr val="AA0D91"/>
              </a:solidFill>
              <a:latin typeface="Arial"/>
              <a:ea typeface="Arial"/>
              <a:cs typeface="Arial"/>
              <a:sym typeface="Arial"/>
            </a:endParaRPr>
          </a:p>
          <a:p>
            <a:pPr marL="1289890" lvl="0" indent="0" algn="l" rtl="0">
              <a:spcBef>
                <a:spcPts val="275"/>
              </a:spcBef>
              <a:spcAft>
                <a:spcPts val="0"/>
              </a:spcAft>
              <a:buClr>
                <a:schemeClr val="dk1"/>
              </a:buClr>
              <a:buSzPts val="1100"/>
              <a:buFont typeface="Arial"/>
              <a:buNone/>
            </a:pPr>
            <a:r>
              <a:rPr lang="en-US" sz="1050">
                <a:solidFill>
                  <a:srgbClr val="AA0D91"/>
                </a:solidFill>
                <a:latin typeface="Arial"/>
                <a:ea typeface="Arial"/>
                <a:cs typeface="Arial"/>
                <a:sym typeface="Arial"/>
              </a:rPr>
              <a:t>INSERT INTO </a:t>
            </a:r>
            <a:r>
              <a:rPr lang="en-US" sz="1050">
                <a:solidFill>
                  <a:srgbClr val="242424"/>
                </a:solidFill>
                <a:latin typeface="Arial"/>
                <a:ea typeface="Arial"/>
                <a:cs typeface="Arial"/>
                <a:sym typeface="Arial"/>
              </a:rPr>
              <a:t>mytable(id,nm) </a:t>
            </a:r>
            <a:endParaRPr sz="1050">
              <a:solidFill>
                <a:srgbClr val="242424"/>
              </a:solidFill>
              <a:latin typeface="Arial"/>
              <a:ea typeface="Arial"/>
              <a:cs typeface="Arial"/>
              <a:sym typeface="Arial"/>
            </a:endParaRPr>
          </a:p>
          <a:p>
            <a:pPr marL="1262790" lvl="0" indent="0" algn="l" rtl="0">
              <a:spcBef>
                <a:spcPts val="200"/>
              </a:spcBef>
              <a:spcAft>
                <a:spcPts val="0"/>
              </a:spcAft>
              <a:buClr>
                <a:schemeClr val="dk1"/>
              </a:buClr>
              <a:buSzPts val="1100"/>
              <a:buFont typeface="Arial"/>
              <a:buNone/>
            </a:pPr>
            <a:r>
              <a:rPr lang="en-US" sz="1050">
                <a:solidFill>
                  <a:srgbClr val="AA0D91"/>
                </a:solidFill>
                <a:latin typeface="Arial"/>
                <a:ea typeface="Arial"/>
                <a:cs typeface="Arial"/>
                <a:sym typeface="Arial"/>
              </a:rPr>
              <a:t>SELECT </a:t>
            </a:r>
            <a:r>
              <a:rPr lang="en-US" sz="1050">
                <a:solidFill>
                  <a:srgbClr val="242424"/>
                </a:solidFill>
                <a:latin typeface="Arial"/>
                <a:ea typeface="Arial"/>
                <a:cs typeface="Arial"/>
                <a:sym typeface="Arial"/>
              </a:rPr>
              <a:t>id, nm </a:t>
            </a:r>
            <a:r>
              <a:rPr lang="en-US" sz="1050">
                <a:solidFill>
                  <a:srgbClr val="AA0D91"/>
                </a:solidFill>
                <a:latin typeface="Arial"/>
                <a:ea typeface="Arial"/>
                <a:cs typeface="Arial"/>
                <a:sym typeface="Arial"/>
              </a:rPr>
              <a:t>FROM </a:t>
            </a:r>
            <a:r>
              <a:rPr lang="en-US" sz="1050">
                <a:solidFill>
                  <a:srgbClr val="242424"/>
                </a:solidFill>
                <a:latin typeface="Arial"/>
                <a:ea typeface="Arial"/>
                <a:cs typeface="Arial"/>
                <a:sym typeface="Arial"/>
              </a:rPr>
              <a:t>st1 </a:t>
            </a:r>
            <a:r>
              <a:rPr lang="en-US" sz="1050">
                <a:solidFill>
                  <a:srgbClr val="AA0D91"/>
                </a:solidFill>
                <a:latin typeface="Arial"/>
                <a:ea typeface="Arial"/>
                <a:cs typeface="Arial"/>
                <a:sym typeface="Arial"/>
              </a:rPr>
              <a:t>WHERE </a:t>
            </a:r>
            <a:r>
              <a:rPr lang="en-US" sz="1050">
                <a:solidFill>
                  <a:srgbClr val="242424"/>
                </a:solidFill>
                <a:latin typeface="Arial"/>
                <a:ea typeface="Arial"/>
                <a:cs typeface="Arial"/>
                <a:sym typeface="Arial"/>
              </a:rPr>
              <a:t>METADATA$ACTION=</a:t>
            </a:r>
            <a:r>
              <a:rPr lang="en-US" sz="1050">
                <a:solidFill>
                  <a:srgbClr val="C41A16"/>
                </a:solidFill>
                <a:latin typeface="Arial"/>
                <a:ea typeface="Arial"/>
                <a:cs typeface="Arial"/>
                <a:sym typeface="Arial"/>
              </a:rPr>
              <a:t>'INSERT'</a:t>
            </a:r>
            <a:r>
              <a:rPr lang="en-US" sz="1050">
                <a:solidFill>
                  <a:srgbClr val="242424"/>
                </a:solidFill>
                <a:latin typeface="Arial"/>
                <a:ea typeface="Arial"/>
                <a:cs typeface="Arial"/>
                <a:sym typeface="Arial"/>
              </a:rPr>
              <a:t>;</a:t>
            </a:r>
            <a:endParaRPr sz="1500">
              <a:solidFill>
                <a:srgbClr val="242424"/>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Calibri"/>
              <a:buNone/>
            </a:pPr>
            <a:endParaRPr/>
          </a:p>
        </p:txBody>
      </p:sp>
      <p:sp>
        <p:nvSpPr>
          <p:cNvPr id="3657" name="Google Shape;3657;g2961947477b_0_3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2961947477b_0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6" name="Google Shape;3666;g2961947477b_0_3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25644" marR="349660" lvl="0" indent="4762" algn="l" rtl="0">
              <a:lnSpc>
                <a:spcPct val="133280"/>
              </a:lnSpc>
              <a:spcBef>
                <a:spcPts val="2975"/>
              </a:spcBef>
              <a:spcAft>
                <a:spcPts val="0"/>
              </a:spcAft>
              <a:buClr>
                <a:schemeClr val="dk1"/>
              </a:buClr>
              <a:buSzPts val="1100"/>
              <a:buFont typeface="Arial"/>
              <a:buNone/>
            </a:pPr>
            <a:r>
              <a:rPr lang="en-US" sz="1500">
                <a:solidFill>
                  <a:srgbClr val="242424"/>
                </a:solidFill>
                <a:latin typeface="Arial"/>
                <a:ea typeface="Arial"/>
                <a:cs typeface="Arial"/>
                <a:sym typeface="Arial"/>
              </a:rPr>
              <a:t>The SYSTEM$STREAM_HAS_DATA indicates whether a specified stream contains change data capture (CDC) records and they haven’t been consumed. In this case, it will return True. This function is intended to be used in the “WHEN” expression in the definition of tasks; if the stream has data, then you execute the task. Otherwise, the task can skip the current run. We can see this functionality in the following example, where the task will be skipped if the stream doesn’t have data: </a:t>
            </a:r>
            <a:endParaRPr/>
          </a:p>
        </p:txBody>
      </p:sp>
      <p:sp>
        <p:nvSpPr>
          <p:cNvPr id="3667" name="Google Shape;3667;g2961947477b_0_3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4"/>
        <p:cNvGrpSpPr/>
        <p:nvPr/>
      </p:nvGrpSpPr>
      <p:grpSpPr>
        <a:xfrm>
          <a:off x="0" y="0"/>
          <a:ext cx="0" cy="0"/>
          <a:chOff x="0" y="0"/>
          <a:chExt cx="0" cy="0"/>
        </a:xfrm>
      </p:grpSpPr>
      <p:sp>
        <p:nvSpPr>
          <p:cNvPr id="3675" name="Google Shape;3675;g2961947477b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6" name="Google Shape;3676;g2961947477b_0_3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45779" lvl="0" indent="0" algn="l" rtl="0">
              <a:spcBef>
                <a:spcPts val="275"/>
              </a:spcBef>
              <a:spcAft>
                <a:spcPts val="0"/>
              </a:spcAft>
              <a:buClr>
                <a:schemeClr val="dk1"/>
              </a:buClr>
              <a:buSzPts val="1100"/>
              <a:buFont typeface="Arial"/>
              <a:buNone/>
            </a:pPr>
            <a:endParaRPr/>
          </a:p>
        </p:txBody>
      </p:sp>
      <p:sp>
        <p:nvSpPr>
          <p:cNvPr id="3677" name="Google Shape;3677;g2961947477b_0_3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2961947477b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6" name="Google Shape;3686;g2961947477b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24501" marR="569306" lvl="0" indent="5905" algn="l" rtl="0">
              <a:lnSpc>
                <a:spcPct val="133280"/>
              </a:lnSpc>
              <a:spcBef>
                <a:spcPts val="2900"/>
              </a:spcBef>
              <a:spcAft>
                <a:spcPts val="0"/>
              </a:spcAft>
              <a:buClr>
                <a:schemeClr val="dk1"/>
              </a:buClr>
              <a:buSzPts val="1100"/>
              <a:buFont typeface="Arial"/>
              <a:buNone/>
            </a:pPr>
            <a:r>
              <a:rPr lang="en-US" sz="1500">
                <a:solidFill>
                  <a:srgbClr val="242424"/>
                </a:solidFill>
                <a:latin typeface="Arial"/>
                <a:ea typeface="Arial"/>
                <a:cs typeface="Arial"/>
                <a:sym typeface="Arial"/>
              </a:rPr>
              <a:t>The identifier doesn’t have to be unique because functions are identified and resolved by their name and argument types. The signature (name + arguments) must be unique. Just as an example, we could have these two external functions in the same schema: </a:t>
            </a:r>
            <a:endParaRPr sz="1500">
              <a:solidFill>
                <a:srgbClr val="242424"/>
              </a:solidFill>
              <a:latin typeface="Arial"/>
              <a:ea typeface="Arial"/>
              <a:cs typeface="Arial"/>
              <a:sym typeface="Arial"/>
            </a:endParaRPr>
          </a:p>
          <a:p>
            <a:pPr marL="645779" lvl="0" indent="0" algn="l" rtl="0">
              <a:spcBef>
                <a:spcPts val="5850"/>
              </a:spcBef>
              <a:spcAft>
                <a:spcPts val="0"/>
              </a:spcAft>
              <a:buClr>
                <a:schemeClr val="dk1"/>
              </a:buClr>
              <a:buSzPts val="1100"/>
              <a:buFont typeface="Arial"/>
              <a:buNone/>
            </a:pPr>
            <a:r>
              <a:rPr lang="en-US" sz="1050">
                <a:solidFill>
                  <a:srgbClr val="AA0D91"/>
                </a:solidFill>
                <a:latin typeface="Arial"/>
                <a:ea typeface="Arial"/>
                <a:cs typeface="Arial"/>
                <a:sym typeface="Arial"/>
              </a:rPr>
              <a:t>CREATE OR </a:t>
            </a:r>
            <a:r>
              <a:rPr lang="en-US" sz="1050">
                <a:solidFill>
                  <a:srgbClr val="242424"/>
                </a:solidFill>
                <a:latin typeface="Arial"/>
                <a:ea typeface="Arial"/>
                <a:cs typeface="Arial"/>
                <a:sym typeface="Arial"/>
              </a:rPr>
              <a:t>REPLACE </a:t>
            </a:r>
            <a:r>
              <a:rPr lang="en-US" sz="1050">
                <a:solidFill>
                  <a:srgbClr val="AA0D91"/>
                </a:solidFill>
                <a:latin typeface="Arial"/>
                <a:ea typeface="Arial"/>
                <a:cs typeface="Arial"/>
                <a:sym typeface="Arial"/>
              </a:rPr>
              <a:t>EXTERNAL FUNCTION </a:t>
            </a:r>
            <a:r>
              <a:rPr lang="en-US" sz="1050">
                <a:solidFill>
                  <a:srgbClr val="242424"/>
                </a:solidFill>
                <a:latin typeface="Arial"/>
                <a:ea typeface="Arial"/>
                <a:cs typeface="Arial"/>
                <a:sym typeface="Arial"/>
              </a:rPr>
              <a:t>test(a </a:t>
            </a:r>
            <a:r>
              <a:rPr lang="en-US" sz="1050">
                <a:solidFill>
                  <a:srgbClr val="5C2699"/>
                </a:solidFill>
                <a:latin typeface="Arial"/>
                <a:ea typeface="Arial"/>
                <a:cs typeface="Arial"/>
                <a:sym typeface="Arial"/>
              </a:rPr>
              <a:t>integer</a:t>
            </a:r>
            <a:r>
              <a:rPr lang="en-US" sz="1050">
                <a:solidFill>
                  <a:srgbClr val="242424"/>
                </a:solidFill>
                <a:latin typeface="Arial"/>
                <a:ea typeface="Arial"/>
                <a:cs typeface="Arial"/>
                <a:sym typeface="Arial"/>
              </a:rPr>
              <a:t>); </a:t>
            </a:r>
            <a:endParaRPr sz="1050">
              <a:solidFill>
                <a:srgbClr val="242424"/>
              </a:solidFill>
              <a:latin typeface="Arial"/>
              <a:ea typeface="Arial"/>
              <a:cs typeface="Arial"/>
              <a:sym typeface="Arial"/>
            </a:endParaRPr>
          </a:p>
          <a:p>
            <a:pPr marL="645779" lvl="0" indent="0" algn="l" rtl="0">
              <a:spcBef>
                <a:spcPts val="275"/>
              </a:spcBef>
              <a:spcAft>
                <a:spcPts val="0"/>
              </a:spcAft>
              <a:buClr>
                <a:schemeClr val="dk1"/>
              </a:buClr>
              <a:buSzPts val="1100"/>
              <a:buFont typeface="Arial"/>
              <a:buNone/>
            </a:pPr>
            <a:r>
              <a:rPr lang="en-US" sz="1050">
                <a:solidFill>
                  <a:srgbClr val="AA0D91"/>
                </a:solidFill>
                <a:latin typeface="Arial"/>
                <a:ea typeface="Arial"/>
                <a:cs typeface="Arial"/>
                <a:sym typeface="Arial"/>
              </a:rPr>
              <a:t>CREATE OR </a:t>
            </a:r>
            <a:r>
              <a:rPr lang="en-US" sz="1050">
                <a:solidFill>
                  <a:srgbClr val="242424"/>
                </a:solidFill>
                <a:latin typeface="Arial"/>
                <a:ea typeface="Arial"/>
                <a:cs typeface="Arial"/>
                <a:sym typeface="Arial"/>
              </a:rPr>
              <a:t>REPLACE </a:t>
            </a:r>
            <a:r>
              <a:rPr lang="en-US" sz="1050">
                <a:solidFill>
                  <a:srgbClr val="AA0D91"/>
                </a:solidFill>
                <a:latin typeface="Arial"/>
                <a:ea typeface="Arial"/>
                <a:cs typeface="Arial"/>
                <a:sym typeface="Arial"/>
              </a:rPr>
              <a:t>EXTERNAL FUNCTION </a:t>
            </a:r>
            <a:r>
              <a:rPr lang="en-US" sz="1050">
                <a:solidFill>
                  <a:srgbClr val="242424"/>
                </a:solidFill>
                <a:latin typeface="Arial"/>
                <a:ea typeface="Arial"/>
                <a:cs typeface="Arial"/>
                <a:sym typeface="Arial"/>
              </a:rPr>
              <a:t>test(a </a:t>
            </a:r>
            <a:r>
              <a:rPr lang="en-US" sz="1050">
                <a:solidFill>
                  <a:srgbClr val="5C2699"/>
                </a:solidFill>
                <a:latin typeface="Arial"/>
                <a:ea typeface="Arial"/>
                <a:cs typeface="Arial"/>
                <a:sym typeface="Arial"/>
              </a:rPr>
              <a:t>integer</a:t>
            </a:r>
            <a:r>
              <a:rPr lang="en-US" sz="1050">
                <a:solidFill>
                  <a:srgbClr val="242424"/>
                </a:solidFill>
                <a:latin typeface="Arial"/>
                <a:ea typeface="Arial"/>
                <a:cs typeface="Arial"/>
                <a:sym typeface="Arial"/>
              </a:rPr>
              <a:t>, b </a:t>
            </a:r>
            <a:r>
              <a:rPr lang="en-US" sz="1050">
                <a:solidFill>
                  <a:srgbClr val="5C2699"/>
                </a:solidFill>
                <a:latin typeface="Arial"/>
                <a:ea typeface="Arial"/>
                <a:cs typeface="Arial"/>
                <a:sym typeface="Arial"/>
              </a:rPr>
              <a:t>varchar</a:t>
            </a:r>
            <a:r>
              <a:rPr lang="en-US" sz="1050">
                <a:solidFill>
                  <a:srgbClr val="242424"/>
                </a:solidFill>
                <a:latin typeface="Arial"/>
                <a:ea typeface="Arial"/>
                <a:cs typeface="Arial"/>
                <a:sym typeface="Arial"/>
              </a:rPr>
              <a:t>); </a:t>
            </a:r>
            <a:endParaRPr/>
          </a:p>
        </p:txBody>
      </p:sp>
      <p:sp>
        <p:nvSpPr>
          <p:cNvPr id="3687" name="Google Shape;3687;g2961947477b_0_3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4"/>
        <p:cNvGrpSpPr/>
        <p:nvPr/>
      </p:nvGrpSpPr>
      <p:grpSpPr>
        <a:xfrm>
          <a:off x="0" y="0"/>
          <a:ext cx="0" cy="0"/>
          <a:chOff x="0" y="0"/>
          <a:chExt cx="0" cy="0"/>
        </a:xfrm>
      </p:grpSpPr>
      <p:sp>
        <p:nvSpPr>
          <p:cNvPr id="3695" name="Google Shape;3695;g2961947477b_0_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6" name="Google Shape;3696;g2961947477b_0_3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45779" lvl="0" indent="0" algn="l" rtl="0">
              <a:spcBef>
                <a:spcPts val="275"/>
              </a:spcBef>
              <a:spcAft>
                <a:spcPts val="0"/>
              </a:spcAft>
              <a:buClr>
                <a:schemeClr val="dk1"/>
              </a:buClr>
              <a:buSzPts val="1100"/>
              <a:buFont typeface="Arial"/>
              <a:buNone/>
            </a:pPr>
            <a:endParaRPr/>
          </a:p>
        </p:txBody>
      </p:sp>
      <p:sp>
        <p:nvSpPr>
          <p:cNvPr id="3697" name="Google Shape;3697;g2961947477b_0_3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4"/>
        <p:cNvGrpSpPr/>
        <p:nvPr/>
      </p:nvGrpSpPr>
      <p:grpSpPr>
        <a:xfrm>
          <a:off x="0" y="0"/>
          <a:ext cx="0" cy="0"/>
          <a:chOff x="0" y="0"/>
          <a:chExt cx="0" cy="0"/>
        </a:xfrm>
      </p:grpSpPr>
      <p:sp>
        <p:nvSpPr>
          <p:cNvPr id="3705" name="Google Shape;3705;g2961947477b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6" name="Google Shape;3706;g2961947477b_0_3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45779" lvl="0" indent="0" algn="l" rtl="0">
              <a:spcBef>
                <a:spcPts val="275"/>
              </a:spcBef>
              <a:spcAft>
                <a:spcPts val="0"/>
              </a:spcAft>
              <a:buClr>
                <a:schemeClr val="dk1"/>
              </a:buClr>
              <a:buSzPts val="1100"/>
              <a:buFont typeface="Arial"/>
              <a:buNone/>
            </a:pPr>
            <a:endParaRPr/>
          </a:p>
        </p:txBody>
      </p:sp>
      <p:sp>
        <p:nvSpPr>
          <p:cNvPr id="3707" name="Google Shape;3707;g2961947477b_0_3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4"/>
        <p:cNvGrpSpPr/>
        <p:nvPr/>
      </p:nvGrpSpPr>
      <p:grpSpPr>
        <a:xfrm>
          <a:off x="0" y="0"/>
          <a:ext cx="0" cy="0"/>
          <a:chOff x="0" y="0"/>
          <a:chExt cx="0" cy="0"/>
        </a:xfrm>
      </p:grpSpPr>
      <p:sp>
        <p:nvSpPr>
          <p:cNvPr id="3715" name="Google Shape;3715;g2961947477b_0_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6" name="Google Shape;3716;g2961947477b_0_3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r>
              <a:rPr lang="en-US" sz="1500">
                <a:solidFill>
                  <a:srgbClr val="242424"/>
                </a:solidFill>
                <a:latin typeface="Arial"/>
                <a:ea typeface="Arial"/>
                <a:cs typeface="Arial"/>
                <a:sym typeface="Arial"/>
              </a:rPr>
              <a:t>A JOIN statement combines rows from two tables to create a new combined row that can be used in the query, and you can join, apart from tables, views, table literals, and an expression that evaluates to the equivalent of a table, like the result of a table function. All the previous JOINs can be used in Snowflake. </a:t>
            </a:r>
            <a:endParaRPr/>
          </a:p>
        </p:txBody>
      </p:sp>
      <p:sp>
        <p:nvSpPr>
          <p:cNvPr id="3717" name="Google Shape;3717;g2961947477b_0_3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4"/>
        <p:cNvGrpSpPr/>
        <p:nvPr/>
      </p:nvGrpSpPr>
      <p:grpSpPr>
        <a:xfrm>
          <a:off x="0" y="0"/>
          <a:ext cx="0" cy="0"/>
          <a:chOff x="0" y="0"/>
          <a:chExt cx="0" cy="0"/>
        </a:xfrm>
      </p:grpSpPr>
      <p:sp>
        <p:nvSpPr>
          <p:cNvPr id="3725" name="Google Shape;3725;g2961947477b_0_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6" name="Google Shape;3726;g2961947477b_0_3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3727" name="Google Shape;3727;g2961947477b_0_3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79" name="Google Shape;979;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25cd0f7e00a_0_8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25cd0f7e00a_0_8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374151"/>
              </a:buClr>
              <a:buSzPts val="1200"/>
              <a:buFont typeface="Roboto"/>
              <a:buChar char="●"/>
            </a:pPr>
            <a:endParaRPr sz="1100">
              <a:solidFill>
                <a:srgbClr val="2C2F34"/>
              </a:solidFill>
              <a:highlight>
                <a:srgbClr val="FFFFFF"/>
              </a:highlight>
              <a:latin typeface="Arial"/>
              <a:ea typeface="Arial"/>
              <a:cs typeface="Arial"/>
              <a:sym typeface="Arial"/>
            </a:endParaRPr>
          </a:p>
          <a:p>
            <a:pPr marL="0" lvl="0" indent="0" algn="l" rtl="0">
              <a:lnSpc>
                <a:spcPct val="115000"/>
              </a:lnSpc>
              <a:spcBef>
                <a:spcPts val="1800"/>
              </a:spcBef>
              <a:spcAft>
                <a:spcPts val="0"/>
              </a:spcAft>
              <a:buNone/>
            </a:pPr>
            <a:endParaRPr>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a:p>
        </p:txBody>
      </p:sp>
      <p:sp>
        <p:nvSpPr>
          <p:cNvPr id="1242" name="Google Shape;1242;g25cd0f7e00a_0_8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2961947477b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6" name="Google Shape;3736;g2961947477b_0_3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24501" marR="452341" lvl="0" indent="5905" algn="l" rtl="0">
              <a:lnSpc>
                <a:spcPct val="133280"/>
              </a:lnSpc>
              <a:spcBef>
                <a:spcPts val="2975"/>
              </a:spcBef>
              <a:spcAft>
                <a:spcPts val="0"/>
              </a:spcAft>
              <a:buClr>
                <a:schemeClr val="dk1"/>
              </a:buClr>
              <a:buSzPts val="1100"/>
              <a:buFont typeface="Arial"/>
              <a:buNone/>
            </a:pPr>
            <a:r>
              <a:rPr lang="en-US" sz="1500">
                <a:solidFill>
                  <a:srgbClr val="242424"/>
                </a:solidFill>
                <a:latin typeface="Arial"/>
                <a:ea typeface="Arial"/>
                <a:cs typeface="Arial"/>
                <a:sym typeface="Arial"/>
              </a:rPr>
              <a:t>We are removing the database, so the schema will be removed. When a database is dropped, the data retention period for child schemas or tables, if explicitly set to be different from the retention of the database, is</a:t>
            </a:r>
            <a:r>
              <a:rPr lang="en-US" sz="799">
                <a:latin typeface="Times"/>
                <a:ea typeface="Times"/>
                <a:cs typeface="Times"/>
                <a:sym typeface="Times"/>
              </a:rPr>
              <a:t> </a:t>
            </a:r>
            <a:r>
              <a:rPr lang="en-US" sz="1500">
                <a:solidFill>
                  <a:srgbClr val="242424"/>
                </a:solidFill>
                <a:latin typeface="Arial"/>
                <a:ea typeface="Arial"/>
                <a:cs typeface="Arial"/>
                <a:sym typeface="Arial"/>
              </a:rPr>
              <a:t>not honored. The child schemas or tables are retained simultaneously as the database. It would be different if we just removed the schema, where we can access this data for the next 50 days using the Time Travel functionality, as we can see in the following diagram: </a:t>
            </a:r>
            <a:endParaRPr/>
          </a:p>
        </p:txBody>
      </p:sp>
      <p:sp>
        <p:nvSpPr>
          <p:cNvPr id="3737" name="Google Shape;3737;g2961947477b_0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300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4"/>
        <p:cNvGrpSpPr/>
        <p:nvPr/>
      </p:nvGrpSpPr>
      <p:grpSpPr>
        <a:xfrm>
          <a:off x="0" y="0"/>
          <a:ext cx="0" cy="0"/>
          <a:chOff x="0" y="0"/>
          <a:chExt cx="0" cy="0"/>
        </a:xfrm>
      </p:grpSpPr>
      <p:sp>
        <p:nvSpPr>
          <p:cNvPr id="3745" name="Google Shape;3745;g2961947477b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6" name="Google Shape;3746;g2961947477b_0_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3747" name="Google Shape;3747;g2961947477b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301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4"/>
        <p:cNvGrpSpPr/>
        <p:nvPr/>
      </p:nvGrpSpPr>
      <p:grpSpPr>
        <a:xfrm>
          <a:off x="0" y="0"/>
          <a:ext cx="0" cy="0"/>
          <a:chOff x="0" y="0"/>
          <a:chExt cx="0" cy="0"/>
        </a:xfrm>
      </p:grpSpPr>
      <p:sp>
        <p:nvSpPr>
          <p:cNvPr id="3755" name="Google Shape;3755;g2961947477b_0_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6" name="Google Shape;3756;g2961947477b_0_4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3757" name="Google Shape;3757;g2961947477b_0_4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302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2961947477b_0_4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6" name="Google Shape;3766;g2961947477b_0_4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3767" name="Google Shape;3767;g2961947477b_0_4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303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4"/>
        <p:cNvGrpSpPr/>
        <p:nvPr/>
      </p:nvGrpSpPr>
      <p:grpSpPr>
        <a:xfrm>
          <a:off x="0" y="0"/>
          <a:ext cx="0" cy="0"/>
          <a:chOff x="0" y="0"/>
          <a:chExt cx="0" cy="0"/>
        </a:xfrm>
      </p:grpSpPr>
      <p:sp>
        <p:nvSpPr>
          <p:cNvPr id="3775" name="Google Shape;3775;g2961947477b_0_4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6" name="Google Shape;3776;g2961947477b_0_4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3777" name="Google Shape;3777;g2961947477b_0_4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304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4"/>
        <p:cNvGrpSpPr/>
        <p:nvPr/>
      </p:nvGrpSpPr>
      <p:grpSpPr>
        <a:xfrm>
          <a:off x="0" y="0"/>
          <a:ext cx="0" cy="0"/>
          <a:chOff x="0" y="0"/>
          <a:chExt cx="0" cy="0"/>
        </a:xfrm>
      </p:grpSpPr>
      <p:sp>
        <p:nvSpPr>
          <p:cNvPr id="3785" name="Google Shape;3785;g2961947477b_0_4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6" name="Google Shape;3786;g2961947477b_0_4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3787" name="Google Shape;3787;g2961947477b_0_4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305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4"/>
        <p:cNvGrpSpPr/>
        <p:nvPr/>
      </p:nvGrpSpPr>
      <p:grpSpPr>
        <a:xfrm>
          <a:off x="0" y="0"/>
          <a:ext cx="0" cy="0"/>
          <a:chOff x="0" y="0"/>
          <a:chExt cx="0" cy="0"/>
        </a:xfrm>
      </p:grpSpPr>
      <p:sp>
        <p:nvSpPr>
          <p:cNvPr id="3795" name="Google Shape;3795;g2961947477b_0_4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6" name="Google Shape;3796;g2961947477b_0_4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14786" marR="318100" lvl="0" indent="15620" algn="l" rtl="0">
              <a:lnSpc>
                <a:spcPct val="133280"/>
              </a:lnSpc>
              <a:spcBef>
                <a:spcPts val="541"/>
              </a:spcBef>
              <a:spcAft>
                <a:spcPts val="0"/>
              </a:spcAft>
              <a:buClr>
                <a:schemeClr val="dk1"/>
              </a:buClr>
              <a:buSzPts val="1100"/>
              <a:buFont typeface="Arial"/>
              <a:buNone/>
            </a:pPr>
            <a:endParaRPr/>
          </a:p>
        </p:txBody>
      </p:sp>
      <p:sp>
        <p:nvSpPr>
          <p:cNvPr id="3797" name="Google Shape;3797;g2961947477b_0_4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306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5cd0f7e00a_0_8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25cd0f7e00a_0_8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374151"/>
              </a:buClr>
              <a:buSzPts val="1200"/>
              <a:buFont typeface="Roboto"/>
              <a:buChar char="●"/>
            </a:pPr>
            <a:endParaRPr sz="1100">
              <a:solidFill>
                <a:srgbClr val="2C2F34"/>
              </a:solidFill>
              <a:highlight>
                <a:srgbClr val="FFFFFF"/>
              </a:highlight>
              <a:latin typeface="Arial"/>
              <a:ea typeface="Arial"/>
              <a:cs typeface="Arial"/>
              <a:sym typeface="Arial"/>
            </a:endParaRPr>
          </a:p>
          <a:p>
            <a:pPr marL="0" lvl="0" indent="0" algn="l" rtl="0">
              <a:lnSpc>
                <a:spcPct val="115000"/>
              </a:lnSpc>
              <a:spcBef>
                <a:spcPts val="1800"/>
              </a:spcBef>
              <a:spcAft>
                <a:spcPts val="0"/>
              </a:spcAft>
              <a:buNone/>
            </a:pPr>
            <a:endParaRPr>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a:p>
        </p:txBody>
      </p:sp>
      <p:sp>
        <p:nvSpPr>
          <p:cNvPr id="1250" name="Google Shape;1250;g25cd0f7e00a_0_8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294317b3159_0_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294317b3159_0_4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374151"/>
              </a:buClr>
              <a:buSzPts val="1200"/>
              <a:buFont typeface="Roboto"/>
              <a:buChar char="●"/>
            </a:pPr>
            <a:endParaRPr sz="1100">
              <a:solidFill>
                <a:srgbClr val="2C2F34"/>
              </a:solidFill>
              <a:highlight>
                <a:srgbClr val="FFFFFF"/>
              </a:highlight>
              <a:latin typeface="Arial"/>
              <a:ea typeface="Arial"/>
              <a:cs typeface="Arial"/>
              <a:sym typeface="Arial"/>
            </a:endParaRPr>
          </a:p>
          <a:p>
            <a:pPr marL="0" lvl="0" indent="0" algn="l" rtl="0">
              <a:lnSpc>
                <a:spcPct val="115000"/>
              </a:lnSpc>
              <a:spcBef>
                <a:spcPts val="1800"/>
              </a:spcBef>
              <a:spcAft>
                <a:spcPts val="0"/>
              </a:spcAft>
              <a:buNone/>
            </a:pPr>
            <a:endParaRPr>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a:p>
        </p:txBody>
      </p:sp>
      <p:sp>
        <p:nvSpPr>
          <p:cNvPr id="1259" name="Google Shape;1259;g294317b3159_0_4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293e5f704d1_0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293e5f704d1_0_6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374151"/>
              </a:buClr>
              <a:buSzPts val="1200"/>
              <a:buFont typeface="Roboto"/>
              <a:buChar char="●"/>
            </a:pPr>
            <a:endParaRPr sz="1100">
              <a:solidFill>
                <a:srgbClr val="2C2F34"/>
              </a:solidFill>
              <a:highlight>
                <a:srgbClr val="FFFFFF"/>
              </a:highlight>
              <a:latin typeface="Arial"/>
              <a:ea typeface="Arial"/>
              <a:cs typeface="Arial"/>
              <a:sym typeface="Arial"/>
            </a:endParaRPr>
          </a:p>
          <a:p>
            <a:pPr marL="0" lvl="0" indent="0" algn="l" rtl="0">
              <a:lnSpc>
                <a:spcPct val="115000"/>
              </a:lnSpc>
              <a:spcBef>
                <a:spcPts val="1800"/>
              </a:spcBef>
              <a:spcAft>
                <a:spcPts val="0"/>
              </a:spcAft>
              <a:buNone/>
            </a:pPr>
            <a:endParaRPr>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a:p>
        </p:txBody>
      </p:sp>
      <p:sp>
        <p:nvSpPr>
          <p:cNvPr id="1267" name="Google Shape;1267;g293e5f704d1_0_6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93e5f704d1_0_6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293e5f704d1_0_6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5" name="Google Shape;1275;g293e5f704d1_0_6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293e5f704d1_0_6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293e5f704d1_0_6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3" name="Google Shape;1283;g293e5f704d1_0_6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293e5f704d1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293e5f704d1_0_6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1" name="Google Shape;1291;g293e5f704d1_0_6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2944274f16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2944274f16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9" name="Google Shape;1299;g2944274f16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294317b3159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294317b3159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7" name="Google Shape;1307;g294317b3159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294317b3159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294317b3159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5" name="Google Shape;1315;g294317b3159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91" name="Google Shape;991;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2944274f16a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2944274f16a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3" name="Google Shape;1323;g2944274f16a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294317b3159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294317b3159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1" name="Google Shape;1331;g294317b3159_0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2944274f16a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2944274f16a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9" name="Google Shape;1339;g2944274f16a_0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294317b3159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294317b3159_0_1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7" name="Google Shape;1347;g294317b3159_0_1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294317b3159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294317b3159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7" name="Google Shape;1357;g294317b3159_0_1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294317b3159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294317b3159_0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5" name="Google Shape;1365;g294317b3159_0_2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294317b3159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294317b3159_0_2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3" name="Google Shape;1373;g294317b3159_0_2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294a025d0a6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 name="Google Shape;1380;g294a025d0a6_0_2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381" name="Google Shape;1381;g294a025d0a6_0_2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294a025d0a6_0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0" name="Google Shape;1390;g294a025d0a6_0_2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391" name="Google Shape;1391;g294a025d0a6_0_2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294a025d0a6_0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g294a025d0a6_0_2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401" name="Google Shape;1401;g294a025d0a6_0_2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8d0cec9f8b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g28d0cec9f8b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04" name="Google Shape;1004;g28d0cec9f8b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294a025d0a6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0" name="Google Shape;1410;g294a025d0a6_0_2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411" name="Google Shape;1411;g294a025d0a6_0_2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294a025d0a6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0" name="Google Shape;1420;g294a025d0a6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421" name="Google Shape;1421;g294a025d0a6_0_2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294a025d0a6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0" name="Google Shape;1430;g294a025d0a6_0_3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431" name="Google Shape;1431;g294a025d0a6_0_3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294a025d0a6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0" name="Google Shape;1440;g294a025d0a6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441" name="Google Shape;1441;g294a025d0a6_0_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294a025d0a6_0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0" name="Google Shape;1450;g294a025d0a6_0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451" name="Google Shape;1451;g294a025d0a6_0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294a025d0a6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294a025d0a6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461" name="Google Shape;1461;g294a025d0a6_0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294a025d0a6_0_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0" name="Google Shape;1470;g294a025d0a6_0_3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471" name="Google Shape;1471;g294a025d0a6_0_3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294a025d0a6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0" name="Google Shape;1480;g294a025d0a6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481" name="Google Shape;1481;g294a025d0a6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294317b3159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294317b3159_0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1" name="Google Shape;1491;g294317b3159_0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294a025d0a6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8" name="Google Shape;1498;g294a025d0a6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499" name="Google Shape;1499;g294a025d0a6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6" name="Google Shape;10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294317b3159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294317b3159_0_2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9" name="Google Shape;1509;g294317b3159_0_2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94317b3159_0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94317b3159_0_2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7" name="Google Shape;1517;g294317b3159_0_2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294317b3159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294317b3159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5" name="Google Shape;1525;g294317b3159_0_2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294317b3159_0_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294317b3159_0_2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3" name="Google Shape;1533;g294317b3159_0_2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294317b3159_0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294317b3159_0_2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1" name="Google Shape;1541;g294317b3159_0_2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294317b3159_0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294317b3159_0_3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0" name="Google Shape;1550;g294317b3159_0_3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294317b3159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294317b3159_0_3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9" name="Google Shape;1559;g294317b3159_0_3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294a025d0a6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294a025d0a6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7" name="Google Shape;1567;g294a025d0a6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294317b3159_0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294317b3159_0_3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5" name="Google Shape;1575;g294317b3159_0_3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294317b3159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294317b3159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3" name="Google Shape;1583;g294317b3159_0_3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8d0cec9f8b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g28d0cec9f8b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294317b3159_0_3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294317b3159_0_3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1" name="Google Shape;1591;g294317b3159_0_3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294317b3159_0_3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294317b3159_0_3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9" name="Google Shape;1599;g294317b3159_0_3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294317b3159_0_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294317b3159_0_3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7" name="Google Shape;1607;g294317b3159_0_3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294a025d0a6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g294a025d0a6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615" name="Google Shape;1615;g294a025d0a6_0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294a025d0a6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4" name="Google Shape;1624;g294a025d0a6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625" name="Google Shape;1625;g294a025d0a6_0_1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294a025d0a6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4" name="Google Shape;1634;g294a025d0a6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635" name="Google Shape;1635;g294a025d0a6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294a025d0a6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4" name="Google Shape;1644;g294a025d0a6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645" name="Google Shape;1645;g294a025d0a6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294a025d0a6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4" name="Google Shape;1654;g294a025d0a6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655" name="Google Shape;1655;g294a025d0a6_0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94a025d0a6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4" name="Google Shape;1664;g294a025d0a6_0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665" name="Google Shape;1665;g294a025d0a6_0_1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294a025d0a6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4" name="Google Shape;1674;g294a025d0a6_0_1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675" name="Google Shape;1675;g294a025d0a6_0_1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28d0cec9f8b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g28d0cec9f8b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294a025d0a6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4" name="Google Shape;1684;g294a025d0a6_0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685" name="Google Shape;1685;g294a025d0a6_0_1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80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294a025d0a6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g294a025d0a6_0_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695" name="Google Shape;1695;g294a025d0a6_0_1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81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294a025d0a6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4" name="Google Shape;1704;g294a025d0a6_0_1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ager</a:t>
            </a:r>
            <a:endParaRPr/>
          </a:p>
        </p:txBody>
      </p:sp>
      <p:sp>
        <p:nvSpPr>
          <p:cNvPr id="1705" name="Google Shape;1705;g294a025d0a6_0_1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82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2944274f16a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2944274f16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5" name="Google Shape;1715;g2944274f16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2944274f16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2944274f16a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3" name="Google Shape;1723;g2944274f16a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2944274f16a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2944274f16a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1" name="Google Shape;1731;g2944274f16a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2944274f16a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2944274f16a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9" name="Google Shape;1739;g2944274f16a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2944274f16a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2944274f16a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8" name="Google Shape;1748;g2944274f16a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2944274f16a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2944274f16a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7" name="Google Shape;1757;g2944274f16a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2944274f16a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5" name="Google Shape;1765;g2944274f16a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6" name="Google Shape;1766;g2944274f16a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8d0cec9f8b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1" name="Google Shape;1041;g28d0cec9f8b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2944274f16a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2944274f16a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5" name="Google Shape;1775;g2944274f16a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294a025d0a6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3" name="Google Shape;1783;g294a025d0a6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784" name="Google Shape;1784;g294a025d0a6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91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291d25bc97f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291d25bc97f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4" name="Google Shape;1794;g291d25bc97f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2921878fa09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2921878fa09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2" name="Google Shape;1802;g2921878fa09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2921878fa0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2921878fa0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0" name="Google Shape;1810;g2921878fa09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2921878fa09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2921878fa09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9" name="Google Shape;1819;g2921878fa09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2921878fa09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2921878fa09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8" name="Google Shape;1828;g2921878fa09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2921878fa09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2921878fa09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6" name="Google Shape;1836;g2921878fa09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2921878fa09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2921878fa09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4" name="Google Shape;1844;g2921878fa09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2921878fa09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2921878fa09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3" name="Google Shape;1853;g2921878fa09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82"/>
          <p:cNvSpPr txBox="1">
            <a:spLocks noGrp="1"/>
          </p:cNvSpPr>
          <p:nvPr>
            <p:ph type="title"/>
          </p:nvPr>
        </p:nvSpPr>
        <p:spPr>
          <a:xfrm>
            <a:off x="609600" y="152718"/>
            <a:ext cx="8013300" cy="7299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482"/>
          <p:cNvSpPr txBox="1">
            <a:spLocks noGrp="1"/>
          </p:cNvSpPr>
          <p:nvPr>
            <p:ph type="body" idx="1"/>
          </p:nvPr>
        </p:nvSpPr>
        <p:spPr>
          <a:xfrm>
            <a:off x="609600" y="1073889"/>
            <a:ext cx="10160100" cy="50523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20" name="Google Shape;20;p48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solidFill>
                  <a:srgbClr val="A5A5A5"/>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Google Shape;21;p48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100"/>
        <p:cNvGrpSpPr/>
        <p:nvPr/>
      </p:nvGrpSpPr>
      <p:grpSpPr>
        <a:xfrm>
          <a:off x="0" y="0"/>
          <a:ext cx="0" cy="0"/>
          <a:chOff x="0" y="0"/>
          <a:chExt cx="0" cy="0"/>
        </a:xfrm>
      </p:grpSpPr>
      <p:sp>
        <p:nvSpPr>
          <p:cNvPr id="101" name="Google Shape;101;p502"/>
          <p:cNvSpPr txBox="1">
            <a:spLocks noGrp="1"/>
          </p:cNvSpPr>
          <p:nvPr>
            <p:ph type="title"/>
          </p:nvPr>
        </p:nvSpPr>
        <p:spPr>
          <a:xfrm>
            <a:off x="2947924" y="240889"/>
            <a:ext cx="7738500" cy="7743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502"/>
          <p:cNvSpPr txBox="1">
            <a:spLocks noGrp="1"/>
          </p:cNvSpPr>
          <p:nvPr>
            <p:ph type="body" idx="1"/>
          </p:nvPr>
        </p:nvSpPr>
        <p:spPr>
          <a:xfrm>
            <a:off x="85511" y="5269246"/>
            <a:ext cx="4389000" cy="7902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rgbClr val="C00000"/>
              </a:buClr>
              <a:buSzPts val="1800"/>
              <a:buNone/>
              <a:defRPr sz="1800" b="0" cap="none">
                <a:solidFill>
                  <a:srgbClr val="C00000"/>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103" name="Google Shape;103;p502"/>
          <p:cNvSpPr txBox="1">
            <a:spLocks noGrp="1"/>
          </p:cNvSpPr>
          <p:nvPr>
            <p:ph type="body" idx="2"/>
          </p:nvPr>
        </p:nvSpPr>
        <p:spPr>
          <a:xfrm>
            <a:off x="6790944" y="1401844"/>
            <a:ext cx="4389000" cy="46980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104" name="Google Shape;104;p502"/>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50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06" name="Google Shape;106;p502"/>
          <p:cNvSpPr txBox="1"/>
          <p:nvPr/>
        </p:nvSpPr>
        <p:spPr>
          <a:xfrm>
            <a:off x="640939" y="349776"/>
            <a:ext cx="22671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00000"/>
                </a:solidFill>
                <a:latin typeface="Arial"/>
                <a:ea typeface="Arial"/>
                <a:cs typeface="Arial"/>
                <a:sym typeface="Arial"/>
              </a:rPr>
              <a:t>POP QUIZ:</a:t>
            </a:r>
            <a:endParaRPr sz="1800" b="1">
              <a:solidFill>
                <a:srgbClr val="C00000"/>
              </a:solidFill>
              <a:latin typeface="Arial"/>
              <a:ea typeface="Arial"/>
              <a:cs typeface="Arial"/>
              <a:sym typeface="Arial"/>
            </a:endParaRPr>
          </a:p>
        </p:txBody>
      </p:sp>
      <p:sp>
        <p:nvSpPr>
          <p:cNvPr id="107" name="Google Shape;107;p502"/>
          <p:cNvSpPr/>
          <p:nvPr/>
        </p:nvSpPr>
        <p:spPr>
          <a:xfrm>
            <a:off x="12006470" y="1300130"/>
            <a:ext cx="185400" cy="55578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08" name="Google Shape;108;p502"/>
          <p:cNvPicPr preferRelativeResize="0"/>
          <p:nvPr/>
        </p:nvPicPr>
        <p:blipFill rotWithShape="1">
          <a:blip r:embed="rId2">
            <a:alphaModFix/>
          </a:blip>
          <a:srcRect l="38541" t="36852" r="56354" b="53517"/>
          <a:stretch/>
        </p:blipFill>
        <p:spPr>
          <a:xfrm>
            <a:off x="555371" y="4791464"/>
            <a:ext cx="788400" cy="836668"/>
          </a:xfrm>
          <a:prstGeom prst="rect">
            <a:avLst/>
          </a:prstGeom>
          <a:noFill/>
          <a:ln>
            <a:noFill/>
          </a:ln>
        </p:spPr>
      </p:pic>
      <p:pic>
        <p:nvPicPr>
          <p:cNvPr id="109" name="Google Shape;109;p502"/>
          <p:cNvPicPr preferRelativeResize="0"/>
          <p:nvPr/>
        </p:nvPicPr>
        <p:blipFill rotWithShape="1">
          <a:blip r:embed="rId3">
            <a:alphaModFix/>
          </a:blip>
          <a:srcRect l="26346"/>
          <a:stretch/>
        </p:blipFill>
        <p:spPr>
          <a:xfrm>
            <a:off x="2999346" y="1401844"/>
            <a:ext cx="3689998" cy="474042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724"/>
        <p:cNvGrpSpPr/>
        <p:nvPr/>
      </p:nvGrpSpPr>
      <p:grpSpPr>
        <a:xfrm>
          <a:off x="0" y="0"/>
          <a:ext cx="0" cy="0"/>
          <a:chOff x="0" y="0"/>
          <a:chExt cx="0" cy="0"/>
        </a:xfrm>
      </p:grpSpPr>
      <p:sp>
        <p:nvSpPr>
          <p:cNvPr id="725" name="Google Shape;725;g295ec2f26d2_0_1659"/>
          <p:cNvSpPr txBox="1">
            <a:spLocks noGrp="1"/>
          </p:cNvSpPr>
          <p:nvPr>
            <p:ph type="title"/>
          </p:nvPr>
        </p:nvSpPr>
        <p:spPr>
          <a:xfrm>
            <a:off x="609600" y="152718"/>
            <a:ext cx="7721700" cy="655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6" name="Google Shape;726;g295ec2f26d2_0_1659"/>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7" name="Google Shape;727;g295ec2f26d2_0_1659"/>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28" name="Google Shape;728;g295ec2f26d2_0_1659"/>
          <p:cNvCxnSpPr/>
          <p:nvPr/>
        </p:nvCxnSpPr>
        <p:spPr>
          <a:xfrm>
            <a:off x="6663350"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729" name="Google Shape;729;g295ec2f26d2_0_1659"/>
          <p:cNvSpPr txBox="1">
            <a:spLocks noGrp="1"/>
          </p:cNvSpPr>
          <p:nvPr>
            <p:ph type="body" idx="1"/>
          </p:nvPr>
        </p:nvSpPr>
        <p:spPr>
          <a:xfrm>
            <a:off x="4254366"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30" name="Google Shape;730;g295ec2f26d2_0_1659"/>
          <p:cNvSpPr txBox="1">
            <a:spLocks noGrp="1"/>
          </p:cNvSpPr>
          <p:nvPr>
            <p:ph type="body" idx="2"/>
          </p:nvPr>
        </p:nvSpPr>
        <p:spPr>
          <a:xfrm>
            <a:off x="4267200"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31" name="Google Shape;731;g295ec2f26d2_0_1659"/>
          <p:cNvSpPr txBox="1">
            <a:spLocks noGrp="1"/>
          </p:cNvSpPr>
          <p:nvPr>
            <p:ph type="body" idx="3"/>
          </p:nvPr>
        </p:nvSpPr>
        <p:spPr>
          <a:xfrm>
            <a:off x="1821843"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32" name="Google Shape;732;g295ec2f26d2_0_1659"/>
          <p:cNvSpPr txBox="1">
            <a:spLocks noGrp="1"/>
          </p:cNvSpPr>
          <p:nvPr>
            <p:ph type="body" idx="4"/>
          </p:nvPr>
        </p:nvSpPr>
        <p:spPr>
          <a:xfrm>
            <a:off x="1834677"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33" name="Google Shape;733;g295ec2f26d2_0_1659"/>
          <p:cNvSpPr txBox="1">
            <a:spLocks noGrp="1"/>
          </p:cNvSpPr>
          <p:nvPr>
            <p:ph type="body" idx="5"/>
          </p:nvPr>
        </p:nvSpPr>
        <p:spPr>
          <a:xfrm>
            <a:off x="9195864"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34" name="Google Shape;734;g295ec2f26d2_0_1659"/>
          <p:cNvSpPr txBox="1">
            <a:spLocks noGrp="1"/>
          </p:cNvSpPr>
          <p:nvPr>
            <p:ph type="body" idx="6"/>
          </p:nvPr>
        </p:nvSpPr>
        <p:spPr>
          <a:xfrm>
            <a:off x="9208698"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35" name="Google Shape;735;g295ec2f26d2_0_1659"/>
          <p:cNvSpPr txBox="1">
            <a:spLocks noGrp="1"/>
          </p:cNvSpPr>
          <p:nvPr>
            <p:ph type="body" idx="7"/>
          </p:nvPr>
        </p:nvSpPr>
        <p:spPr>
          <a:xfrm>
            <a:off x="6763341"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36" name="Google Shape;736;g295ec2f26d2_0_1659"/>
          <p:cNvSpPr txBox="1">
            <a:spLocks noGrp="1"/>
          </p:cNvSpPr>
          <p:nvPr>
            <p:ph type="body" idx="8"/>
          </p:nvPr>
        </p:nvSpPr>
        <p:spPr>
          <a:xfrm>
            <a:off x="6776175"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37"/>
        <p:cNvGrpSpPr/>
        <p:nvPr/>
      </p:nvGrpSpPr>
      <p:grpSpPr>
        <a:xfrm>
          <a:off x="0" y="0"/>
          <a:ext cx="0" cy="0"/>
          <a:chOff x="0" y="0"/>
          <a:chExt cx="0" cy="0"/>
        </a:xfrm>
      </p:grpSpPr>
      <p:sp>
        <p:nvSpPr>
          <p:cNvPr id="738" name="Google Shape;738;g295ec2f26d2_0_1672"/>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36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9" name="Google Shape;739;g295ec2f26d2_0_1672"/>
          <p:cNvSpPr txBox="1">
            <a:spLocks noGrp="1"/>
          </p:cNvSpPr>
          <p:nvPr>
            <p:ph type="body" idx="1"/>
          </p:nvPr>
        </p:nvSpPr>
        <p:spPr>
          <a:xfrm>
            <a:off x="2170176" y="1572768"/>
            <a:ext cx="43890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740" name="Google Shape;740;g295ec2f26d2_0_1672"/>
          <p:cNvSpPr txBox="1">
            <a:spLocks noGrp="1"/>
          </p:cNvSpPr>
          <p:nvPr>
            <p:ph type="body" idx="2"/>
          </p:nvPr>
        </p:nvSpPr>
        <p:spPr>
          <a:xfrm>
            <a:off x="2170176" y="2259366"/>
            <a:ext cx="4389000" cy="38406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741" name="Google Shape;741;g295ec2f26d2_0_1672"/>
          <p:cNvSpPr txBox="1">
            <a:spLocks noGrp="1"/>
          </p:cNvSpPr>
          <p:nvPr>
            <p:ph type="body" idx="3"/>
          </p:nvPr>
        </p:nvSpPr>
        <p:spPr>
          <a:xfrm>
            <a:off x="6790944" y="1572768"/>
            <a:ext cx="43890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742" name="Google Shape;742;g295ec2f26d2_0_1672"/>
          <p:cNvSpPr txBox="1">
            <a:spLocks noGrp="1"/>
          </p:cNvSpPr>
          <p:nvPr>
            <p:ph type="body" idx="4"/>
          </p:nvPr>
        </p:nvSpPr>
        <p:spPr>
          <a:xfrm>
            <a:off x="6790944" y="2259366"/>
            <a:ext cx="4389000" cy="38406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743" name="Google Shape;743;g295ec2f26d2_0_1672"/>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4" name="Google Shape;744;g295ec2f26d2_0_1672"/>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5" name="Google Shape;745;g295ec2f26d2_0_167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746"/>
        <p:cNvGrpSpPr/>
        <p:nvPr/>
      </p:nvGrpSpPr>
      <p:grpSpPr>
        <a:xfrm>
          <a:off x="0" y="0"/>
          <a:ext cx="0" cy="0"/>
          <a:chOff x="0" y="0"/>
          <a:chExt cx="0" cy="0"/>
        </a:xfrm>
      </p:grpSpPr>
      <p:sp>
        <p:nvSpPr>
          <p:cNvPr id="747" name="Google Shape;747;g295ec2f26d2_0_1681"/>
          <p:cNvSpPr txBox="1">
            <a:spLocks noGrp="1"/>
          </p:cNvSpPr>
          <p:nvPr>
            <p:ph type="title"/>
          </p:nvPr>
        </p:nvSpPr>
        <p:spPr>
          <a:xfrm>
            <a:off x="2947924" y="240889"/>
            <a:ext cx="7738500" cy="7743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8" name="Google Shape;748;g295ec2f26d2_0_1681"/>
          <p:cNvSpPr txBox="1">
            <a:spLocks noGrp="1"/>
          </p:cNvSpPr>
          <p:nvPr>
            <p:ph type="body" idx="1"/>
          </p:nvPr>
        </p:nvSpPr>
        <p:spPr>
          <a:xfrm>
            <a:off x="85511" y="5269246"/>
            <a:ext cx="4389000" cy="7902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rgbClr val="C00000"/>
              </a:buClr>
              <a:buSzPts val="1800"/>
              <a:buNone/>
              <a:defRPr sz="1800" b="0" cap="none">
                <a:solidFill>
                  <a:srgbClr val="C00000"/>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749" name="Google Shape;749;g295ec2f26d2_0_1681"/>
          <p:cNvSpPr txBox="1">
            <a:spLocks noGrp="1"/>
          </p:cNvSpPr>
          <p:nvPr>
            <p:ph type="body" idx="2"/>
          </p:nvPr>
        </p:nvSpPr>
        <p:spPr>
          <a:xfrm>
            <a:off x="6790944" y="1401844"/>
            <a:ext cx="4389000" cy="46980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750" name="Google Shape;750;g295ec2f26d2_0_1681"/>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1" name="Google Shape;751;g295ec2f26d2_0_1681"/>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752" name="Google Shape;752;g295ec2f26d2_0_1681"/>
          <p:cNvSpPr txBox="1"/>
          <p:nvPr/>
        </p:nvSpPr>
        <p:spPr>
          <a:xfrm>
            <a:off x="640939" y="349776"/>
            <a:ext cx="2267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00000"/>
                </a:solidFill>
                <a:latin typeface="Arial"/>
                <a:ea typeface="Arial"/>
                <a:cs typeface="Arial"/>
                <a:sym typeface="Arial"/>
              </a:rPr>
              <a:t>POP QUIZ:</a:t>
            </a:r>
            <a:endParaRPr sz="1800" b="1">
              <a:solidFill>
                <a:srgbClr val="C00000"/>
              </a:solidFill>
              <a:latin typeface="Arial"/>
              <a:ea typeface="Arial"/>
              <a:cs typeface="Arial"/>
              <a:sym typeface="Arial"/>
            </a:endParaRPr>
          </a:p>
        </p:txBody>
      </p:sp>
      <p:sp>
        <p:nvSpPr>
          <p:cNvPr id="753" name="Google Shape;753;g295ec2f26d2_0_1681"/>
          <p:cNvSpPr/>
          <p:nvPr/>
        </p:nvSpPr>
        <p:spPr>
          <a:xfrm>
            <a:off x="12006470" y="1300130"/>
            <a:ext cx="185400" cy="55578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54" name="Google Shape;754;g295ec2f26d2_0_1681"/>
          <p:cNvPicPr preferRelativeResize="0"/>
          <p:nvPr/>
        </p:nvPicPr>
        <p:blipFill rotWithShape="1">
          <a:blip r:embed="rId2">
            <a:alphaModFix/>
          </a:blip>
          <a:srcRect l="38541" t="36852" r="56354" b="53517"/>
          <a:stretch/>
        </p:blipFill>
        <p:spPr>
          <a:xfrm>
            <a:off x="555371" y="4791464"/>
            <a:ext cx="788400" cy="836668"/>
          </a:xfrm>
          <a:prstGeom prst="rect">
            <a:avLst/>
          </a:prstGeom>
          <a:noFill/>
          <a:ln>
            <a:noFill/>
          </a:ln>
        </p:spPr>
      </p:pic>
      <p:pic>
        <p:nvPicPr>
          <p:cNvPr id="755" name="Google Shape;755;g295ec2f26d2_0_1681"/>
          <p:cNvPicPr preferRelativeResize="0"/>
          <p:nvPr/>
        </p:nvPicPr>
        <p:blipFill rotWithShape="1">
          <a:blip r:embed="rId3">
            <a:alphaModFix/>
          </a:blip>
          <a:srcRect l="26346"/>
          <a:stretch/>
        </p:blipFill>
        <p:spPr>
          <a:xfrm>
            <a:off x="2999346" y="1401844"/>
            <a:ext cx="3689998" cy="474042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g295ec2f26d2_0_1691"/>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8" name="Google Shape;758;g295ec2f26d2_0_1691"/>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9" name="Google Shape;759;g295ec2f26d2_0_1691"/>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0" name="Google Shape;760;g295ec2f26d2_0_1691"/>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1"/>
        <p:cNvGrpSpPr/>
        <p:nvPr/>
      </p:nvGrpSpPr>
      <p:grpSpPr>
        <a:xfrm>
          <a:off x="0" y="0"/>
          <a:ext cx="0" cy="0"/>
          <a:chOff x="0" y="0"/>
          <a:chExt cx="0" cy="0"/>
        </a:xfrm>
      </p:grpSpPr>
      <p:sp>
        <p:nvSpPr>
          <p:cNvPr id="762" name="Google Shape;762;g295ec2f26d2_0_1696"/>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3" name="Google Shape;763;g295ec2f26d2_0_1696"/>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4" name="Google Shape;764;g295ec2f26d2_0_169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5"/>
        <p:cNvGrpSpPr/>
        <p:nvPr/>
      </p:nvGrpSpPr>
      <p:grpSpPr>
        <a:xfrm>
          <a:off x="0" y="0"/>
          <a:ext cx="0" cy="0"/>
          <a:chOff x="0" y="0"/>
          <a:chExt cx="0" cy="0"/>
        </a:xfrm>
      </p:grpSpPr>
      <p:sp>
        <p:nvSpPr>
          <p:cNvPr id="766" name="Google Shape;766;g295ec2f26d2_0_1700"/>
          <p:cNvSpPr txBox="1">
            <a:spLocks noGrp="1"/>
          </p:cNvSpPr>
          <p:nvPr>
            <p:ph type="body" idx="1"/>
          </p:nvPr>
        </p:nvSpPr>
        <p:spPr>
          <a:xfrm>
            <a:off x="4766733" y="1600200"/>
            <a:ext cx="6815700" cy="4480500"/>
          </a:xfrm>
          <a:prstGeom prst="rect">
            <a:avLst/>
          </a:prstGeom>
          <a:noFill/>
          <a:ln>
            <a:noFill/>
          </a:ln>
        </p:spPr>
        <p:txBody>
          <a:bodyPr spcFirstLastPara="1" wrap="square" lIns="91425" tIns="45700" rIns="91425" bIns="45700" anchor="t" anchorCtr="0">
            <a:normAutofit/>
          </a:bodyPr>
          <a:lstStyle>
            <a:lvl1pPr marL="457200" lvl="0" indent="-228600" algn="l" rtl="0">
              <a:spcBef>
                <a:spcPts val="640"/>
              </a:spcBef>
              <a:spcAft>
                <a:spcPts val="0"/>
              </a:spcAft>
              <a:buClr>
                <a:schemeClr val="dk1"/>
              </a:buClr>
              <a:buSzPts val="3200"/>
              <a:buNone/>
              <a:defRPr sz="3200"/>
            </a:lvl1pPr>
            <a:lvl2pPr marL="914400" lvl="1" indent="-406400" algn="l" rtl="0">
              <a:spcBef>
                <a:spcPts val="600"/>
              </a:spcBef>
              <a:spcAft>
                <a:spcPts val="0"/>
              </a:spcAft>
              <a:buSzPts val="2800"/>
              <a:buChar char="•"/>
              <a:defRPr sz="2800"/>
            </a:lvl2pPr>
            <a:lvl3pPr marL="1371600" lvl="2" indent="-381000" algn="l" rtl="0">
              <a:spcBef>
                <a:spcPts val="480"/>
              </a:spcBef>
              <a:spcAft>
                <a:spcPts val="0"/>
              </a:spcAft>
              <a:buSzPts val="2400"/>
              <a:buChar char="•"/>
              <a:defRPr sz="2400"/>
            </a:lvl3pPr>
            <a:lvl4pPr marL="1828800" lvl="3" indent="-355600" algn="l" rtl="0">
              <a:spcBef>
                <a:spcPts val="400"/>
              </a:spcBef>
              <a:spcAft>
                <a:spcPts val="0"/>
              </a:spcAft>
              <a:buSzPts val="2000"/>
              <a:buChar char="•"/>
              <a:defRPr sz="2000"/>
            </a:lvl4pPr>
            <a:lvl5pPr marL="2286000" lvl="4" indent="-355600" algn="l" rtl="0">
              <a:spcBef>
                <a:spcPts val="400"/>
              </a:spcBef>
              <a:spcAft>
                <a:spcPts val="0"/>
              </a:spcAft>
              <a:buSzPts val="2000"/>
              <a:buChar char="•"/>
              <a:defRPr sz="2000"/>
            </a:lvl5pPr>
            <a:lvl6pPr marL="2743200" lvl="5" indent="-355600" algn="l" rtl="0">
              <a:spcBef>
                <a:spcPts val="400"/>
              </a:spcBef>
              <a:spcAft>
                <a:spcPts val="0"/>
              </a:spcAft>
              <a:buSzPts val="2000"/>
              <a:buChar char="•"/>
              <a:defRPr sz="2000"/>
            </a:lvl6pPr>
            <a:lvl7pPr marL="3200400" lvl="6" indent="-355600" algn="l" rtl="0">
              <a:spcBef>
                <a:spcPts val="400"/>
              </a:spcBef>
              <a:spcAft>
                <a:spcPts val="0"/>
              </a:spcAft>
              <a:buSzPts val="2000"/>
              <a:buChar char="•"/>
              <a:defRPr sz="2000"/>
            </a:lvl7pPr>
            <a:lvl8pPr marL="3657600" lvl="7" indent="-355600" algn="l" rtl="0">
              <a:spcBef>
                <a:spcPts val="400"/>
              </a:spcBef>
              <a:spcAft>
                <a:spcPts val="0"/>
              </a:spcAft>
              <a:buSzPts val="2000"/>
              <a:buChar char="•"/>
              <a:defRPr sz="2000"/>
            </a:lvl8pPr>
            <a:lvl9pPr marL="4114800" lvl="8" indent="-355600" algn="l" rtl="0">
              <a:spcBef>
                <a:spcPts val="400"/>
              </a:spcBef>
              <a:spcAft>
                <a:spcPts val="0"/>
              </a:spcAft>
              <a:buSzPts val="2000"/>
              <a:buChar char="•"/>
              <a:defRPr sz="2000"/>
            </a:lvl9pPr>
          </a:lstStyle>
          <a:p>
            <a:endParaRPr/>
          </a:p>
        </p:txBody>
      </p:sp>
      <p:sp>
        <p:nvSpPr>
          <p:cNvPr id="767" name="Google Shape;767;g295ec2f26d2_0_1700"/>
          <p:cNvSpPr txBox="1">
            <a:spLocks noGrp="1"/>
          </p:cNvSpPr>
          <p:nvPr>
            <p:ph type="body" idx="2"/>
          </p:nvPr>
        </p:nvSpPr>
        <p:spPr>
          <a:xfrm>
            <a:off x="609601" y="1600200"/>
            <a:ext cx="4011000" cy="44805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chemeClr val="dk1"/>
              </a:buClr>
              <a:buSzPts val="1600"/>
              <a:buNone/>
              <a:defRPr sz="1600"/>
            </a:lvl1pPr>
            <a:lvl2pPr marL="914400" lvl="1" indent="-228600" algn="l" rtl="0">
              <a:spcBef>
                <a:spcPts val="600"/>
              </a:spcBef>
              <a:spcAft>
                <a:spcPts val="0"/>
              </a:spcAft>
              <a:buSzPts val="1200"/>
              <a:buNone/>
              <a:defRPr sz="1200"/>
            </a:lvl2pPr>
            <a:lvl3pPr marL="1371600" lvl="2" indent="-228600" algn="l" rtl="0">
              <a:spcBef>
                <a:spcPts val="200"/>
              </a:spcBef>
              <a:spcAft>
                <a:spcPts val="0"/>
              </a:spcAft>
              <a:buSzPts val="1000"/>
              <a:buNone/>
              <a:defRPr sz="1000"/>
            </a:lvl3pPr>
            <a:lvl4pPr marL="1828800" lvl="3" indent="-228600" algn="l" rtl="0">
              <a:spcBef>
                <a:spcPts val="180"/>
              </a:spcBef>
              <a:spcAft>
                <a:spcPts val="0"/>
              </a:spcAft>
              <a:buSzPts val="90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768" name="Google Shape;768;g295ec2f26d2_0_1700"/>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9" name="Google Shape;769;g295ec2f26d2_0_1700"/>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0" name="Google Shape;770;g295ec2f26d2_0_170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771" name="Google Shape;771;g295ec2f26d2_0_1700"/>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72"/>
        <p:cNvGrpSpPr/>
        <p:nvPr/>
      </p:nvGrpSpPr>
      <p:grpSpPr>
        <a:xfrm>
          <a:off x="0" y="0"/>
          <a:ext cx="0" cy="0"/>
          <a:chOff x="0" y="0"/>
          <a:chExt cx="0" cy="0"/>
        </a:xfrm>
      </p:grpSpPr>
      <p:sp>
        <p:nvSpPr>
          <p:cNvPr id="773" name="Google Shape;773;g295ec2f26d2_0_1707"/>
          <p:cNvSpPr/>
          <p:nvPr/>
        </p:nvSpPr>
        <p:spPr>
          <a:xfrm>
            <a:off x="12001499" y="4846320"/>
            <a:ext cx="190500" cy="201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4" name="Google Shape;774;g295ec2f26d2_0_1707"/>
          <p:cNvSpPr>
            <a:spLocks noGrp="1"/>
          </p:cNvSpPr>
          <p:nvPr>
            <p:ph type="pic" idx="2"/>
          </p:nvPr>
        </p:nvSpPr>
        <p:spPr>
          <a:xfrm>
            <a:off x="0" y="106680"/>
            <a:ext cx="12001200" cy="4846200"/>
          </a:xfrm>
          <a:prstGeom prst="rect">
            <a:avLst/>
          </a:prstGeom>
          <a:solidFill>
            <a:srgbClr val="BFBFBF"/>
          </a:solidFill>
          <a:ln>
            <a:noFill/>
          </a:ln>
        </p:spPr>
      </p:sp>
      <p:sp>
        <p:nvSpPr>
          <p:cNvPr id="775" name="Google Shape;775;g295ec2f26d2_0_1707"/>
          <p:cNvSpPr txBox="1">
            <a:spLocks noGrp="1"/>
          </p:cNvSpPr>
          <p:nvPr>
            <p:ph type="body" idx="1"/>
          </p:nvPr>
        </p:nvSpPr>
        <p:spPr>
          <a:xfrm>
            <a:off x="609600" y="5715000"/>
            <a:ext cx="10871100" cy="4572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chemeClr val="dk1"/>
              </a:buClr>
              <a:buSzPts val="1600"/>
              <a:buNone/>
              <a:defRPr sz="1600"/>
            </a:lvl1pPr>
            <a:lvl2pPr marL="914400" lvl="1" indent="-228600" algn="l" rtl="0">
              <a:spcBef>
                <a:spcPts val="600"/>
              </a:spcBef>
              <a:spcAft>
                <a:spcPts val="0"/>
              </a:spcAft>
              <a:buSzPts val="1200"/>
              <a:buNone/>
              <a:defRPr sz="1200"/>
            </a:lvl2pPr>
            <a:lvl3pPr marL="1371600" lvl="2" indent="-228600" algn="l" rtl="0">
              <a:spcBef>
                <a:spcPts val="200"/>
              </a:spcBef>
              <a:spcAft>
                <a:spcPts val="0"/>
              </a:spcAft>
              <a:buSzPts val="1000"/>
              <a:buNone/>
              <a:defRPr sz="1000"/>
            </a:lvl3pPr>
            <a:lvl4pPr marL="1828800" lvl="3" indent="-228600" algn="l" rtl="0">
              <a:spcBef>
                <a:spcPts val="180"/>
              </a:spcBef>
              <a:spcAft>
                <a:spcPts val="0"/>
              </a:spcAft>
              <a:buSzPts val="90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776" name="Google Shape;776;g295ec2f26d2_0_1707"/>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7" name="Google Shape;777;g295ec2f26d2_0_1707"/>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8" name="Google Shape;778;g295ec2f26d2_0_170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2400" b="1">
                <a:solidFill>
                  <a:schemeClr val="dk1"/>
                </a:solidFill>
                <a:latin typeface="Arial"/>
                <a:ea typeface="Arial"/>
                <a:cs typeface="Arial"/>
                <a:sym typeface="Arial"/>
              </a:defRPr>
            </a:lvl1pPr>
            <a:lvl2pPr marL="0" lvl="1" indent="0" algn="l" rtl="0">
              <a:spcBef>
                <a:spcPts val="0"/>
              </a:spcBef>
              <a:buNone/>
              <a:defRPr sz="2400" b="1">
                <a:solidFill>
                  <a:schemeClr val="dk1"/>
                </a:solidFill>
                <a:latin typeface="Arial"/>
                <a:ea typeface="Arial"/>
                <a:cs typeface="Arial"/>
                <a:sym typeface="Arial"/>
              </a:defRPr>
            </a:lvl2pPr>
            <a:lvl3pPr marL="0" lvl="2" indent="0" algn="l" rtl="0">
              <a:spcBef>
                <a:spcPts val="0"/>
              </a:spcBef>
              <a:buNone/>
              <a:defRPr sz="2400" b="1">
                <a:solidFill>
                  <a:schemeClr val="dk1"/>
                </a:solidFill>
                <a:latin typeface="Arial"/>
                <a:ea typeface="Arial"/>
                <a:cs typeface="Arial"/>
                <a:sym typeface="Arial"/>
              </a:defRPr>
            </a:lvl3pPr>
            <a:lvl4pPr marL="0" lvl="3" indent="0" algn="l" rtl="0">
              <a:spcBef>
                <a:spcPts val="0"/>
              </a:spcBef>
              <a:buNone/>
              <a:defRPr sz="2400" b="1">
                <a:solidFill>
                  <a:schemeClr val="dk1"/>
                </a:solidFill>
                <a:latin typeface="Arial"/>
                <a:ea typeface="Arial"/>
                <a:cs typeface="Arial"/>
                <a:sym typeface="Arial"/>
              </a:defRPr>
            </a:lvl4pPr>
            <a:lvl5pPr marL="0" lvl="4" indent="0" algn="l" rtl="0">
              <a:spcBef>
                <a:spcPts val="0"/>
              </a:spcBef>
              <a:buNone/>
              <a:defRPr sz="2400" b="1">
                <a:solidFill>
                  <a:schemeClr val="dk1"/>
                </a:solidFill>
                <a:latin typeface="Arial"/>
                <a:ea typeface="Arial"/>
                <a:cs typeface="Arial"/>
                <a:sym typeface="Arial"/>
              </a:defRPr>
            </a:lvl5pPr>
            <a:lvl6pPr marL="0" lvl="5" indent="0" algn="l" rtl="0">
              <a:spcBef>
                <a:spcPts val="0"/>
              </a:spcBef>
              <a:buNone/>
              <a:defRPr sz="2400" b="1">
                <a:solidFill>
                  <a:schemeClr val="dk1"/>
                </a:solidFill>
                <a:latin typeface="Arial"/>
                <a:ea typeface="Arial"/>
                <a:cs typeface="Arial"/>
                <a:sym typeface="Arial"/>
              </a:defRPr>
            </a:lvl6pPr>
            <a:lvl7pPr marL="0" lvl="6" indent="0" algn="l" rtl="0">
              <a:spcBef>
                <a:spcPts val="0"/>
              </a:spcBef>
              <a:buNone/>
              <a:defRPr sz="2400" b="1">
                <a:solidFill>
                  <a:schemeClr val="dk1"/>
                </a:solidFill>
                <a:latin typeface="Arial"/>
                <a:ea typeface="Arial"/>
                <a:cs typeface="Arial"/>
                <a:sym typeface="Arial"/>
              </a:defRPr>
            </a:lvl7pPr>
            <a:lvl8pPr marL="0" lvl="7" indent="0" algn="l" rtl="0">
              <a:spcBef>
                <a:spcPts val="0"/>
              </a:spcBef>
              <a:buNone/>
              <a:defRPr sz="2400" b="1">
                <a:solidFill>
                  <a:schemeClr val="dk1"/>
                </a:solidFill>
                <a:latin typeface="Arial"/>
                <a:ea typeface="Arial"/>
                <a:cs typeface="Arial"/>
                <a:sym typeface="Arial"/>
              </a:defRPr>
            </a:lvl8pPr>
            <a:lvl9pPr marL="0" lvl="8" indent="0" algn="l" rtl="0">
              <a:spcBef>
                <a:spcPts val="0"/>
              </a:spcBef>
              <a:buNone/>
              <a:defRPr sz="2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79" name="Google Shape;779;g295ec2f26d2_0_1707"/>
          <p:cNvSpPr txBox="1">
            <a:spLocks noGrp="1"/>
          </p:cNvSpPr>
          <p:nvPr>
            <p:ph type="title"/>
          </p:nvPr>
        </p:nvSpPr>
        <p:spPr>
          <a:xfrm>
            <a:off x="609600" y="4953000"/>
            <a:ext cx="10871100" cy="7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2"/>
              </a:buClr>
              <a:buSzPts val="3200"/>
              <a:buFont typeface="Arial Black"/>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0" name="Google Shape;780;g295ec2f26d2_0_1707"/>
          <p:cNvSpPr/>
          <p:nvPr/>
        </p:nvSpPr>
        <p:spPr>
          <a:xfrm>
            <a:off x="12001499" y="0"/>
            <a:ext cx="190500" cy="484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1"/>
        <p:cNvGrpSpPr/>
        <p:nvPr/>
      </p:nvGrpSpPr>
      <p:grpSpPr>
        <a:xfrm>
          <a:off x="0" y="0"/>
          <a:ext cx="0" cy="0"/>
          <a:chOff x="0" y="0"/>
          <a:chExt cx="0" cy="0"/>
        </a:xfrm>
      </p:grpSpPr>
      <p:sp>
        <p:nvSpPr>
          <p:cNvPr id="782" name="Google Shape;782;g295ec2f26d2_0_1716"/>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3" name="Google Shape;783;g295ec2f26d2_0_1716"/>
          <p:cNvSpPr txBox="1">
            <a:spLocks noGrp="1"/>
          </p:cNvSpPr>
          <p:nvPr>
            <p:ph type="body" idx="1"/>
          </p:nvPr>
        </p:nvSpPr>
        <p:spPr>
          <a:xfrm rot="5400000">
            <a:off x="3502700" y="-1140599"/>
            <a:ext cx="4373700" cy="10160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784" name="Google Shape;784;g295ec2f26d2_0_1716"/>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5" name="Google Shape;785;g295ec2f26d2_0_1716"/>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6" name="Google Shape;786;g295ec2f26d2_0_171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7"/>
        <p:cNvGrpSpPr/>
        <p:nvPr/>
      </p:nvGrpSpPr>
      <p:grpSpPr>
        <a:xfrm>
          <a:off x="0" y="0"/>
          <a:ext cx="0" cy="0"/>
          <a:chOff x="0" y="0"/>
          <a:chExt cx="0" cy="0"/>
        </a:xfrm>
      </p:grpSpPr>
      <p:sp>
        <p:nvSpPr>
          <p:cNvPr id="788" name="Google Shape;788;g295ec2f26d2_0_1722"/>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9" name="Google Shape;789;g295ec2f26d2_0_1722"/>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790" name="Google Shape;790;g295ec2f26d2_0_1722"/>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1" name="Google Shape;791;g295ec2f26d2_0_1722"/>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2" name="Google Shape;792;g295ec2f26d2_0_172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793"/>
        <p:cNvGrpSpPr/>
        <p:nvPr/>
      </p:nvGrpSpPr>
      <p:grpSpPr>
        <a:xfrm>
          <a:off x="0" y="0"/>
          <a:ext cx="0" cy="0"/>
          <a:chOff x="0" y="0"/>
          <a:chExt cx="0" cy="0"/>
        </a:xfrm>
      </p:grpSpPr>
      <p:sp>
        <p:nvSpPr>
          <p:cNvPr id="794" name="Google Shape;794;g295ec2f26d2_0_1728"/>
          <p:cNvSpPr/>
          <p:nvPr/>
        </p:nvSpPr>
        <p:spPr>
          <a:xfrm>
            <a:off x="0" y="0"/>
            <a:ext cx="11292900" cy="6858000"/>
          </a:xfrm>
          <a:prstGeom prst="rect">
            <a:avLst/>
          </a:prstGeom>
          <a:solidFill>
            <a:srgbClr val="3F3F3F"/>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5" name="Google Shape;795;g295ec2f26d2_0_1728"/>
          <p:cNvSpPr txBox="1">
            <a:spLocks noGrp="1"/>
          </p:cNvSpPr>
          <p:nvPr>
            <p:ph type="title"/>
          </p:nvPr>
        </p:nvSpPr>
        <p:spPr>
          <a:xfrm>
            <a:off x="1261872" y="758952"/>
            <a:ext cx="9418200" cy="40416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FFF00"/>
              </a:buClr>
              <a:buSzPts val="6600"/>
              <a:buFont typeface="Arial Black"/>
              <a:buNone/>
              <a:defRPr sz="6600" b="0">
                <a:solidFill>
                  <a:srgbClr val="FFFF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6" name="Google Shape;796;g295ec2f26d2_0_1728"/>
          <p:cNvSpPr txBox="1">
            <a:spLocks noGrp="1"/>
          </p:cNvSpPr>
          <p:nvPr>
            <p:ph type="body" idx="1"/>
          </p:nvPr>
        </p:nvSpPr>
        <p:spPr>
          <a:xfrm>
            <a:off x="1261872" y="4800600"/>
            <a:ext cx="9418200" cy="1691700"/>
          </a:xfrm>
          <a:prstGeom prst="rect">
            <a:avLst/>
          </a:prstGeom>
          <a:noFill/>
          <a:ln>
            <a:noFill/>
          </a:ln>
        </p:spPr>
        <p:txBody>
          <a:bodyPr spcFirstLastPara="1" wrap="square" lIns="91425" tIns="45700" rIns="91425" bIns="45700" anchor="t" anchorCtr="0">
            <a:normAutofit/>
          </a:bodyPr>
          <a:lstStyle>
            <a:lvl1pPr marL="457200" lvl="0" indent="-228600" algn="l" rtl="0">
              <a:spcBef>
                <a:spcPts val="440"/>
              </a:spcBef>
              <a:spcAft>
                <a:spcPts val="0"/>
              </a:spcAft>
              <a:buClr>
                <a:srgbClr val="595959"/>
              </a:buClr>
              <a:buSzPts val="2200"/>
              <a:buNone/>
              <a:defRPr sz="2200">
                <a:solidFill>
                  <a:srgbClr val="595959"/>
                </a:solidFill>
              </a:defRPr>
            </a:lvl1pPr>
            <a:lvl2pPr marL="914400" lvl="1" indent="-228600" algn="l" rtl="0">
              <a:spcBef>
                <a:spcPts val="600"/>
              </a:spcBef>
              <a:spcAft>
                <a:spcPts val="0"/>
              </a:spcAft>
              <a:buSzPts val="1800"/>
              <a:buNone/>
              <a:defRPr sz="1800">
                <a:solidFill>
                  <a:srgbClr val="888888"/>
                </a:solidFill>
              </a:defRPr>
            </a:lvl2pPr>
            <a:lvl3pPr marL="1371600" lvl="2" indent="-228600" algn="l" rtl="0">
              <a:spcBef>
                <a:spcPts val="320"/>
              </a:spcBef>
              <a:spcAft>
                <a:spcPts val="0"/>
              </a:spcAft>
              <a:buSzPts val="1600"/>
              <a:buNone/>
              <a:defRPr sz="1600">
                <a:solidFill>
                  <a:srgbClr val="888888"/>
                </a:solidFill>
              </a:defRPr>
            </a:lvl3pPr>
            <a:lvl4pPr marL="1828800" lvl="3" indent="-228600" algn="l" rtl="0">
              <a:spcBef>
                <a:spcPts val="280"/>
              </a:spcBef>
              <a:spcAft>
                <a:spcPts val="0"/>
              </a:spcAft>
              <a:buSzPts val="1400"/>
              <a:buNone/>
              <a:defRPr sz="1400">
                <a:solidFill>
                  <a:srgbClr val="888888"/>
                </a:solidFill>
              </a:defRPr>
            </a:lvl4pPr>
            <a:lvl5pPr marL="2286000" lvl="4" indent="-228600" algn="l" rtl="0">
              <a:spcBef>
                <a:spcPts val="280"/>
              </a:spcBef>
              <a:spcAft>
                <a:spcPts val="0"/>
              </a:spcAft>
              <a:buSzPts val="1400"/>
              <a:buNone/>
              <a:defRPr sz="1400">
                <a:solidFill>
                  <a:srgbClr val="888888"/>
                </a:solidFill>
              </a:defRPr>
            </a:lvl5pPr>
            <a:lvl6pPr marL="2743200" lvl="5" indent="-228600" algn="l" rtl="0">
              <a:spcBef>
                <a:spcPts val="280"/>
              </a:spcBef>
              <a:spcAft>
                <a:spcPts val="0"/>
              </a:spcAft>
              <a:buSzPts val="1400"/>
              <a:buNone/>
              <a:defRPr sz="1400">
                <a:solidFill>
                  <a:srgbClr val="888888"/>
                </a:solidFill>
              </a:defRPr>
            </a:lvl6pPr>
            <a:lvl7pPr marL="3200400" lvl="6" indent="-228600" algn="l" rtl="0">
              <a:spcBef>
                <a:spcPts val="280"/>
              </a:spcBef>
              <a:spcAft>
                <a:spcPts val="0"/>
              </a:spcAft>
              <a:buSzPts val="1400"/>
              <a:buNone/>
              <a:defRPr sz="1400">
                <a:solidFill>
                  <a:srgbClr val="888888"/>
                </a:solidFill>
              </a:defRPr>
            </a:lvl7pPr>
            <a:lvl8pPr marL="3657600" lvl="7" indent="-228600" algn="l" rtl="0">
              <a:spcBef>
                <a:spcPts val="280"/>
              </a:spcBef>
              <a:spcAft>
                <a:spcPts val="0"/>
              </a:spcAft>
              <a:buSzPts val="1400"/>
              <a:buNone/>
              <a:defRPr sz="1400">
                <a:solidFill>
                  <a:srgbClr val="888888"/>
                </a:solidFill>
              </a:defRPr>
            </a:lvl8pPr>
            <a:lvl9pPr marL="4114800" lvl="8" indent="-228600" algn="l" rtl="0">
              <a:spcBef>
                <a:spcPts val="280"/>
              </a:spcBef>
              <a:spcAft>
                <a:spcPts val="0"/>
              </a:spcAft>
              <a:buSzPts val="1400"/>
              <a:buNone/>
              <a:defRPr sz="1400">
                <a:solidFill>
                  <a:srgbClr val="888888"/>
                </a:solidFill>
              </a:defRPr>
            </a:lvl9pPr>
          </a:lstStyle>
          <a:p>
            <a:endParaRPr/>
          </a:p>
        </p:txBody>
      </p:sp>
      <p:sp>
        <p:nvSpPr>
          <p:cNvPr id="797" name="Google Shape;797;g295ec2f26d2_0_1728"/>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8" name="Google Shape;798;g295ec2f26d2_0_1728"/>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9" name="Google Shape;799;g295ec2f26d2_0_172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800" name="Google Shape;800;g295ec2f26d2_0_1728"/>
          <p:cNvSpPr txBox="1">
            <a:spLocks noGrp="1"/>
          </p:cNvSpPr>
          <p:nvPr>
            <p:ph type="body" idx="2"/>
          </p:nvPr>
        </p:nvSpPr>
        <p:spPr>
          <a:xfrm>
            <a:off x="0" y="0"/>
            <a:ext cx="2648100" cy="17454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
        <p:cNvGrpSpPr/>
        <p:nvPr/>
      </p:nvGrpSpPr>
      <p:grpSpPr>
        <a:xfrm>
          <a:off x="0" y="0"/>
          <a:ext cx="0" cy="0"/>
          <a:chOff x="0" y="0"/>
          <a:chExt cx="0" cy="0"/>
        </a:xfrm>
      </p:grpSpPr>
      <p:sp>
        <p:nvSpPr>
          <p:cNvPr id="111" name="Google Shape;111;p503"/>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2" name="Google Shape;112;p503"/>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503"/>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50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5_Comparison">
  <p:cSld name="5_Comparison">
    <p:spTree>
      <p:nvGrpSpPr>
        <p:cNvPr id="1" name="Shape 801"/>
        <p:cNvGrpSpPr/>
        <p:nvPr/>
      </p:nvGrpSpPr>
      <p:grpSpPr>
        <a:xfrm>
          <a:off x="0" y="0"/>
          <a:ext cx="0" cy="0"/>
          <a:chOff x="0" y="0"/>
          <a:chExt cx="0" cy="0"/>
        </a:xfrm>
      </p:grpSpPr>
      <p:sp>
        <p:nvSpPr>
          <p:cNvPr id="802" name="Google Shape;802;g295ec2f26d2_0_1736"/>
          <p:cNvSpPr/>
          <p:nvPr/>
        </p:nvSpPr>
        <p:spPr>
          <a:xfrm>
            <a:off x="0" y="0"/>
            <a:ext cx="12192000" cy="6858000"/>
          </a:xfrm>
          <a:prstGeom prst="rect">
            <a:avLst/>
          </a:prstGeom>
          <a:solidFill>
            <a:srgbClr val="595959"/>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3" name="Google Shape;803;g295ec2f26d2_0_1736"/>
          <p:cNvSpPr/>
          <p:nvPr/>
        </p:nvSpPr>
        <p:spPr>
          <a:xfrm>
            <a:off x="0" y="0"/>
            <a:ext cx="12192000" cy="1500300"/>
          </a:xfrm>
          <a:prstGeom prst="rect">
            <a:avLst/>
          </a:prstGeom>
          <a:solidFill>
            <a:srgbClr val="262626"/>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4" name="Google Shape;804;g295ec2f26d2_0_1736"/>
          <p:cNvSpPr txBox="1">
            <a:spLocks noGrp="1"/>
          </p:cNvSpPr>
          <p:nvPr>
            <p:ph type="title"/>
          </p:nvPr>
        </p:nvSpPr>
        <p:spPr>
          <a:xfrm>
            <a:off x="95681" y="87414"/>
            <a:ext cx="7762800" cy="9405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33CC33"/>
              </a:buClr>
              <a:buSzPts val="4000"/>
              <a:buFont typeface="Arial Black"/>
              <a:buNone/>
              <a:defRPr sz="4000">
                <a:solidFill>
                  <a:srgbClr val="33CC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5" name="Google Shape;805;g295ec2f26d2_0_1736"/>
          <p:cNvSpPr txBox="1">
            <a:spLocks noGrp="1"/>
          </p:cNvSpPr>
          <p:nvPr>
            <p:ph type="body" idx="1"/>
          </p:nvPr>
        </p:nvSpPr>
        <p:spPr>
          <a:xfrm>
            <a:off x="1261872" y="1713655"/>
            <a:ext cx="4480500" cy="44586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rgbClr val="D8D8D8"/>
              </a:buClr>
              <a:buSzPts val="1800"/>
              <a:buNone/>
              <a:defRPr sz="1800">
                <a:solidFill>
                  <a:srgbClr val="D8D8D8"/>
                </a:solidFill>
              </a:defRPr>
            </a:lvl1pPr>
            <a:lvl2pPr marL="914400" lvl="1" indent="-330200" algn="l" rtl="0">
              <a:spcBef>
                <a:spcPts val="600"/>
              </a:spcBef>
              <a:spcAft>
                <a:spcPts val="0"/>
              </a:spcAft>
              <a:buSzPts val="1600"/>
              <a:buChar char="•"/>
              <a:defRPr sz="1600">
                <a:solidFill>
                  <a:srgbClr val="D8D8D8"/>
                </a:solidFill>
              </a:defRPr>
            </a:lvl2pPr>
            <a:lvl3pPr marL="1371600" lvl="2" indent="-317500" algn="l" rtl="0">
              <a:spcBef>
                <a:spcPts val="280"/>
              </a:spcBef>
              <a:spcAft>
                <a:spcPts val="0"/>
              </a:spcAft>
              <a:buSzPts val="1400"/>
              <a:buChar char="•"/>
              <a:defRPr sz="1400">
                <a:solidFill>
                  <a:srgbClr val="D8D8D8"/>
                </a:solidFill>
              </a:defRPr>
            </a:lvl3pPr>
            <a:lvl4pPr marL="1828800" lvl="3" indent="-317500" algn="l" rtl="0">
              <a:spcBef>
                <a:spcPts val="280"/>
              </a:spcBef>
              <a:spcAft>
                <a:spcPts val="0"/>
              </a:spcAft>
              <a:buSzPts val="1400"/>
              <a:buChar char="•"/>
              <a:defRPr sz="1400">
                <a:solidFill>
                  <a:srgbClr val="D8D8D8"/>
                </a:solidFill>
              </a:defRPr>
            </a:lvl4pPr>
            <a:lvl5pPr marL="2286000" lvl="4" indent="-317500" algn="l" rtl="0">
              <a:spcBef>
                <a:spcPts val="280"/>
              </a:spcBef>
              <a:spcAft>
                <a:spcPts val="0"/>
              </a:spcAft>
              <a:buSzPts val="1400"/>
              <a:buChar char="•"/>
              <a:defRPr sz="1400">
                <a:solidFill>
                  <a:srgbClr val="D8D8D8"/>
                </a:solidFill>
              </a:defRPr>
            </a:lvl5pPr>
            <a:lvl6pPr marL="2743200" lvl="5" indent="-317500" algn="l" rtl="0">
              <a:spcBef>
                <a:spcPts val="280"/>
              </a:spcBef>
              <a:spcAft>
                <a:spcPts val="0"/>
              </a:spcAft>
              <a:buSzPts val="1400"/>
              <a:buChar char="•"/>
              <a:defRPr sz="1400"/>
            </a:lvl6pPr>
            <a:lvl7pPr marL="3200400" lvl="6" indent="-317500" algn="l" rtl="0">
              <a:spcBef>
                <a:spcPts val="280"/>
              </a:spcBef>
              <a:spcAft>
                <a:spcPts val="0"/>
              </a:spcAft>
              <a:buSzPts val="1400"/>
              <a:buChar char="•"/>
              <a:defRPr sz="1400"/>
            </a:lvl7pPr>
            <a:lvl8pPr marL="3657600" lvl="7" indent="-317500" algn="l" rtl="0">
              <a:spcBef>
                <a:spcPts val="280"/>
              </a:spcBef>
              <a:spcAft>
                <a:spcPts val="0"/>
              </a:spcAft>
              <a:buSzPts val="1400"/>
              <a:buChar char="•"/>
              <a:defRPr sz="1400"/>
            </a:lvl8pPr>
            <a:lvl9pPr marL="4114800" lvl="8" indent="-317500" algn="l" rtl="0">
              <a:spcBef>
                <a:spcPts val="280"/>
              </a:spcBef>
              <a:spcAft>
                <a:spcPts val="0"/>
              </a:spcAft>
              <a:buSzPts val="1400"/>
              <a:buChar char="•"/>
              <a:defRPr sz="1400"/>
            </a:lvl9pPr>
          </a:lstStyle>
          <a:p>
            <a:endParaRPr/>
          </a:p>
        </p:txBody>
      </p:sp>
      <p:sp>
        <p:nvSpPr>
          <p:cNvPr id="806" name="Google Shape;806;g295ec2f26d2_0_1736"/>
          <p:cNvSpPr txBox="1">
            <a:spLocks noGrp="1"/>
          </p:cNvSpPr>
          <p:nvPr>
            <p:ph type="body" idx="2"/>
          </p:nvPr>
        </p:nvSpPr>
        <p:spPr>
          <a:xfrm>
            <a:off x="6126480" y="1713655"/>
            <a:ext cx="4480500" cy="4458600"/>
          </a:xfrm>
          <a:prstGeom prst="rect">
            <a:avLst/>
          </a:prstGeom>
          <a:solidFill>
            <a:schemeClr val="lt1"/>
          </a:solid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b="1">
                <a:solidFill>
                  <a:schemeClr val="dk1"/>
                </a:solidFill>
                <a:latin typeface="Courier New"/>
                <a:ea typeface="Courier New"/>
                <a:cs typeface="Courier New"/>
                <a:sym typeface="Courier New"/>
              </a:defRPr>
            </a:lvl1pPr>
            <a:lvl2pPr marL="914400" lvl="1" indent="-304800" algn="l" rtl="0">
              <a:spcBef>
                <a:spcPts val="600"/>
              </a:spcBef>
              <a:spcAft>
                <a:spcPts val="0"/>
              </a:spcAft>
              <a:buSzPts val="1200"/>
              <a:buChar char="•"/>
              <a:defRPr sz="1200" b="1">
                <a:solidFill>
                  <a:schemeClr val="dk1"/>
                </a:solidFill>
                <a:latin typeface="Courier New"/>
                <a:ea typeface="Courier New"/>
                <a:cs typeface="Courier New"/>
                <a:sym typeface="Courier New"/>
              </a:defRPr>
            </a:lvl2pPr>
            <a:lvl3pPr marL="1371600" lvl="2"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3pPr>
            <a:lvl4pPr marL="1828800" lvl="3"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4pPr>
            <a:lvl5pPr marL="2286000" lvl="4"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5pPr>
            <a:lvl6pPr marL="2743200" lvl="5" indent="-317500" algn="l" rtl="0">
              <a:spcBef>
                <a:spcPts val="280"/>
              </a:spcBef>
              <a:spcAft>
                <a:spcPts val="0"/>
              </a:spcAft>
              <a:buSzPts val="1400"/>
              <a:buChar char="•"/>
              <a:defRPr sz="1400"/>
            </a:lvl6pPr>
            <a:lvl7pPr marL="3200400" lvl="6" indent="-317500" algn="l" rtl="0">
              <a:spcBef>
                <a:spcPts val="280"/>
              </a:spcBef>
              <a:spcAft>
                <a:spcPts val="0"/>
              </a:spcAft>
              <a:buSzPts val="1400"/>
              <a:buChar char="•"/>
              <a:defRPr sz="1400"/>
            </a:lvl7pPr>
            <a:lvl8pPr marL="3657600" lvl="7" indent="-317500" algn="l" rtl="0">
              <a:spcBef>
                <a:spcPts val="280"/>
              </a:spcBef>
              <a:spcAft>
                <a:spcPts val="0"/>
              </a:spcAft>
              <a:buSzPts val="1400"/>
              <a:buChar char="•"/>
              <a:defRPr sz="1400"/>
            </a:lvl8pPr>
            <a:lvl9pPr marL="4114800" lvl="8" indent="-317500" algn="l" rtl="0">
              <a:spcBef>
                <a:spcPts val="280"/>
              </a:spcBef>
              <a:spcAft>
                <a:spcPts val="0"/>
              </a:spcAft>
              <a:buSzPts val="1400"/>
              <a:buChar char="•"/>
              <a:defRPr sz="1400"/>
            </a:lvl9pPr>
          </a:lstStyle>
          <a:p>
            <a:endParaRPr/>
          </a:p>
        </p:txBody>
      </p:sp>
      <p:sp>
        <p:nvSpPr>
          <p:cNvPr id="807" name="Google Shape;807;g295ec2f26d2_0_1736"/>
          <p:cNvSpPr txBox="1">
            <a:spLocks noGrp="1"/>
          </p:cNvSpPr>
          <p:nvPr>
            <p:ph type="sldNum" idx="12"/>
          </p:nvPr>
        </p:nvSpPr>
        <p:spPr>
          <a:xfrm>
            <a:off x="10378440" y="6385465"/>
            <a:ext cx="914400" cy="5937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16"/>
        <p:cNvGrpSpPr/>
        <p:nvPr/>
      </p:nvGrpSpPr>
      <p:grpSpPr>
        <a:xfrm>
          <a:off x="0" y="0"/>
          <a:ext cx="0" cy="0"/>
          <a:chOff x="0" y="0"/>
          <a:chExt cx="0" cy="0"/>
        </a:xfrm>
      </p:grpSpPr>
      <p:sp>
        <p:nvSpPr>
          <p:cNvPr id="817" name="Google Shape;817;g2961947477b_0_627"/>
          <p:cNvSpPr txBox="1">
            <a:spLocks noGrp="1"/>
          </p:cNvSpPr>
          <p:nvPr>
            <p:ph type="title"/>
          </p:nvPr>
        </p:nvSpPr>
        <p:spPr>
          <a:xfrm>
            <a:off x="609600" y="152718"/>
            <a:ext cx="8013300" cy="7299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8" name="Google Shape;818;g2961947477b_0_627"/>
          <p:cNvSpPr txBox="1">
            <a:spLocks noGrp="1"/>
          </p:cNvSpPr>
          <p:nvPr>
            <p:ph type="body" idx="1"/>
          </p:nvPr>
        </p:nvSpPr>
        <p:spPr>
          <a:xfrm>
            <a:off x="609600" y="1073889"/>
            <a:ext cx="10160100" cy="50523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819" name="Google Shape;819;g2961947477b_0_627"/>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solidFill>
                  <a:srgbClr val="A5A5A5"/>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0" name="Google Shape;820;g2961947477b_0_62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21"/>
        <p:cNvGrpSpPr/>
        <p:nvPr/>
      </p:nvGrpSpPr>
      <p:grpSpPr>
        <a:xfrm>
          <a:off x="0" y="0"/>
          <a:ext cx="0" cy="0"/>
          <a:chOff x="0" y="0"/>
          <a:chExt cx="0" cy="0"/>
        </a:xfrm>
      </p:grpSpPr>
      <p:sp>
        <p:nvSpPr>
          <p:cNvPr id="822" name="Google Shape;822;g2961947477b_0_632"/>
          <p:cNvSpPr txBox="1">
            <a:spLocks noGrp="1"/>
          </p:cNvSpPr>
          <p:nvPr>
            <p:ph type="ctrTitle"/>
          </p:nvPr>
        </p:nvSpPr>
        <p:spPr>
          <a:xfrm>
            <a:off x="609600" y="228601"/>
            <a:ext cx="10363200" cy="4572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dk1"/>
              </a:buClr>
              <a:buSzPts val="8800"/>
              <a:buFont typeface="Arial Black"/>
              <a:buNone/>
              <a:defRPr sz="8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3" name="Google Shape;823;g2961947477b_0_632"/>
          <p:cNvSpPr txBox="1">
            <a:spLocks noGrp="1"/>
          </p:cNvSpPr>
          <p:nvPr>
            <p:ph type="subTitle" idx="1"/>
          </p:nvPr>
        </p:nvSpPr>
        <p:spPr>
          <a:xfrm>
            <a:off x="609600" y="4800600"/>
            <a:ext cx="9144000" cy="914400"/>
          </a:xfrm>
          <a:prstGeom prst="rect">
            <a:avLst/>
          </a:prstGeom>
          <a:noFill/>
          <a:ln>
            <a:noFill/>
          </a:ln>
        </p:spPr>
        <p:txBody>
          <a:bodyPr spcFirstLastPara="1" wrap="square" lIns="91425" tIns="45700" rIns="91425" bIns="45700" anchor="t" anchorCtr="0">
            <a:normAutofit/>
          </a:bodyPr>
          <a:lstStyle>
            <a:lvl1pPr lvl="0" algn="l" rtl="0">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rtl="0">
              <a:spcBef>
                <a:spcPts val="600"/>
              </a:spcBef>
              <a:spcAft>
                <a:spcPts val="0"/>
              </a:spcAft>
              <a:buSzPts val="2000"/>
              <a:buNone/>
              <a:defRPr>
                <a:solidFill>
                  <a:srgbClr val="888888"/>
                </a:solidFill>
              </a:defRPr>
            </a:lvl2pPr>
            <a:lvl3pPr lvl="2" algn="ctr" rtl="0">
              <a:spcBef>
                <a:spcPts val="360"/>
              </a:spcBef>
              <a:spcAft>
                <a:spcPts val="0"/>
              </a:spcAft>
              <a:buSzPts val="1800"/>
              <a:buNone/>
              <a:defRPr>
                <a:solidFill>
                  <a:srgbClr val="888888"/>
                </a:solidFill>
              </a:defRPr>
            </a:lvl3pPr>
            <a:lvl4pPr lvl="3" algn="ctr" rtl="0">
              <a:spcBef>
                <a:spcPts val="360"/>
              </a:spcBef>
              <a:spcAft>
                <a:spcPts val="0"/>
              </a:spcAft>
              <a:buSzPts val="1800"/>
              <a:buNone/>
              <a:defRPr>
                <a:solidFill>
                  <a:srgbClr val="888888"/>
                </a:solidFill>
              </a:defRPr>
            </a:lvl4pPr>
            <a:lvl5pPr lvl="4" algn="ctr" rtl="0">
              <a:spcBef>
                <a:spcPts val="360"/>
              </a:spcBef>
              <a:spcAft>
                <a:spcPts val="0"/>
              </a:spcAft>
              <a:buSzPts val="1800"/>
              <a:buNone/>
              <a:defRPr>
                <a:solidFill>
                  <a:srgbClr val="888888"/>
                </a:solidFill>
              </a:defRPr>
            </a:lvl5pPr>
            <a:lvl6pPr lvl="5" algn="ctr" rtl="0">
              <a:spcBef>
                <a:spcPts val="320"/>
              </a:spcBef>
              <a:spcAft>
                <a:spcPts val="0"/>
              </a:spcAft>
              <a:buSzPts val="1600"/>
              <a:buNone/>
              <a:defRPr>
                <a:solidFill>
                  <a:srgbClr val="888888"/>
                </a:solidFill>
              </a:defRPr>
            </a:lvl6pPr>
            <a:lvl7pPr lvl="6" algn="ctr" rtl="0">
              <a:spcBef>
                <a:spcPts val="320"/>
              </a:spcBef>
              <a:spcAft>
                <a:spcPts val="0"/>
              </a:spcAft>
              <a:buSzPts val="1600"/>
              <a:buNone/>
              <a:defRPr>
                <a:solidFill>
                  <a:srgbClr val="888888"/>
                </a:solidFill>
              </a:defRPr>
            </a:lvl7pPr>
            <a:lvl8pPr lvl="7" algn="ctr" rtl="0">
              <a:spcBef>
                <a:spcPts val="320"/>
              </a:spcBef>
              <a:spcAft>
                <a:spcPts val="0"/>
              </a:spcAft>
              <a:buSzPts val="1600"/>
              <a:buNone/>
              <a:defRPr>
                <a:solidFill>
                  <a:srgbClr val="888888"/>
                </a:solidFill>
              </a:defRPr>
            </a:lvl8pPr>
            <a:lvl9pPr lvl="8" algn="ctr" rtl="0">
              <a:spcBef>
                <a:spcPts val="320"/>
              </a:spcBef>
              <a:spcAft>
                <a:spcPts val="0"/>
              </a:spcAft>
              <a:buSzPts val="1600"/>
              <a:buNone/>
              <a:defRPr>
                <a:solidFill>
                  <a:srgbClr val="888888"/>
                </a:solidFill>
              </a:defRPr>
            </a:lvl9pPr>
          </a:lstStyle>
          <a:p>
            <a:endParaRPr/>
          </a:p>
        </p:txBody>
      </p:sp>
      <p:sp>
        <p:nvSpPr>
          <p:cNvPr id="824" name="Google Shape;824;g2961947477b_0_632"/>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5" name="Google Shape;825;g2961947477b_0_632"/>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6" name="Google Shape;826;g2961947477b_0_632"/>
          <p:cNvSpPr/>
          <p:nvPr/>
        </p:nvSpPr>
        <p:spPr>
          <a:xfrm>
            <a:off x="12001499" y="4846320"/>
            <a:ext cx="190500" cy="201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7" name="Google Shape;827;g2961947477b_0_632"/>
          <p:cNvSpPr/>
          <p:nvPr/>
        </p:nvSpPr>
        <p:spPr>
          <a:xfrm>
            <a:off x="12001499" y="0"/>
            <a:ext cx="190500" cy="484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8" name="Google Shape;828;g2961947477b_0_63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2400" b="1">
                <a:solidFill>
                  <a:schemeClr val="dk1"/>
                </a:solidFill>
                <a:latin typeface="Arial"/>
                <a:ea typeface="Arial"/>
                <a:cs typeface="Arial"/>
                <a:sym typeface="Arial"/>
              </a:defRPr>
            </a:lvl1pPr>
            <a:lvl2pPr marL="0" lvl="1" indent="0" algn="l" rtl="0">
              <a:spcBef>
                <a:spcPts val="0"/>
              </a:spcBef>
              <a:buNone/>
              <a:defRPr sz="2400" b="1">
                <a:solidFill>
                  <a:schemeClr val="dk1"/>
                </a:solidFill>
                <a:latin typeface="Arial"/>
                <a:ea typeface="Arial"/>
                <a:cs typeface="Arial"/>
                <a:sym typeface="Arial"/>
              </a:defRPr>
            </a:lvl2pPr>
            <a:lvl3pPr marL="0" lvl="2" indent="0" algn="l" rtl="0">
              <a:spcBef>
                <a:spcPts val="0"/>
              </a:spcBef>
              <a:buNone/>
              <a:defRPr sz="2400" b="1">
                <a:solidFill>
                  <a:schemeClr val="dk1"/>
                </a:solidFill>
                <a:latin typeface="Arial"/>
                <a:ea typeface="Arial"/>
                <a:cs typeface="Arial"/>
                <a:sym typeface="Arial"/>
              </a:defRPr>
            </a:lvl3pPr>
            <a:lvl4pPr marL="0" lvl="3" indent="0" algn="l" rtl="0">
              <a:spcBef>
                <a:spcPts val="0"/>
              </a:spcBef>
              <a:buNone/>
              <a:defRPr sz="2400" b="1">
                <a:solidFill>
                  <a:schemeClr val="dk1"/>
                </a:solidFill>
                <a:latin typeface="Arial"/>
                <a:ea typeface="Arial"/>
                <a:cs typeface="Arial"/>
                <a:sym typeface="Arial"/>
              </a:defRPr>
            </a:lvl4pPr>
            <a:lvl5pPr marL="0" lvl="4" indent="0" algn="l" rtl="0">
              <a:spcBef>
                <a:spcPts val="0"/>
              </a:spcBef>
              <a:buNone/>
              <a:defRPr sz="2400" b="1">
                <a:solidFill>
                  <a:schemeClr val="dk1"/>
                </a:solidFill>
                <a:latin typeface="Arial"/>
                <a:ea typeface="Arial"/>
                <a:cs typeface="Arial"/>
                <a:sym typeface="Arial"/>
              </a:defRPr>
            </a:lvl5pPr>
            <a:lvl6pPr marL="0" lvl="5" indent="0" algn="l" rtl="0">
              <a:spcBef>
                <a:spcPts val="0"/>
              </a:spcBef>
              <a:buNone/>
              <a:defRPr sz="2400" b="1">
                <a:solidFill>
                  <a:schemeClr val="dk1"/>
                </a:solidFill>
                <a:latin typeface="Arial"/>
                <a:ea typeface="Arial"/>
                <a:cs typeface="Arial"/>
                <a:sym typeface="Arial"/>
              </a:defRPr>
            </a:lvl6pPr>
            <a:lvl7pPr marL="0" lvl="6" indent="0" algn="l" rtl="0">
              <a:spcBef>
                <a:spcPts val="0"/>
              </a:spcBef>
              <a:buNone/>
              <a:defRPr sz="2400" b="1">
                <a:solidFill>
                  <a:schemeClr val="dk1"/>
                </a:solidFill>
                <a:latin typeface="Arial"/>
                <a:ea typeface="Arial"/>
                <a:cs typeface="Arial"/>
                <a:sym typeface="Arial"/>
              </a:defRPr>
            </a:lvl7pPr>
            <a:lvl8pPr marL="0" lvl="7" indent="0" algn="l" rtl="0">
              <a:spcBef>
                <a:spcPts val="0"/>
              </a:spcBef>
              <a:buNone/>
              <a:defRPr sz="2400" b="1">
                <a:solidFill>
                  <a:schemeClr val="dk1"/>
                </a:solidFill>
                <a:latin typeface="Arial"/>
                <a:ea typeface="Arial"/>
                <a:cs typeface="Arial"/>
                <a:sym typeface="Arial"/>
              </a:defRPr>
            </a:lvl8pPr>
            <a:lvl9pPr marL="0" lvl="8" indent="0" algn="l" rtl="0">
              <a:spcBef>
                <a:spcPts val="0"/>
              </a:spcBef>
              <a:buNone/>
              <a:defRPr sz="2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29"/>
        <p:cNvGrpSpPr/>
        <p:nvPr/>
      </p:nvGrpSpPr>
      <p:grpSpPr>
        <a:xfrm>
          <a:off x="0" y="0"/>
          <a:ext cx="0" cy="0"/>
          <a:chOff x="0" y="0"/>
          <a:chExt cx="0" cy="0"/>
        </a:xfrm>
      </p:grpSpPr>
      <p:sp>
        <p:nvSpPr>
          <p:cNvPr id="830" name="Google Shape;830;g2961947477b_0_640"/>
          <p:cNvSpPr txBox="1">
            <a:spLocks noGrp="1"/>
          </p:cNvSpPr>
          <p:nvPr>
            <p:ph type="title"/>
          </p:nvPr>
        </p:nvSpPr>
        <p:spPr>
          <a:xfrm>
            <a:off x="2004828" y="152718"/>
            <a:ext cx="6428100" cy="814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g2961947477b_0_640"/>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2" name="Google Shape;832;g2961947477b_0_64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833" name="Google Shape;833;g2961947477b_0_640"/>
          <p:cNvSpPr txBox="1">
            <a:spLocks noGrp="1"/>
          </p:cNvSpPr>
          <p:nvPr>
            <p:ph type="body" idx="1"/>
          </p:nvPr>
        </p:nvSpPr>
        <p:spPr>
          <a:xfrm>
            <a:off x="6394027" y="1300130"/>
            <a:ext cx="4515000" cy="47226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34" name="Google Shape;834;g2961947477b_0_640"/>
          <p:cNvSpPr txBox="1"/>
          <p:nvPr/>
        </p:nvSpPr>
        <p:spPr>
          <a:xfrm>
            <a:off x="609599" y="331458"/>
            <a:ext cx="1049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00000"/>
                </a:solidFill>
                <a:latin typeface="Arial"/>
                <a:ea typeface="Arial"/>
                <a:cs typeface="Arial"/>
                <a:sym typeface="Arial"/>
              </a:rPr>
              <a:t>LAB:</a:t>
            </a:r>
            <a:endParaRPr sz="1800" b="1">
              <a:solidFill>
                <a:srgbClr val="C00000"/>
              </a:solidFill>
              <a:latin typeface="Arial"/>
              <a:ea typeface="Arial"/>
              <a:cs typeface="Arial"/>
              <a:sym typeface="Arial"/>
            </a:endParaRPr>
          </a:p>
        </p:txBody>
      </p:sp>
      <p:sp>
        <p:nvSpPr>
          <p:cNvPr id="835" name="Google Shape;835;g2961947477b_0_640"/>
          <p:cNvSpPr txBox="1"/>
          <p:nvPr/>
        </p:nvSpPr>
        <p:spPr>
          <a:xfrm>
            <a:off x="6822558" y="6492876"/>
            <a:ext cx="4572000" cy="283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50" b="1">
                <a:solidFill>
                  <a:schemeClr val="dk1"/>
                </a:solidFill>
                <a:latin typeface="Arial"/>
                <a:ea typeface="Arial"/>
                <a:cs typeface="Arial"/>
                <a:sym typeface="Arial"/>
              </a:rPr>
              <a:t>Practice makes perfect.</a:t>
            </a:r>
            <a:endParaRPr sz="1050" b="1">
              <a:solidFill>
                <a:schemeClr val="dk1"/>
              </a:solidFill>
              <a:latin typeface="Arial"/>
              <a:ea typeface="Arial"/>
              <a:cs typeface="Arial"/>
              <a:sym typeface="Arial"/>
            </a:endParaRPr>
          </a:p>
        </p:txBody>
      </p:sp>
      <p:sp>
        <p:nvSpPr>
          <p:cNvPr id="836" name="Google Shape;836;g2961947477b_0_640"/>
          <p:cNvSpPr/>
          <p:nvPr/>
        </p:nvSpPr>
        <p:spPr>
          <a:xfrm>
            <a:off x="12006470" y="1300130"/>
            <a:ext cx="185400" cy="5557800"/>
          </a:xfrm>
          <a:prstGeom prst="rect">
            <a:avLst/>
          </a:prstGeom>
          <a:solidFill>
            <a:srgbClr val="0074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837" name="Google Shape;837;g2961947477b_0_640"/>
          <p:cNvPicPr preferRelativeResize="0"/>
          <p:nvPr/>
        </p:nvPicPr>
        <p:blipFill rotWithShape="1">
          <a:blip r:embed="rId2">
            <a:alphaModFix/>
          </a:blip>
          <a:srcRect l="38541" t="36852" r="56354" b="53517"/>
          <a:stretch/>
        </p:blipFill>
        <p:spPr>
          <a:xfrm>
            <a:off x="774843" y="5050793"/>
            <a:ext cx="788400" cy="836668"/>
          </a:xfrm>
          <a:prstGeom prst="rect">
            <a:avLst/>
          </a:prstGeom>
          <a:noFill/>
          <a:ln>
            <a:noFill/>
          </a:ln>
        </p:spPr>
      </p:pic>
      <p:pic>
        <p:nvPicPr>
          <p:cNvPr id="838" name="Google Shape;838;g2961947477b_0_640"/>
          <p:cNvPicPr preferRelativeResize="0"/>
          <p:nvPr/>
        </p:nvPicPr>
        <p:blipFill rotWithShape="1">
          <a:blip r:embed="rId3">
            <a:alphaModFix/>
          </a:blip>
          <a:srcRect l="20772" r="22688"/>
          <a:stretch/>
        </p:blipFill>
        <p:spPr>
          <a:xfrm>
            <a:off x="2172782" y="1300130"/>
            <a:ext cx="4012231" cy="4722629"/>
          </a:xfrm>
          <a:prstGeom prst="rect">
            <a:avLst/>
          </a:prstGeom>
          <a:noFill/>
          <a:ln>
            <a:noFill/>
          </a:ln>
        </p:spPr>
      </p:pic>
      <p:sp>
        <p:nvSpPr>
          <p:cNvPr id="839" name="Google Shape;839;g2961947477b_0_640"/>
          <p:cNvSpPr txBox="1">
            <a:spLocks noGrp="1"/>
          </p:cNvSpPr>
          <p:nvPr>
            <p:ph type="body" idx="2"/>
          </p:nvPr>
        </p:nvSpPr>
        <p:spPr>
          <a:xfrm>
            <a:off x="583496" y="5887647"/>
            <a:ext cx="1168500" cy="249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rgbClr val="FF0000"/>
              </a:buClr>
              <a:buSzPts val="1400"/>
              <a:buNone/>
              <a:defRPr sz="1400">
                <a:solidFill>
                  <a:srgbClr val="FF0000"/>
                </a:solidFill>
                <a:latin typeface="Arial Black"/>
                <a:ea typeface="Arial Black"/>
                <a:cs typeface="Arial Black"/>
                <a:sym typeface="Arial Black"/>
              </a:defRPr>
            </a:lvl1pPr>
            <a:lvl2pPr marL="914400" lvl="1" indent="-228600" algn="l" rtl="0">
              <a:spcBef>
                <a:spcPts val="600"/>
              </a:spcBef>
              <a:spcAft>
                <a:spcPts val="0"/>
              </a:spcAft>
              <a:buSzPts val="2000"/>
              <a:buNone/>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840" name="Google Shape;840;g2961947477b_0_640"/>
          <p:cNvSpPr txBox="1"/>
          <p:nvPr/>
        </p:nvSpPr>
        <p:spPr>
          <a:xfrm>
            <a:off x="9853713" y="152718"/>
            <a:ext cx="1913100" cy="5232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LABS AT THE BACK OF THE BOOK</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41"/>
        <p:cNvGrpSpPr/>
        <p:nvPr/>
      </p:nvGrpSpPr>
      <p:grpSpPr>
        <a:xfrm>
          <a:off x="0" y="0"/>
          <a:ext cx="0" cy="0"/>
          <a:chOff x="0" y="0"/>
          <a:chExt cx="0" cy="0"/>
        </a:xfrm>
      </p:grpSpPr>
      <p:sp>
        <p:nvSpPr>
          <p:cNvPr id="842" name="Google Shape;842;g2961947477b_0_652"/>
          <p:cNvSpPr txBox="1">
            <a:spLocks noGrp="1"/>
          </p:cNvSpPr>
          <p:nvPr>
            <p:ph type="title"/>
          </p:nvPr>
        </p:nvSpPr>
        <p:spPr>
          <a:xfrm>
            <a:off x="609600" y="1447801"/>
            <a:ext cx="10363200" cy="4321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dk1"/>
              </a:buClr>
              <a:buSzPts val="8800"/>
              <a:buFont typeface="Arial Black"/>
              <a:buNone/>
              <a:defRPr sz="8800" b="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3" name="Google Shape;843;g2961947477b_0_652"/>
          <p:cNvSpPr txBox="1">
            <a:spLocks noGrp="1"/>
          </p:cNvSpPr>
          <p:nvPr>
            <p:ph type="body" idx="1"/>
          </p:nvPr>
        </p:nvSpPr>
        <p:spPr>
          <a:xfrm>
            <a:off x="609600" y="228601"/>
            <a:ext cx="10363200" cy="10668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chemeClr val="dk2"/>
              </a:buClr>
              <a:buSzPts val="2000"/>
              <a:buNone/>
              <a:defRPr sz="2000" b="0" cap="none">
                <a:solidFill>
                  <a:schemeClr val="dk2"/>
                </a:solidFill>
                <a:latin typeface="Arial Black"/>
                <a:ea typeface="Arial Black"/>
                <a:cs typeface="Arial Black"/>
                <a:sym typeface="Arial Black"/>
              </a:defRPr>
            </a:lvl1pPr>
            <a:lvl2pPr marL="914400" lvl="1" indent="-228600" algn="l" rtl="0">
              <a:spcBef>
                <a:spcPts val="600"/>
              </a:spcBef>
              <a:spcAft>
                <a:spcPts val="0"/>
              </a:spcAft>
              <a:buSzPts val="1800"/>
              <a:buNone/>
              <a:defRPr sz="1800">
                <a:solidFill>
                  <a:srgbClr val="888888"/>
                </a:solidFill>
              </a:defRPr>
            </a:lvl2pPr>
            <a:lvl3pPr marL="1371600" lvl="2" indent="-228600" algn="l" rtl="0">
              <a:spcBef>
                <a:spcPts val="320"/>
              </a:spcBef>
              <a:spcAft>
                <a:spcPts val="0"/>
              </a:spcAft>
              <a:buSzPts val="1600"/>
              <a:buNone/>
              <a:defRPr sz="1600">
                <a:solidFill>
                  <a:srgbClr val="888888"/>
                </a:solidFill>
              </a:defRPr>
            </a:lvl3pPr>
            <a:lvl4pPr marL="1828800" lvl="3" indent="-228600" algn="l" rtl="0">
              <a:spcBef>
                <a:spcPts val="280"/>
              </a:spcBef>
              <a:spcAft>
                <a:spcPts val="0"/>
              </a:spcAft>
              <a:buSzPts val="1400"/>
              <a:buNone/>
              <a:defRPr sz="1400">
                <a:solidFill>
                  <a:srgbClr val="888888"/>
                </a:solidFill>
              </a:defRPr>
            </a:lvl4pPr>
            <a:lvl5pPr marL="2286000" lvl="4" indent="-228600" algn="l" rtl="0">
              <a:spcBef>
                <a:spcPts val="280"/>
              </a:spcBef>
              <a:spcAft>
                <a:spcPts val="0"/>
              </a:spcAft>
              <a:buSzPts val="1400"/>
              <a:buNone/>
              <a:defRPr sz="1400">
                <a:solidFill>
                  <a:srgbClr val="888888"/>
                </a:solidFill>
              </a:defRPr>
            </a:lvl5pPr>
            <a:lvl6pPr marL="2743200" lvl="5" indent="-228600" algn="l" rtl="0">
              <a:spcBef>
                <a:spcPts val="280"/>
              </a:spcBef>
              <a:spcAft>
                <a:spcPts val="0"/>
              </a:spcAft>
              <a:buSzPts val="1400"/>
              <a:buNone/>
              <a:defRPr sz="1400">
                <a:solidFill>
                  <a:srgbClr val="888888"/>
                </a:solidFill>
              </a:defRPr>
            </a:lvl6pPr>
            <a:lvl7pPr marL="3200400" lvl="6" indent="-228600" algn="l" rtl="0">
              <a:spcBef>
                <a:spcPts val="280"/>
              </a:spcBef>
              <a:spcAft>
                <a:spcPts val="0"/>
              </a:spcAft>
              <a:buSzPts val="1400"/>
              <a:buNone/>
              <a:defRPr sz="1400">
                <a:solidFill>
                  <a:srgbClr val="888888"/>
                </a:solidFill>
              </a:defRPr>
            </a:lvl7pPr>
            <a:lvl8pPr marL="3657600" lvl="7" indent="-228600" algn="l" rtl="0">
              <a:spcBef>
                <a:spcPts val="280"/>
              </a:spcBef>
              <a:spcAft>
                <a:spcPts val="0"/>
              </a:spcAft>
              <a:buSzPts val="1400"/>
              <a:buNone/>
              <a:defRPr sz="1400">
                <a:solidFill>
                  <a:srgbClr val="888888"/>
                </a:solidFill>
              </a:defRPr>
            </a:lvl8pPr>
            <a:lvl9pPr marL="4114800" lvl="8" indent="-228600" algn="l" rtl="0">
              <a:spcBef>
                <a:spcPts val="280"/>
              </a:spcBef>
              <a:spcAft>
                <a:spcPts val="0"/>
              </a:spcAft>
              <a:buSzPts val="1400"/>
              <a:buNone/>
              <a:defRPr sz="1400">
                <a:solidFill>
                  <a:srgbClr val="888888"/>
                </a:solidFill>
              </a:defRPr>
            </a:lvl9pPr>
          </a:lstStyle>
          <a:p>
            <a:endParaRPr/>
          </a:p>
        </p:txBody>
      </p:sp>
      <p:sp>
        <p:nvSpPr>
          <p:cNvPr id="844" name="Google Shape;844;g2961947477b_0_652"/>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5" name="Google Shape;845;g2961947477b_0_65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846" name="Google Shape;846;g2961947477b_0_652"/>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47"/>
        <p:cNvGrpSpPr/>
        <p:nvPr/>
      </p:nvGrpSpPr>
      <p:grpSpPr>
        <a:xfrm>
          <a:off x="0" y="0"/>
          <a:ext cx="0" cy="0"/>
          <a:chOff x="0" y="0"/>
          <a:chExt cx="0" cy="0"/>
        </a:xfrm>
      </p:grpSpPr>
      <p:sp>
        <p:nvSpPr>
          <p:cNvPr id="848" name="Google Shape;848;g2961947477b_0_658"/>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9" name="Google Shape;849;g2961947477b_0_658"/>
          <p:cNvSpPr txBox="1">
            <a:spLocks noGrp="1"/>
          </p:cNvSpPr>
          <p:nvPr>
            <p:ph type="body" idx="1"/>
          </p:nvPr>
        </p:nvSpPr>
        <p:spPr>
          <a:xfrm>
            <a:off x="2174240" y="1574800"/>
            <a:ext cx="43890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50" name="Google Shape;850;g2961947477b_0_658"/>
          <p:cNvSpPr txBox="1">
            <a:spLocks noGrp="1"/>
          </p:cNvSpPr>
          <p:nvPr>
            <p:ph type="body" idx="2"/>
          </p:nvPr>
        </p:nvSpPr>
        <p:spPr>
          <a:xfrm>
            <a:off x="6786880" y="1574800"/>
            <a:ext cx="43890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51" name="Google Shape;851;g2961947477b_0_658"/>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2" name="Google Shape;852;g2961947477b_0_658"/>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3" name="Google Shape;853;g2961947477b_0_65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54" name="Google Shape;854;g2961947477b_0_658"/>
          <p:cNvCxnSpPr/>
          <p:nvPr/>
        </p:nvCxnSpPr>
        <p:spPr>
          <a:xfrm>
            <a:off x="6663350" y="1656784"/>
            <a:ext cx="0" cy="4443900"/>
          </a:xfrm>
          <a:prstGeom prst="straightConnector1">
            <a:avLst/>
          </a:prstGeom>
          <a:noFill/>
          <a:ln w="9525" cap="flat" cmpd="sng">
            <a:solidFill>
              <a:srgbClr val="9C1D22"/>
            </a:solidFill>
            <a:prstDash val="solid"/>
            <a:round/>
            <a:headEnd type="none" w="sm" len="sm"/>
            <a:tailEnd type="none" w="sm" len="sm"/>
          </a:ln>
        </p:spPr>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855"/>
        <p:cNvGrpSpPr/>
        <p:nvPr/>
      </p:nvGrpSpPr>
      <p:grpSpPr>
        <a:xfrm>
          <a:off x="0" y="0"/>
          <a:ext cx="0" cy="0"/>
          <a:chOff x="0" y="0"/>
          <a:chExt cx="0" cy="0"/>
        </a:xfrm>
      </p:grpSpPr>
      <p:sp>
        <p:nvSpPr>
          <p:cNvPr id="856" name="Google Shape;856;g2961947477b_0_666"/>
          <p:cNvSpPr txBox="1">
            <a:spLocks noGrp="1"/>
          </p:cNvSpPr>
          <p:nvPr>
            <p:ph type="title"/>
          </p:nvPr>
        </p:nvSpPr>
        <p:spPr>
          <a:xfrm>
            <a:off x="609600" y="152718"/>
            <a:ext cx="7721700" cy="655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7" name="Google Shape;857;g2961947477b_0_666"/>
          <p:cNvSpPr txBox="1">
            <a:spLocks noGrp="1"/>
          </p:cNvSpPr>
          <p:nvPr>
            <p:ph type="body" idx="1"/>
          </p:nvPr>
        </p:nvSpPr>
        <p:spPr>
          <a:xfrm>
            <a:off x="2174240" y="3734602"/>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58" name="Google Shape;858;g2961947477b_0_666"/>
          <p:cNvSpPr txBox="1">
            <a:spLocks noGrp="1"/>
          </p:cNvSpPr>
          <p:nvPr>
            <p:ph type="body" idx="2"/>
          </p:nvPr>
        </p:nvSpPr>
        <p:spPr>
          <a:xfrm>
            <a:off x="6786880" y="3734602"/>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59" name="Google Shape;859;g2961947477b_0_666"/>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0" name="Google Shape;860;g2961947477b_0_66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61" name="Google Shape;861;g2961947477b_0_666"/>
          <p:cNvCxnSpPr/>
          <p:nvPr/>
        </p:nvCxnSpPr>
        <p:spPr>
          <a:xfrm>
            <a:off x="6663350"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862" name="Google Shape;862;g2961947477b_0_666"/>
          <p:cNvSpPr txBox="1">
            <a:spLocks noGrp="1"/>
          </p:cNvSpPr>
          <p:nvPr>
            <p:ph type="body" idx="3"/>
          </p:nvPr>
        </p:nvSpPr>
        <p:spPr>
          <a:xfrm>
            <a:off x="2174240" y="1251284"/>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63" name="Google Shape;863;g2961947477b_0_666"/>
          <p:cNvSpPr txBox="1">
            <a:spLocks noGrp="1"/>
          </p:cNvSpPr>
          <p:nvPr>
            <p:ph type="body" idx="4"/>
          </p:nvPr>
        </p:nvSpPr>
        <p:spPr>
          <a:xfrm>
            <a:off x="6786880" y="1251284"/>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864"/>
        <p:cNvGrpSpPr/>
        <p:nvPr/>
      </p:nvGrpSpPr>
      <p:grpSpPr>
        <a:xfrm>
          <a:off x="0" y="0"/>
          <a:ext cx="0" cy="0"/>
          <a:chOff x="0" y="0"/>
          <a:chExt cx="0" cy="0"/>
        </a:xfrm>
      </p:grpSpPr>
      <p:sp>
        <p:nvSpPr>
          <p:cNvPr id="865" name="Google Shape;865;g2961947477b_0_675"/>
          <p:cNvSpPr txBox="1">
            <a:spLocks noGrp="1"/>
          </p:cNvSpPr>
          <p:nvPr>
            <p:ph type="title"/>
          </p:nvPr>
        </p:nvSpPr>
        <p:spPr>
          <a:xfrm>
            <a:off x="609600" y="152718"/>
            <a:ext cx="7721700" cy="655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6" name="Google Shape;866;g2961947477b_0_675"/>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7" name="Google Shape;867;g2961947477b_0_675"/>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68" name="Google Shape;868;g2961947477b_0_675"/>
          <p:cNvCxnSpPr/>
          <p:nvPr/>
        </p:nvCxnSpPr>
        <p:spPr>
          <a:xfrm>
            <a:off x="6663350"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869" name="Google Shape;869;g2961947477b_0_675"/>
          <p:cNvSpPr txBox="1">
            <a:spLocks noGrp="1"/>
          </p:cNvSpPr>
          <p:nvPr>
            <p:ph type="body" idx="1"/>
          </p:nvPr>
        </p:nvSpPr>
        <p:spPr>
          <a:xfrm>
            <a:off x="4254366"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70" name="Google Shape;870;g2961947477b_0_675"/>
          <p:cNvSpPr txBox="1">
            <a:spLocks noGrp="1"/>
          </p:cNvSpPr>
          <p:nvPr>
            <p:ph type="body" idx="2"/>
          </p:nvPr>
        </p:nvSpPr>
        <p:spPr>
          <a:xfrm>
            <a:off x="4267200"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71" name="Google Shape;871;g2961947477b_0_675"/>
          <p:cNvSpPr txBox="1">
            <a:spLocks noGrp="1"/>
          </p:cNvSpPr>
          <p:nvPr>
            <p:ph type="body" idx="3"/>
          </p:nvPr>
        </p:nvSpPr>
        <p:spPr>
          <a:xfrm>
            <a:off x="1821843"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72" name="Google Shape;872;g2961947477b_0_675"/>
          <p:cNvSpPr txBox="1">
            <a:spLocks noGrp="1"/>
          </p:cNvSpPr>
          <p:nvPr>
            <p:ph type="body" idx="4"/>
          </p:nvPr>
        </p:nvSpPr>
        <p:spPr>
          <a:xfrm>
            <a:off x="1834677"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73" name="Google Shape;873;g2961947477b_0_675"/>
          <p:cNvSpPr txBox="1">
            <a:spLocks noGrp="1"/>
          </p:cNvSpPr>
          <p:nvPr>
            <p:ph type="body" idx="5"/>
          </p:nvPr>
        </p:nvSpPr>
        <p:spPr>
          <a:xfrm>
            <a:off x="9195864"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74" name="Google Shape;874;g2961947477b_0_675"/>
          <p:cNvSpPr txBox="1">
            <a:spLocks noGrp="1"/>
          </p:cNvSpPr>
          <p:nvPr>
            <p:ph type="body" idx="6"/>
          </p:nvPr>
        </p:nvSpPr>
        <p:spPr>
          <a:xfrm>
            <a:off x="9208698"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75" name="Google Shape;875;g2961947477b_0_675"/>
          <p:cNvSpPr txBox="1">
            <a:spLocks noGrp="1"/>
          </p:cNvSpPr>
          <p:nvPr>
            <p:ph type="body" idx="7"/>
          </p:nvPr>
        </p:nvSpPr>
        <p:spPr>
          <a:xfrm>
            <a:off x="6763341"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76" name="Google Shape;876;g2961947477b_0_675"/>
          <p:cNvSpPr txBox="1">
            <a:spLocks noGrp="1"/>
          </p:cNvSpPr>
          <p:nvPr>
            <p:ph type="body" idx="8"/>
          </p:nvPr>
        </p:nvSpPr>
        <p:spPr>
          <a:xfrm>
            <a:off x="6776175"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77"/>
        <p:cNvGrpSpPr/>
        <p:nvPr/>
      </p:nvGrpSpPr>
      <p:grpSpPr>
        <a:xfrm>
          <a:off x="0" y="0"/>
          <a:ext cx="0" cy="0"/>
          <a:chOff x="0" y="0"/>
          <a:chExt cx="0" cy="0"/>
        </a:xfrm>
      </p:grpSpPr>
      <p:sp>
        <p:nvSpPr>
          <p:cNvPr id="878" name="Google Shape;878;g2961947477b_0_688"/>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36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9" name="Google Shape;879;g2961947477b_0_688"/>
          <p:cNvSpPr txBox="1">
            <a:spLocks noGrp="1"/>
          </p:cNvSpPr>
          <p:nvPr>
            <p:ph type="body" idx="1"/>
          </p:nvPr>
        </p:nvSpPr>
        <p:spPr>
          <a:xfrm>
            <a:off x="2170176" y="1572768"/>
            <a:ext cx="43890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880" name="Google Shape;880;g2961947477b_0_688"/>
          <p:cNvSpPr txBox="1">
            <a:spLocks noGrp="1"/>
          </p:cNvSpPr>
          <p:nvPr>
            <p:ph type="body" idx="2"/>
          </p:nvPr>
        </p:nvSpPr>
        <p:spPr>
          <a:xfrm>
            <a:off x="2170176" y="2259366"/>
            <a:ext cx="4389000" cy="38406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881" name="Google Shape;881;g2961947477b_0_688"/>
          <p:cNvSpPr txBox="1">
            <a:spLocks noGrp="1"/>
          </p:cNvSpPr>
          <p:nvPr>
            <p:ph type="body" idx="3"/>
          </p:nvPr>
        </p:nvSpPr>
        <p:spPr>
          <a:xfrm>
            <a:off x="6790944" y="1572768"/>
            <a:ext cx="43890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882" name="Google Shape;882;g2961947477b_0_688"/>
          <p:cNvSpPr txBox="1">
            <a:spLocks noGrp="1"/>
          </p:cNvSpPr>
          <p:nvPr>
            <p:ph type="body" idx="4"/>
          </p:nvPr>
        </p:nvSpPr>
        <p:spPr>
          <a:xfrm>
            <a:off x="6790944" y="2259366"/>
            <a:ext cx="4389000" cy="38406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883" name="Google Shape;883;g2961947477b_0_688"/>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4" name="Google Shape;884;g2961947477b_0_688"/>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5" name="Google Shape;885;g2961947477b_0_68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886"/>
        <p:cNvGrpSpPr/>
        <p:nvPr/>
      </p:nvGrpSpPr>
      <p:grpSpPr>
        <a:xfrm>
          <a:off x="0" y="0"/>
          <a:ext cx="0" cy="0"/>
          <a:chOff x="0" y="0"/>
          <a:chExt cx="0" cy="0"/>
        </a:xfrm>
      </p:grpSpPr>
      <p:sp>
        <p:nvSpPr>
          <p:cNvPr id="887" name="Google Shape;887;g2961947477b_0_697"/>
          <p:cNvSpPr txBox="1">
            <a:spLocks noGrp="1"/>
          </p:cNvSpPr>
          <p:nvPr>
            <p:ph type="title"/>
          </p:nvPr>
        </p:nvSpPr>
        <p:spPr>
          <a:xfrm>
            <a:off x="2947924" y="240889"/>
            <a:ext cx="7738500" cy="7743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8" name="Google Shape;888;g2961947477b_0_697"/>
          <p:cNvSpPr txBox="1">
            <a:spLocks noGrp="1"/>
          </p:cNvSpPr>
          <p:nvPr>
            <p:ph type="body" idx="1"/>
          </p:nvPr>
        </p:nvSpPr>
        <p:spPr>
          <a:xfrm>
            <a:off x="85511" y="5269246"/>
            <a:ext cx="4389000" cy="7902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rgbClr val="C00000"/>
              </a:buClr>
              <a:buSzPts val="1800"/>
              <a:buNone/>
              <a:defRPr sz="1800" b="0" cap="none">
                <a:solidFill>
                  <a:srgbClr val="C00000"/>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889" name="Google Shape;889;g2961947477b_0_697"/>
          <p:cNvSpPr txBox="1">
            <a:spLocks noGrp="1"/>
          </p:cNvSpPr>
          <p:nvPr>
            <p:ph type="body" idx="2"/>
          </p:nvPr>
        </p:nvSpPr>
        <p:spPr>
          <a:xfrm>
            <a:off x="6790944" y="1401844"/>
            <a:ext cx="4389000" cy="46980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890" name="Google Shape;890;g2961947477b_0_697"/>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1" name="Google Shape;891;g2961947477b_0_69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892" name="Google Shape;892;g2961947477b_0_697"/>
          <p:cNvSpPr txBox="1"/>
          <p:nvPr/>
        </p:nvSpPr>
        <p:spPr>
          <a:xfrm>
            <a:off x="640939" y="349776"/>
            <a:ext cx="2267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00000"/>
                </a:solidFill>
                <a:latin typeface="Arial"/>
                <a:ea typeface="Arial"/>
                <a:cs typeface="Arial"/>
                <a:sym typeface="Arial"/>
              </a:rPr>
              <a:t>POP QUIZ:</a:t>
            </a:r>
            <a:endParaRPr sz="1800" b="1">
              <a:solidFill>
                <a:srgbClr val="C00000"/>
              </a:solidFill>
              <a:latin typeface="Arial"/>
              <a:ea typeface="Arial"/>
              <a:cs typeface="Arial"/>
              <a:sym typeface="Arial"/>
            </a:endParaRPr>
          </a:p>
        </p:txBody>
      </p:sp>
      <p:sp>
        <p:nvSpPr>
          <p:cNvPr id="893" name="Google Shape;893;g2961947477b_0_697"/>
          <p:cNvSpPr/>
          <p:nvPr/>
        </p:nvSpPr>
        <p:spPr>
          <a:xfrm>
            <a:off x="12006470" y="1300130"/>
            <a:ext cx="185400" cy="55578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894" name="Google Shape;894;g2961947477b_0_697"/>
          <p:cNvPicPr preferRelativeResize="0"/>
          <p:nvPr/>
        </p:nvPicPr>
        <p:blipFill rotWithShape="1">
          <a:blip r:embed="rId2">
            <a:alphaModFix/>
          </a:blip>
          <a:srcRect l="38541" t="36852" r="56354" b="53517"/>
          <a:stretch/>
        </p:blipFill>
        <p:spPr>
          <a:xfrm>
            <a:off x="555371" y="4791464"/>
            <a:ext cx="788400" cy="836668"/>
          </a:xfrm>
          <a:prstGeom prst="rect">
            <a:avLst/>
          </a:prstGeom>
          <a:noFill/>
          <a:ln>
            <a:noFill/>
          </a:ln>
        </p:spPr>
      </p:pic>
      <p:pic>
        <p:nvPicPr>
          <p:cNvPr id="895" name="Google Shape;895;g2961947477b_0_697"/>
          <p:cNvPicPr preferRelativeResize="0"/>
          <p:nvPr/>
        </p:nvPicPr>
        <p:blipFill rotWithShape="1">
          <a:blip r:embed="rId3">
            <a:alphaModFix/>
          </a:blip>
          <a:srcRect l="26346"/>
          <a:stretch/>
        </p:blipFill>
        <p:spPr>
          <a:xfrm>
            <a:off x="2999346" y="1401844"/>
            <a:ext cx="3689998" cy="47404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sp>
        <p:nvSpPr>
          <p:cNvPr id="116" name="Google Shape;116;p504"/>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504"/>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50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6"/>
        <p:cNvGrpSpPr/>
        <p:nvPr/>
      </p:nvGrpSpPr>
      <p:grpSpPr>
        <a:xfrm>
          <a:off x="0" y="0"/>
          <a:ext cx="0" cy="0"/>
          <a:chOff x="0" y="0"/>
          <a:chExt cx="0" cy="0"/>
        </a:xfrm>
      </p:grpSpPr>
      <p:sp>
        <p:nvSpPr>
          <p:cNvPr id="897" name="Google Shape;897;g2961947477b_0_707"/>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8" name="Google Shape;898;g2961947477b_0_707"/>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9" name="Google Shape;899;g2961947477b_0_707"/>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0" name="Google Shape;900;g2961947477b_0_70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1"/>
        <p:cNvGrpSpPr/>
        <p:nvPr/>
      </p:nvGrpSpPr>
      <p:grpSpPr>
        <a:xfrm>
          <a:off x="0" y="0"/>
          <a:ext cx="0" cy="0"/>
          <a:chOff x="0" y="0"/>
          <a:chExt cx="0" cy="0"/>
        </a:xfrm>
      </p:grpSpPr>
      <p:sp>
        <p:nvSpPr>
          <p:cNvPr id="902" name="Google Shape;902;g2961947477b_0_712"/>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3" name="Google Shape;903;g2961947477b_0_712"/>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4" name="Google Shape;904;g2961947477b_0_71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05"/>
        <p:cNvGrpSpPr/>
        <p:nvPr/>
      </p:nvGrpSpPr>
      <p:grpSpPr>
        <a:xfrm>
          <a:off x="0" y="0"/>
          <a:ext cx="0" cy="0"/>
          <a:chOff x="0" y="0"/>
          <a:chExt cx="0" cy="0"/>
        </a:xfrm>
      </p:grpSpPr>
      <p:sp>
        <p:nvSpPr>
          <p:cNvPr id="906" name="Google Shape;906;g2961947477b_0_716"/>
          <p:cNvSpPr txBox="1">
            <a:spLocks noGrp="1"/>
          </p:cNvSpPr>
          <p:nvPr>
            <p:ph type="body" idx="1"/>
          </p:nvPr>
        </p:nvSpPr>
        <p:spPr>
          <a:xfrm>
            <a:off x="4766733" y="1600200"/>
            <a:ext cx="6815700" cy="4480500"/>
          </a:xfrm>
          <a:prstGeom prst="rect">
            <a:avLst/>
          </a:prstGeom>
          <a:noFill/>
          <a:ln>
            <a:noFill/>
          </a:ln>
        </p:spPr>
        <p:txBody>
          <a:bodyPr spcFirstLastPara="1" wrap="square" lIns="91425" tIns="45700" rIns="91425" bIns="45700" anchor="t" anchorCtr="0">
            <a:normAutofit/>
          </a:bodyPr>
          <a:lstStyle>
            <a:lvl1pPr marL="457200" lvl="0" indent="-228600" algn="l" rtl="0">
              <a:spcBef>
                <a:spcPts val="640"/>
              </a:spcBef>
              <a:spcAft>
                <a:spcPts val="0"/>
              </a:spcAft>
              <a:buClr>
                <a:schemeClr val="dk1"/>
              </a:buClr>
              <a:buSzPts val="3200"/>
              <a:buNone/>
              <a:defRPr sz="3200"/>
            </a:lvl1pPr>
            <a:lvl2pPr marL="914400" lvl="1" indent="-406400" algn="l" rtl="0">
              <a:spcBef>
                <a:spcPts val="600"/>
              </a:spcBef>
              <a:spcAft>
                <a:spcPts val="0"/>
              </a:spcAft>
              <a:buSzPts val="2800"/>
              <a:buChar char="•"/>
              <a:defRPr sz="2800"/>
            </a:lvl2pPr>
            <a:lvl3pPr marL="1371600" lvl="2" indent="-381000" algn="l" rtl="0">
              <a:spcBef>
                <a:spcPts val="480"/>
              </a:spcBef>
              <a:spcAft>
                <a:spcPts val="0"/>
              </a:spcAft>
              <a:buSzPts val="2400"/>
              <a:buChar char="•"/>
              <a:defRPr sz="2400"/>
            </a:lvl3pPr>
            <a:lvl4pPr marL="1828800" lvl="3" indent="-355600" algn="l" rtl="0">
              <a:spcBef>
                <a:spcPts val="400"/>
              </a:spcBef>
              <a:spcAft>
                <a:spcPts val="0"/>
              </a:spcAft>
              <a:buSzPts val="2000"/>
              <a:buChar char="•"/>
              <a:defRPr sz="2000"/>
            </a:lvl4pPr>
            <a:lvl5pPr marL="2286000" lvl="4" indent="-355600" algn="l" rtl="0">
              <a:spcBef>
                <a:spcPts val="400"/>
              </a:spcBef>
              <a:spcAft>
                <a:spcPts val="0"/>
              </a:spcAft>
              <a:buSzPts val="2000"/>
              <a:buChar char="•"/>
              <a:defRPr sz="2000"/>
            </a:lvl5pPr>
            <a:lvl6pPr marL="2743200" lvl="5" indent="-355600" algn="l" rtl="0">
              <a:spcBef>
                <a:spcPts val="400"/>
              </a:spcBef>
              <a:spcAft>
                <a:spcPts val="0"/>
              </a:spcAft>
              <a:buSzPts val="2000"/>
              <a:buChar char="•"/>
              <a:defRPr sz="2000"/>
            </a:lvl6pPr>
            <a:lvl7pPr marL="3200400" lvl="6" indent="-355600" algn="l" rtl="0">
              <a:spcBef>
                <a:spcPts val="400"/>
              </a:spcBef>
              <a:spcAft>
                <a:spcPts val="0"/>
              </a:spcAft>
              <a:buSzPts val="2000"/>
              <a:buChar char="•"/>
              <a:defRPr sz="2000"/>
            </a:lvl7pPr>
            <a:lvl8pPr marL="3657600" lvl="7" indent="-355600" algn="l" rtl="0">
              <a:spcBef>
                <a:spcPts val="400"/>
              </a:spcBef>
              <a:spcAft>
                <a:spcPts val="0"/>
              </a:spcAft>
              <a:buSzPts val="2000"/>
              <a:buChar char="•"/>
              <a:defRPr sz="2000"/>
            </a:lvl8pPr>
            <a:lvl9pPr marL="4114800" lvl="8" indent="-355600" algn="l" rtl="0">
              <a:spcBef>
                <a:spcPts val="400"/>
              </a:spcBef>
              <a:spcAft>
                <a:spcPts val="0"/>
              </a:spcAft>
              <a:buSzPts val="2000"/>
              <a:buChar char="•"/>
              <a:defRPr sz="2000"/>
            </a:lvl9pPr>
          </a:lstStyle>
          <a:p>
            <a:endParaRPr/>
          </a:p>
        </p:txBody>
      </p:sp>
      <p:sp>
        <p:nvSpPr>
          <p:cNvPr id="907" name="Google Shape;907;g2961947477b_0_716"/>
          <p:cNvSpPr txBox="1">
            <a:spLocks noGrp="1"/>
          </p:cNvSpPr>
          <p:nvPr>
            <p:ph type="body" idx="2"/>
          </p:nvPr>
        </p:nvSpPr>
        <p:spPr>
          <a:xfrm>
            <a:off x="609601" y="1600200"/>
            <a:ext cx="4011000" cy="44805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chemeClr val="dk1"/>
              </a:buClr>
              <a:buSzPts val="1600"/>
              <a:buNone/>
              <a:defRPr sz="1600"/>
            </a:lvl1pPr>
            <a:lvl2pPr marL="914400" lvl="1" indent="-228600" algn="l" rtl="0">
              <a:spcBef>
                <a:spcPts val="600"/>
              </a:spcBef>
              <a:spcAft>
                <a:spcPts val="0"/>
              </a:spcAft>
              <a:buSzPts val="1200"/>
              <a:buNone/>
              <a:defRPr sz="1200"/>
            </a:lvl2pPr>
            <a:lvl3pPr marL="1371600" lvl="2" indent="-228600" algn="l" rtl="0">
              <a:spcBef>
                <a:spcPts val="200"/>
              </a:spcBef>
              <a:spcAft>
                <a:spcPts val="0"/>
              </a:spcAft>
              <a:buSzPts val="1000"/>
              <a:buNone/>
              <a:defRPr sz="1000"/>
            </a:lvl3pPr>
            <a:lvl4pPr marL="1828800" lvl="3" indent="-228600" algn="l" rtl="0">
              <a:spcBef>
                <a:spcPts val="180"/>
              </a:spcBef>
              <a:spcAft>
                <a:spcPts val="0"/>
              </a:spcAft>
              <a:buSzPts val="90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908" name="Google Shape;908;g2961947477b_0_716"/>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9" name="Google Shape;909;g2961947477b_0_716"/>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0" name="Google Shape;910;g2961947477b_0_71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911" name="Google Shape;911;g2961947477b_0_716"/>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12"/>
        <p:cNvGrpSpPr/>
        <p:nvPr/>
      </p:nvGrpSpPr>
      <p:grpSpPr>
        <a:xfrm>
          <a:off x="0" y="0"/>
          <a:ext cx="0" cy="0"/>
          <a:chOff x="0" y="0"/>
          <a:chExt cx="0" cy="0"/>
        </a:xfrm>
      </p:grpSpPr>
      <p:sp>
        <p:nvSpPr>
          <p:cNvPr id="913" name="Google Shape;913;g2961947477b_0_723"/>
          <p:cNvSpPr/>
          <p:nvPr/>
        </p:nvSpPr>
        <p:spPr>
          <a:xfrm>
            <a:off x="12001499" y="4846320"/>
            <a:ext cx="190500" cy="201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4" name="Google Shape;914;g2961947477b_0_723"/>
          <p:cNvSpPr>
            <a:spLocks noGrp="1"/>
          </p:cNvSpPr>
          <p:nvPr>
            <p:ph type="pic" idx="2"/>
          </p:nvPr>
        </p:nvSpPr>
        <p:spPr>
          <a:xfrm>
            <a:off x="0" y="106680"/>
            <a:ext cx="12001200" cy="4846200"/>
          </a:xfrm>
          <a:prstGeom prst="rect">
            <a:avLst/>
          </a:prstGeom>
          <a:solidFill>
            <a:srgbClr val="BFBFBF"/>
          </a:solidFill>
          <a:ln>
            <a:noFill/>
          </a:ln>
        </p:spPr>
      </p:sp>
      <p:sp>
        <p:nvSpPr>
          <p:cNvPr id="915" name="Google Shape;915;g2961947477b_0_723"/>
          <p:cNvSpPr txBox="1">
            <a:spLocks noGrp="1"/>
          </p:cNvSpPr>
          <p:nvPr>
            <p:ph type="body" idx="1"/>
          </p:nvPr>
        </p:nvSpPr>
        <p:spPr>
          <a:xfrm>
            <a:off x="609600" y="5715000"/>
            <a:ext cx="10871100" cy="4572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chemeClr val="dk1"/>
              </a:buClr>
              <a:buSzPts val="1600"/>
              <a:buNone/>
              <a:defRPr sz="1600"/>
            </a:lvl1pPr>
            <a:lvl2pPr marL="914400" lvl="1" indent="-228600" algn="l" rtl="0">
              <a:spcBef>
                <a:spcPts val="600"/>
              </a:spcBef>
              <a:spcAft>
                <a:spcPts val="0"/>
              </a:spcAft>
              <a:buSzPts val="1200"/>
              <a:buNone/>
              <a:defRPr sz="1200"/>
            </a:lvl2pPr>
            <a:lvl3pPr marL="1371600" lvl="2" indent="-228600" algn="l" rtl="0">
              <a:spcBef>
                <a:spcPts val="200"/>
              </a:spcBef>
              <a:spcAft>
                <a:spcPts val="0"/>
              </a:spcAft>
              <a:buSzPts val="1000"/>
              <a:buNone/>
              <a:defRPr sz="1000"/>
            </a:lvl3pPr>
            <a:lvl4pPr marL="1828800" lvl="3" indent="-228600" algn="l" rtl="0">
              <a:spcBef>
                <a:spcPts val="180"/>
              </a:spcBef>
              <a:spcAft>
                <a:spcPts val="0"/>
              </a:spcAft>
              <a:buSzPts val="90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916" name="Google Shape;916;g2961947477b_0_723"/>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7" name="Google Shape;917;g2961947477b_0_723"/>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8" name="Google Shape;918;g2961947477b_0_72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2400" b="1">
                <a:solidFill>
                  <a:schemeClr val="dk1"/>
                </a:solidFill>
                <a:latin typeface="Arial"/>
                <a:ea typeface="Arial"/>
                <a:cs typeface="Arial"/>
                <a:sym typeface="Arial"/>
              </a:defRPr>
            </a:lvl1pPr>
            <a:lvl2pPr marL="0" lvl="1" indent="0" algn="l" rtl="0">
              <a:spcBef>
                <a:spcPts val="0"/>
              </a:spcBef>
              <a:buNone/>
              <a:defRPr sz="2400" b="1">
                <a:solidFill>
                  <a:schemeClr val="dk1"/>
                </a:solidFill>
                <a:latin typeface="Arial"/>
                <a:ea typeface="Arial"/>
                <a:cs typeface="Arial"/>
                <a:sym typeface="Arial"/>
              </a:defRPr>
            </a:lvl2pPr>
            <a:lvl3pPr marL="0" lvl="2" indent="0" algn="l" rtl="0">
              <a:spcBef>
                <a:spcPts val="0"/>
              </a:spcBef>
              <a:buNone/>
              <a:defRPr sz="2400" b="1">
                <a:solidFill>
                  <a:schemeClr val="dk1"/>
                </a:solidFill>
                <a:latin typeface="Arial"/>
                <a:ea typeface="Arial"/>
                <a:cs typeface="Arial"/>
                <a:sym typeface="Arial"/>
              </a:defRPr>
            </a:lvl3pPr>
            <a:lvl4pPr marL="0" lvl="3" indent="0" algn="l" rtl="0">
              <a:spcBef>
                <a:spcPts val="0"/>
              </a:spcBef>
              <a:buNone/>
              <a:defRPr sz="2400" b="1">
                <a:solidFill>
                  <a:schemeClr val="dk1"/>
                </a:solidFill>
                <a:latin typeface="Arial"/>
                <a:ea typeface="Arial"/>
                <a:cs typeface="Arial"/>
                <a:sym typeface="Arial"/>
              </a:defRPr>
            </a:lvl4pPr>
            <a:lvl5pPr marL="0" lvl="4" indent="0" algn="l" rtl="0">
              <a:spcBef>
                <a:spcPts val="0"/>
              </a:spcBef>
              <a:buNone/>
              <a:defRPr sz="2400" b="1">
                <a:solidFill>
                  <a:schemeClr val="dk1"/>
                </a:solidFill>
                <a:latin typeface="Arial"/>
                <a:ea typeface="Arial"/>
                <a:cs typeface="Arial"/>
                <a:sym typeface="Arial"/>
              </a:defRPr>
            </a:lvl5pPr>
            <a:lvl6pPr marL="0" lvl="5" indent="0" algn="l" rtl="0">
              <a:spcBef>
                <a:spcPts val="0"/>
              </a:spcBef>
              <a:buNone/>
              <a:defRPr sz="2400" b="1">
                <a:solidFill>
                  <a:schemeClr val="dk1"/>
                </a:solidFill>
                <a:latin typeface="Arial"/>
                <a:ea typeface="Arial"/>
                <a:cs typeface="Arial"/>
                <a:sym typeface="Arial"/>
              </a:defRPr>
            </a:lvl6pPr>
            <a:lvl7pPr marL="0" lvl="6" indent="0" algn="l" rtl="0">
              <a:spcBef>
                <a:spcPts val="0"/>
              </a:spcBef>
              <a:buNone/>
              <a:defRPr sz="2400" b="1">
                <a:solidFill>
                  <a:schemeClr val="dk1"/>
                </a:solidFill>
                <a:latin typeface="Arial"/>
                <a:ea typeface="Arial"/>
                <a:cs typeface="Arial"/>
                <a:sym typeface="Arial"/>
              </a:defRPr>
            </a:lvl7pPr>
            <a:lvl8pPr marL="0" lvl="7" indent="0" algn="l" rtl="0">
              <a:spcBef>
                <a:spcPts val="0"/>
              </a:spcBef>
              <a:buNone/>
              <a:defRPr sz="2400" b="1">
                <a:solidFill>
                  <a:schemeClr val="dk1"/>
                </a:solidFill>
                <a:latin typeface="Arial"/>
                <a:ea typeface="Arial"/>
                <a:cs typeface="Arial"/>
                <a:sym typeface="Arial"/>
              </a:defRPr>
            </a:lvl8pPr>
            <a:lvl9pPr marL="0" lvl="8" indent="0" algn="l" rtl="0">
              <a:spcBef>
                <a:spcPts val="0"/>
              </a:spcBef>
              <a:buNone/>
              <a:defRPr sz="2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919" name="Google Shape;919;g2961947477b_0_723"/>
          <p:cNvSpPr txBox="1">
            <a:spLocks noGrp="1"/>
          </p:cNvSpPr>
          <p:nvPr>
            <p:ph type="title"/>
          </p:nvPr>
        </p:nvSpPr>
        <p:spPr>
          <a:xfrm>
            <a:off x="609600" y="4953000"/>
            <a:ext cx="10871100" cy="7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2"/>
              </a:buClr>
              <a:buSzPts val="3200"/>
              <a:buFont typeface="Arial Black"/>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0" name="Google Shape;920;g2961947477b_0_723"/>
          <p:cNvSpPr/>
          <p:nvPr/>
        </p:nvSpPr>
        <p:spPr>
          <a:xfrm>
            <a:off x="12001499" y="0"/>
            <a:ext cx="190500" cy="484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1"/>
        <p:cNvGrpSpPr/>
        <p:nvPr/>
      </p:nvGrpSpPr>
      <p:grpSpPr>
        <a:xfrm>
          <a:off x="0" y="0"/>
          <a:ext cx="0" cy="0"/>
          <a:chOff x="0" y="0"/>
          <a:chExt cx="0" cy="0"/>
        </a:xfrm>
      </p:grpSpPr>
      <p:sp>
        <p:nvSpPr>
          <p:cNvPr id="922" name="Google Shape;922;g2961947477b_0_732"/>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3" name="Google Shape;923;g2961947477b_0_732"/>
          <p:cNvSpPr txBox="1">
            <a:spLocks noGrp="1"/>
          </p:cNvSpPr>
          <p:nvPr>
            <p:ph type="body" idx="1"/>
          </p:nvPr>
        </p:nvSpPr>
        <p:spPr>
          <a:xfrm rot="5400000">
            <a:off x="3502700" y="-1140599"/>
            <a:ext cx="4373700" cy="10160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924" name="Google Shape;924;g2961947477b_0_732"/>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5" name="Google Shape;925;g2961947477b_0_732"/>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6" name="Google Shape;926;g2961947477b_0_73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7"/>
        <p:cNvGrpSpPr/>
        <p:nvPr/>
      </p:nvGrpSpPr>
      <p:grpSpPr>
        <a:xfrm>
          <a:off x="0" y="0"/>
          <a:ext cx="0" cy="0"/>
          <a:chOff x="0" y="0"/>
          <a:chExt cx="0" cy="0"/>
        </a:xfrm>
      </p:grpSpPr>
      <p:sp>
        <p:nvSpPr>
          <p:cNvPr id="928" name="Google Shape;928;g2961947477b_0_738"/>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9" name="Google Shape;929;g2961947477b_0_738"/>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930" name="Google Shape;930;g2961947477b_0_738"/>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1" name="Google Shape;931;g2961947477b_0_738"/>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2" name="Google Shape;932;g2961947477b_0_73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933"/>
        <p:cNvGrpSpPr/>
        <p:nvPr/>
      </p:nvGrpSpPr>
      <p:grpSpPr>
        <a:xfrm>
          <a:off x="0" y="0"/>
          <a:ext cx="0" cy="0"/>
          <a:chOff x="0" y="0"/>
          <a:chExt cx="0" cy="0"/>
        </a:xfrm>
      </p:grpSpPr>
      <p:sp>
        <p:nvSpPr>
          <p:cNvPr id="934" name="Google Shape;934;g2961947477b_0_744"/>
          <p:cNvSpPr/>
          <p:nvPr/>
        </p:nvSpPr>
        <p:spPr>
          <a:xfrm>
            <a:off x="0" y="0"/>
            <a:ext cx="11292900" cy="6858000"/>
          </a:xfrm>
          <a:prstGeom prst="rect">
            <a:avLst/>
          </a:prstGeom>
          <a:solidFill>
            <a:srgbClr val="3F3F3F"/>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5" name="Google Shape;935;g2961947477b_0_744"/>
          <p:cNvSpPr txBox="1">
            <a:spLocks noGrp="1"/>
          </p:cNvSpPr>
          <p:nvPr>
            <p:ph type="title"/>
          </p:nvPr>
        </p:nvSpPr>
        <p:spPr>
          <a:xfrm>
            <a:off x="1261872" y="758952"/>
            <a:ext cx="9418200" cy="40416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FFF00"/>
              </a:buClr>
              <a:buSzPts val="6600"/>
              <a:buFont typeface="Arial Black"/>
              <a:buNone/>
              <a:defRPr sz="6600" b="0">
                <a:solidFill>
                  <a:srgbClr val="FFFF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6" name="Google Shape;936;g2961947477b_0_744"/>
          <p:cNvSpPr txBox="1">
            <a:spLocks noGrp="1"/>
          </p:cNvSpPr>
          <p:nvPr>
            <p:ph type="body" idx="1"/>
          </p:nvPr>
        </p:nvSpPr>
        <p:spPr>
          <a:xfrm>
            <a:off x="1261872" y="4800600"/>
            <a:ext cx="9418200" cy="1691700"/>
          </a:xfrm>
          <a:prstGeom prst="rect">
            <a:avLst/>
          </a:prstGeom>
          <a:noFill/>
          <a:ln>
            <a:noFill/>
          </a:ln>
        </p:spPr>
        <p:txBody>
          <a:bodyPr spcFirstLastPara="1" wrap="square" lIns="91425" tIns="45700" rIns="91425" bIns="45700" anchor="t" anchorCtr="0">
            <a:normAutofit/>
          </a:bodyPr>
          <a:lstStyle>
            <a:lvl1pPr marL="457200" lvl="0" indent="-228600" algn="l" rtl="0">
              <a:spcBef>
                <a:spcPts val="440"/>
              </a:spcBef>
              <a:spcAft>
                <a:spcPts val="0"/>
              </a:spcAft>
              <a:buClr>
                <a:srgbClr val="595959"/>
              </a:buClr>
              <a:buSzPts val="2200"/>
              <a:buNone/>
              <a:defRPr sz="2200">
                <a:solidFill>
                  <a:srgbClr val="595959"/>
                </a:solidFill>
              </a:defRPr>
            </a:lvl1pPr>
            <a:lvl2pPr marL="914400" lvl="1" indent="-228600" algn="l" rtl="0">
              <a:spcBef>
                <a:spcPts val="600"/>
              </a:spcBef>
              <a:spcAft>
                <a:spcPts val="0"/>
              </a:spcAft>
              <a:buSzPts val="1800"/>
              <a:buNone/>
              <a:defRPr sz="1800">
                <a:solidFill>
                  <a:srgbClr val="888888"/>
                </a:solidFill>
              </a:defRPr>
            </a:lvl2pPr>
            <a:lvl3pPr marL="1371600" lvl="2" indent="-228600" algn="l" rtl="0">
              <a:spcBef>
                <a:spcPts val="320"/>
              </a:spcBef>
              <a:spcAft>
                <a:spcPts val="0"/>
              </a:spcAft>
              <a:buSzPts val="1600"/>
              <a:buNone/>
              <a:defRPr sz="1600">
                <a:solidFill>
                  <a:srgbClr val="888888"/>
                </a:solidFill>
              </a:defRPr>
            </a:lvl3pPr>
            <a:lvl4pPr marL="1828800" lvl="3" indent="-228600" algn="l" rtl="0">
              <a:spcBef>
                <a:spcPts val="280"/>
              </a:spcBef>
              <a:spcAft>
                <a:spcPts val="0"/>
              </a:spcAft>
              <a:buSzPts val="1400"/>
              <a:buNone/>
              <a:defRPr sz="1400">
                <a:solidFill>
                  <a:srgbClr val="888888"/>
                </a:solidFill>
              </a:defRPr>
            </a:lvl4pPr>
            <a:lvl5pPr marL="2286000" lvl="4" indent="-228600" algn="l" rtl="0">
              <a:spcBef>
                <a:spcPts val="280"/>
              </a:spcBef>
              <a:spcAft>
                <a:spcPts val="0"/>
              </a:spcAft>
              <a:buSzPts val="1400"/>
              <a:buNone/>
              <a:defRPr sz="1400">
                <a:solidFill>
                  <a:srgbClr val="888888"/>
                </a:solidFill>
              </a:defRPr>
            </a:lvl5pPr>
            <a:lvl6pPr marL="2743200" lvl="5" indent="-228600" algn="l" rtl="0">
              <a:spcBef>
                <a:spcPts val="280"/>
              </a:spcBef>
              <a:spcAft>
                <a:spcPts val="0"/>
              </a:spcAft>
              <a:buSzPts val="1400"/>
              <a:buNone/>
              <a:defRPr sz="1400">
                <a:solidFill>
                  <a:srgbClr val="888888"/>
                </a:solidFill>
              </a:defRPr>
            </a:lvl6pPr>
            <a:lvl7pPr marL="3200400" lvl="6" indent="-228600" algn="l" rtl="0">
              <a:spcBef>
                <a:spcPts val="280"/>
              </a:spcBef>
              <a:spcAft>
                <a:spcPts val="0"/>
              </a:spcAft>
              <a:buSzPts val="1400"/>
              <a:buNone/>
              <a:defRPr sz="1400">
                <a:solidFill>
                  <a:srgbClr val="888888"/>
                </a:solidFill>
              </a:defRPr>
            </a:lvl7pPr>
            <a:lvl8pPr marL="3657600" lvl="7" indent="-228600" algn="l" rtl="0">
              <a:spcBef>
                <a:spcPts val="280"/>
              </a:spcBef>
              <a:spcAft>
                <a:spcPts val="0"/>
              </a:spcAft>
              <a:buSzPts val="1400"/>
              <a:buNone/>
              <a:defRPr sz="1400">
                <a:solidFill>
                  <a:srgbClr val="888888"/>
                </a:solidFill>
              </a:defRPr>
            </a:lvl8pPr>
            <a:lvl9pPr marL="4114800" lvl="8" indent="-228600" algn="l" rtl="0">
              <a:spcBef>
                <a:spcPts val="280"/>
              </a:spcBef>
              <a:spcAft>
                <a:spcPts val="0"/>
              </a:spcAft>
              <a:buSzPts val="1400"/>
              <a:buNone/>
              <a:defRPr sz="1400">
                <a:solidFill>
                  <a:srgbClr val="888888"/>
                </a:solidFill>
              </a:defRPr>
            </a:lvl9pPr>
          </a:lstStyle>
          <a:p>
            <a:endParaRPr/>
          </a:p>
        </p:txBody>
      </p:sp>
      <p:sp>
        <p:nvSpPr>
          <p:cNvPr id="937" name="Google Shape;937;g2961947477b_0_744"/>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8" name="Google Shape;938;g2961947477b_0_744"/>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9" name="Google Shape;939;g2961947477b_0_74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940" name="Google Shape;940;g2961947477b_0_744"/>
          <p:cNvSpPr txBox="1">
            <a:spLocks noGrp="1"/>
          </p:cNvSpPr>
          <p:nvPr>
            <p:ph type="body" idx="2"/>
          </p:nvPr>
        </p:nvSpPr>
        <p:spPr>
          <a:xfrm>
            <a:off x="0" y="0"/>
            <a:ext cx="2648100" cy="17454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5_Comparison">
  <p:cSld name="5_Comparison">
    <p:spTree>
      <p:nvGrpSpPr>
        <p:cNvPr id="1" name="Shape 941"/>
        <p:cNvGrpSpPr/>
        <p:nvPr/>
      </p:nvGrpSpPr>
      <p:grpSpPr>
        <a:xfrm>
          <a:off x="0" y="0"/>
          <a:ext cx="0" cy="0"/>
          <a:chOff x="0" y="0"/>
          <a:chExt cx="0" cy="0"/>
        </a:xfrm>
      </p:grpSpPr>
      <p:sp>
        <p:nvSpPr>
          <p:cNvPr id="942" name="Google Shape;942;g2961947477b_0_752"/>
          <p:cNvSpPr/>
          <p:nvPr/>
        </p:nvSpPr>
        <p:spPr>
          <a:xfrm>
            <a:off x="0" y="0"/>
            <a:ext cx="12192000" cy="6858000"/>
          </a:xfrm>
          <a:prstGeom prst="rect">
            <a:avLst/>
          </a:prstGeom>
          <a:solidFill>
            <a:srgbClr val="595959"/>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3" name="Google Shape;943;g2961947477b_0_752"/>
          <p:cNvSpPr/>
          <p:nvPr/>
        </p:nvSpPr>
        <p:spPr>
          <a:xfrm>
            <a:off x="0" y="0"/>
            <a:ext cx="12192000" cy="1500300"/>
          </a:xfrm>
          <a:prstGeom prst="rect">
            <a:avLst/>
          </a:prstGeom>
          <a:solidFill>
            <a:srgbClr val="262626"/>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4" name="Google Shape;944;g2961947477b_0_752"/>
          <p:cNvSpPr txBox="1">
            <a:spLocks noGrp="1"/>
          </p:cNvSpPr>
          <p:nvPr>
            <p:ph type="title"/>
          </p:nvPr>
        </p:nvSpPr>
        <p:spPr>
          <a:xfrm>
            <a:off x="95681" y="87414"/>
            <a:ext cx="7762800" cy="9405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33CC33"/>
              </a:buClr>
              <a:buSzPts val="4000"/>
              <a:buFont typeface="Arial Black"/>
              <a:buNone/>
              <a:defRPr sz="4000">
                <a:solidFill>
                  <a:srgbClr val="33CC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5" name="Google Shape;945;g2961947477b_0_752"/>
          <p:cNvSpPr txBox="1">
            <a:spLocks noGrp="1"/>
          </p:cNvSpPr>
          <p:nvPr>
            <p:ph type="body" idx="1"/>
          </p:nvPr>
        </p:nvSpPr>
        <p:spPr>
          <a:xfrm>
            <a:off x="1261872" y="1713655"/>
            <a:ext cx="4480500" cy="44586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rgbClr val="D8D8D8"/>
              </a:buClr>
              <a:buSzPts val="1800"/>
              <a:buNone/>
              <a:defRPr sz="1800">
                <a:solidFill>
                  <a:srgbClr val="D8D8D8"/>
                </a:solidFill>
              </a:defRPr>
            </a:lvl1pPr>
            <a:lvl2pPr marL="914400" lvl="1" indent="-330200" algn="l" rtl="0">
              <a:spcBef>
                <a:spcPts val="600"/>
              </a:spcBef>
              <a:spcAft>
                <a:spcPts val="0"/>
              </a:spcAft>
              <a:buSzPts val="1600"/>
              <a:buChar char="•"/>
              <a:defRPr sz="1600">
                <a:solidFill>
                  <a:srgbClr val="D8D8D8"/>
                </a:solidFill>
              </a:defRPr>
            </a:lvl2pPr>
            <a:lvl3pPr marL="1371600" lvl="2" indent="-317500" algn="l" rtl="0">
              <a:spcBef>
                <a:spcPts val="280"/>
              </a:spcBef>
              <a:spcAft>
                <a:spcPts val="0"/>
              </a:spcAft>
              <a:buSzPts val="1400"/>
              <a:buChar char="•"/>
              <a:defRPr sz="1400">
                <a:solidFill>
                  <a:srgbClr val="D8D8D8"/>
                </a:solidFill>
              </a:defRPr>
            </a:lvl3pPr>
            <a:lvl4pPr marL="1828800" lvl="3" indent="-317500" algn="l" rtl="0">
              <a:spcBef>
                <a:spcPts val="280"/>
              </a:spcBef>
              <a:spcAft>
                <a:spcPts val="0"/>
              </a:spcAft>
              <a:buSzPts val="1400"/>
              <a:buChar char="•"/>
              <a:defRPr sz="1400">
                <a:solidFill>
                  <a:srgbClr val="D8D8D8"/>
                </a:solidFill>
              </a:defRPr>
            </a:lvl4pPr>
            <a:lvl5pPr marL="2286000" lvl="4" indent="-317500" algn="l" rtl="0">
              <a:spcBef>
                <a:spcPts val="280"/>
              </a:spcBef>
              <a:spcAft>
                <a:spcPts val="0"/>
              </a:spcAft>
              <a:buSzPts val="1400"/>
              <a:buChar char="•"/>
              <a:defRPr sz="1400">
                <a:solidFill>
                  <a:srgbClr val="D8D8D8"/>
                </a:solidFill>
              </a:defRPr>
            </a:lvl5pPr>
            <a:lvl6pPr marL="2743200" lvl="5" indent="-317500" algn="l" rtl="0">
              <a:spcBef>
                <a:spcPts val="280"/>
              </a:spcBef>
              <a:spcAft>
                <a:spcPts val="0"/>
              </a:spcAft>
              <a:buSzPts val="1400"/>
              <a:buChar char="•"/>
              <a:defRPr sz="1400"/>
            </a:lvl6pPr>
            <a:lvl7pPr marL="3200400" lvl="6" indent="-317500" algn="l" rtl="0">
              <a:spcBef>
                <a:spcPts val="280"/>
              </a:spcBef>
              <a:spcAft>
                <a:spcPts val="0"/>
              </a:spcAft>
              <a:buSzPts val="1400"/>
              <a:buChar char="•"/>
              <a:defRPr sz="1400"/>
            </a:lvl7pPr>
            <a:lvl8pPr marL="3657600" lvl="7" indent="-317500" algn="l" rtl="0">
              <a:spcBef>
                <a:spcPts val="280"/>
              </a:spcBef>
              <a:spcAft>
                <a:spcPts val="0"/>
              </a:spcAft>
              <a:buSzPts val="1400"/>
              <a:buChar char="•"/>
              <a:defRPr sz="1400"/>
            </a:lvl8pPr>
            <a:lvl9pPr marL="4114800" lvl="8" indent="-317500" algn="l" rtl="0">
              <a:spcBef>
                <a:spcPts val="280"/>
              </a:spcBef>
              <a:spcAft>
                <a:spcPts val="0"/>
              </a:spcAft>
              <a:buSzPts val="1400"/>
              <a:buChar char="•"/>
              <a:defRPr sz="1400"/>
            </a:lvl9pPr>
          </a:lstStyle>
          <a:p>
            <a:endParaRPr/>
          </a:p>
        </p:txBody>
      </p:sp>
      <p:sp>
        <p:nvSpPr>
          <p:cNvPr id="946" name="Google Shape;946;g2961947477b_0_752"/>
          <p:cNvSpPr txBox="1">
            <a:spLocks noGrp="1"/>
          </p:cNvSpPr>
          <p:nvPr>
            <p:ph type="body" idx="2"/>
          </p:nvPr>
        </p:nvSpPr>
        <p:spPr>
          <a:xfrm>
            <a:off x="6126480" y="1713655"/>
            <a:ext cx="4480500" cy="4458600"/>
          </a:xfrm>
          <a:prstGeom prst="rect">
            <a:avLst/>
          </a:prstGeom>
          <a:solidFill>
            <a:schemeClr val="lt1"/>
          </a:solid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b="1">
                <a:solidFill>
                  <a:schemeClr val="dk1"/>
                </a:solidFill>
                <a:latin typeface="Courier New"/>
                <a:ea typeface="Courier New"/>
                <a:cs typeface="Courier New"/>
                <a:sym typeface="Courier New"/>
              </a:defRPr>
            </a:lvl1pPr>
            <a:lvl2pPr marL="914400" lvl="1" indent="-304800" algn="l" rtl="0">
              <a:spcBef>
                <a:spcPts val="600"/>
              </a:spcBef>
              <a:spcAft>
                <a:spcPts val="0"/>
              </a:spcAft>
              <a:buSzPts val="1200"/>
              <a:buChar char="•"/>
              <a:defRPr sz="1200" b="1">
                <a:solidFill>
                  <a:schemeClr val="dk1"/>
                </a:solidFill>
                <a:latin typeface="Courier New"/>
                <a:ea typeface="Courier New"/>
                <a:cs typeface="Courier New"/>
                <a:sym typeface="Courier New"/>
              </a:defRPr>
            </a:lvl2pPr>
            <a:lvl3pPr marL="1371600" lvl="2"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3pPr>
            <a:lvl4pPr marL="1828800" lvl="3"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4pPr>
            <a:lvl5pPr marL="2286000" lvl="4"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5pPr>
            <a:lvl6pPr marL="2743200" lvl="5" indent="-317500" algn="l" rtl="0">
              <a:spcBef>
                <a:spcPts val="280"/>
              </a:spcBef>
              <a:spcAft>
                <a:spcPts val="0"/>
              </a:spcAft>
              <a:buSzPts val="1400"/>
              <a:buChar char="•"/>
              <a:defRPr sz="1400"/>
            </a:lvl6pPr>
            <a:lvl7pPr marL="3200400" lvl="6" indent="-317500" algn="l" rtl="0">
              <a:spcBef>
                <a:spcPts val="280"/>
              </a:spcBef>
              <a:spcAft>
                <a:spcPts val="0"/>
              </a:spcAft>
              <a:buSzPts val="1400"/>
              <a:buChar char="•"/>
              <a:defRPr sz="1400"/>
            </a:lvl7pPr>
            <a:lvl8pPr marL="3657600" lvl="7" indent="-317500" algn="l" rtl="0">
              <a:spcBef>
                <a:spcPts val="280"/>
              </a:spcBef>
              <a:spcAft>
                <a:spcPts val="0"/>
              </a:spcAft>
              <a:buSzPts val="1400"/>
              <a:buChar char="•"/>
              <a:defRPr sz="1400"/>
            </a:lvl8pPr>
            <a:lvl9pPr marL="4114800" lvl="8" indent="-317500" algn="l" rtl="0">
              <a:spcBef>
                <a:spcPts val="280"/>
              </a:spcBef>
              <a:spcAft>
                <a:spcPts val="0"/>
              </a:spcAft>
              <a:buSzPts val="1400"/>
              <a:buChar char="•"/>
              <a:defRPr sz="1400"/>
            </a:lvl9pPr>
          </a:lstStyle>
          <a:p>
            <a:endParaRPr/>
          </a:p>
        </p:txBody>
      </p:sp>
      <p:sp>
        <p:nvSpPr>
          <p:cNvPr id="947" name="Google Shape;947;g2961947477b_0_752"/>
          <p:cNvSpPr txBox="1">
            <a:spLocks noGrp="1"/>
          </p:cNvSpPr>
          <p:nvPr>
            <p:ph type="sldNum" idx="12"/>
          </p:nvPr>
        </p:nvSpPr>
        <p:spPr>
          <a:xfrm>
            <a:off x="10378440" y="6385465"/>
            <a:ext cx="914400" cy="5937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9"/>
        <p:cNvGrpSpPr/>
        <p:nvPr/>
      </p:nvGrpSpPr>
      <p:grpSpPr>
        <a:xfrm>
          <a:off x="0" y="0"/>
          <a:ext cx="0" cy="0"/>
          <a:chOff x="0" y="0"/>
          <a:chExt cx="0" cy="0"/>
        </a:xfrm>
      </p:grpSpPr>
      <p:sp>
        <p:nvSpPr>
          <p:cNvPr id="120" name="Google Shape;120;p505"/>
          <p:cNvSpPr txBox="1">
            <a:spLocks noGrp="1"/>
          </p:cNvSpPr>
          <p:nvPr>
            <p:ph type="body" idx="1"/>
          </p:nvPr>
        </p:nvSpPr>
        <p:spPr>
          <a:xfrm>
            <a:off x="4766733" y="1600200"/>
            <a:ext cx="6815700" cy="4480500"/>
          </a:xfrm>
          <a:prstGeom prst="rect">
            <a:avLst/>
          </a:prstGeom>
          <a:noFill/>
          <a:ln>
            <a:noFill/>
          </a:ln>
        </p:spPr>
        <p:txBody>
          <a:bodyPr spcFirstLastPara="1" wrap="square" lIns="91425" tIns="45700" rIns="91425" bIns="45700" anchor="t" anchorCtr="0">
            <a:normAutofit/>
          </a:bodyPr>
          <a:lstStyle>
            <a:lvl1pPr marL="457200" lvl="0" indent="-228600" algn="l" rtl="0">
              <a:spcBef>
                <a:spcPts val="640"/>
              </a:spcBef>
              <a:spcAft>
                <a:spcPts val="0"/>
              </a:spcAft>
              <a:buClr>
                <a:schemeClr val="dk1"/>
              </a:buClr>
              <a:buSzPts val="3200"/>
              <a:buNone/>
              <a:defRPr sz="3200"/>
            </a:lvl1pPr>
            <a:lvl2pPr marL="914400" lvl="1" indent="-406400" algn="l" rtl="0">
              <a:spcBef>
                <a:spcPts val="600"/>
              </a:spcBef>
              <a:spcAft>
                <a:spcPts val="0"/>
              </a:spcAft>
              <a:buSzPts val="2800"/>
              <a:buChar char="•"/>
              <a:defRPr sz="2800"/>
            </a:lvl2pPr>
            <a:lvl3pPr marL="1371600" lvl="2" indent="-381000" algn="l" rtl="0">
              <a:spcBef>
                <a:spcPts val="480"/>
              </a:spcBef>
              <a:spcAft>
                <a:spcPts val="0"/>
              </a:spcAft>
              <a:buSzPts val="2400"/>
              <a:buChar char="•"/>
              <a:defRPr sz="2400"/>
            </a:lvl3pPr>
            <a:lvl4pPr marL="1828800" lvl="3" indent="-355600" algn="l" rtl="0">
              <a:spcBef>
                <a:spcPts val="400"/>
              </a:spcBef>
              <a:spcAft>
                <a:spcPts val="0"/>
              </a:spcAft>
              <a:buSzPts val="2000"/>
              <a:buChar char="•"/>
              <a:defRPr sz="2000"/>
            </a:lvl4pPr>
            <a:lvl5pPr marL="2286000" lvl="4" indent="-355600" algn="l" rtl="0">
              <a:spcBef>
                <a:spcPts val="400"/>
              </a:spcBef>
              <a:spcAft>
                <a:spcPts val="0"/>
              </a:spcAft>
              <a:buSzPts val="2000"/>
              <a:buChar char="•"/>
              <a:defRPr sz="2000"/>
            </a:lvl5pPr>
            <a:lvl6pPr marL="2743200" lvl="5" indent="-355600" algn="l" rtl="0">
              <a:spcBef>
                <a:spcPts val="400"/>
              </a:spcBef>
              <a:spcAft>
                <a:spcPts val="0"/>
              </a:spcAft>
              <a:buSzPts val="2000"/>
              <a:buChar char="•"/>
              <a:defRPr sz="2000"/>
            </a:lvl6pPr>
            <a:lvl7pPr marL="3200400" lvl="6" indent="-355600" algn="l" rtl="0">
              <a:spcBef>
                <a:spcPts val="400"/>
              </a:spcBef>
              <a:spcAft>
                <a:spcPts val="0"/>
              </a:spcAft>
              <a:buSzPts val="2000"/>
              <a:buChar char="•"/>
              <a:defRPr sz="2000"/>
            </a:lvl7pPr>
            <a:lvl8pPr marL="3657600" lvl="7" indent="-355600" algn="l" rtl="0">
              <a:spcBef>
                <a:spcPts val="400"/>
              </a:spcBef>
              <a:spcAft>
                <a:spcPts val="0"/>
              </a:spcAft>
              <a:buSzPts val="2000"/>
              <a:buChar char="•"/>
              <a:defRPr sz="2000"/>
            </a:lvl8pPr>
            <a:lvl9pPr marL="4114800" lvl="8" indent="-355600" algn="l" rtl="0">
              <a:spcBef>
                <a:spcPts val="400"/>
              </a:spcBef>
              <a:spcAft>
                <a:spcPts val="0"/>
              </a:spcAft>
              <a:buSzPts val="2000"/>
              <a:buChar char="•"/>
              <a:defRPr sz="2000"/>
            </a:lvl9pPr>
          </a:lstStyle>
          <a:p>
            <a:endParaRPr/>
          </a:p>
        </p:txBody>
      </p:sp>
      <p:sp>
        <p:nvSpPr>
          <p:cNvPr id="121" name="Google Shape;121;p505"/>
          <p:cNvSpPr txBox="1">
            <a:spLocks noGrp="1"/>
          </p:cNvSpPr>
          <p:nvPr>
            <p:ph type="body" idx="2"/>
          </p:nvPr>
        </p:nvSpPr>
        <p:spPr>
          <a:xfrm>
            <a:off x="609601" y="1600200"/>
            <a:ext cx="4011000" cy="44805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chemeClr val="dk1"/>
              </a:buClr>
              <a:buSzPts val="1600"/>
              <a:buNone/>
              <a:defRPr sz="1600"/>
            </a:lvl1pPr>
            <a:lvl2pPr marL="914400" lvl="1" indent="-228600" algn="l" rtl="0">
              <a:spcBef>
                <a:spcPts val="600"/>
              </a:spcBef>
              <a:spcAft>
                <a:spcPts val="0"/>
              </a:spcAft>
              <a:buSzPts val="1200"/>
              <a:buNone/>
              <a:defRPr sz="1200"/>
            </a:lvl2pPr>
            <a:lvl3pPr marL="1371600" lvl="2" indent="-228600" algn="l" rtl="0">
              <a:spcBef>
                <a:spcPts val="200"/>
              </a:spcBef>
              <a:spcAft>
                <a:spcPts val="0"/>
              </a:spcAft>
              <a:buSzPts val="1000"/>
              <a:buNone/>
              <a:defRPr sz="1000"/>
            </a:lvl3pPr>
            <a:lvl4pPr marL="1828800" lvl="3" indent="-228600" algn="l" rtl="0">
              <a:spcBef>
                <a:spcPts val="180"/>
              </a:spcBef>
              <a:spcAft>
                <a:spcPts val="0"/>
              </a:spcAft>
              <a:buSzPts val="90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122" name="Google Shape;122;p505"/>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p505"/>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505"/>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25" name="Google Shape;125;p505"/>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26"/>
        <p:cNvGrpSpPr/>
        <p:nvPr/>
      </p:nvGrpSpPr>
      <p:grpSpPr>
        <a:xfrm>
          <a:off x="0" y="0"/>
          <a:ext cx="0" cy="0"/>
          <a:chOff x="0" y="0"/>
          <a:chExt cx="0" cy="0"/>
        </a:xfrm>
      </p:grpSpPr>
      <p:sp>
        <p:nvSpPr>
          <p:cNvPr id="127" name="Google Shape;127;p506"/>
          <p:cNvSpPr/>
          <p:nvPr/>
        </p:nvSpPr>
        <p:spPr>
          <a:xfrm>
            <a:off x="12001499" y="4846320"/>
            <a:ext cx="190500" cy="201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506"/>
          <p:cNvSpPr>
            <a:spLocks noGrp="1"/>
          </p:cNvSpPr>
          <p:nvPr>
            <p:ph type="pic" idx="2"/>
          </p:nvPr>
        </p:nvSpPr>
        <p:spPr>
          <a:xfrm>
            <a:off x="0" y="106680"/>
            <a:ext cx="12001200" cy="4846200"/>
          </a:xfrm>
          <a:prstGeom prst="rect">
            <a:avLst/>
          </a:prstGeom>
          <a:solidFill>
            <a:srgbClr val="BFBFBF"/>
          </a:solidFill>
          <a:ln>
            <a:noFill/>
          </a:ln>
        </p:spPr>
      </p:sp>
      <p:sp>
        <p:nvSpPr>
          <p:cNvPr id="129" name="Google Shape;129;p506"/>
          <p:cNvSpPr txBox="1">
            <a:spLocks noGrp="1"/>
          </p:cNvSpPr>
          <p:nvPr>
            <p:ph type="body" idx="1"/>
          </p:nvPr>
        </p:nvSpPr>
        <p:spPr>
          <a:xfrm>
            <a:off x="609600" y="5715000"/>
            <a:ext cx="10871100" cy="4572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chemeClr val="dk1"/>
              </a:buClr>
              <a:buSzPts val="1600"/>
              <a:buNone/>
              <a:defRPr sz="1600"/>
            </a:lvl1pPr>
            <a:lvl2pPr marL="914400" lvl="1" indent="-228600" algn="l" rtl="0">
              <a:spcBef>
                <a:spcPts val="600"/>
              </a:spcBef>
              <a:spcAft>
                <a:spcPts val="0"/>
              </a:spcAft>
              <a:buSzPts val="1200"/>
              <a:buNone/>
              <a:defRPr sz="1200"/>
            </a:lvl2pPr>
            <a:lvl3pPr marL="1371600" lvl="2" indent="-228600" algn="l" rtl="0">
              <a:spcBef>
                <a:spcPts val="200"/>
              </a:spcBef>
              <a:spcAft>
                <a:spcPts val="0"/>
              </a:spcAft>
              <a:buSzPts val="1000"/>
              <a:buNone/>
              <a:defRPr sz="1000"/>
            </a:lvl3pPr>
            <a:lvl4pPr marL="1828800" lvl="3" indent="-228600" algn="l" rtl="0">
              <a:spcBef>
                <a:spcPts val="180"/>
              </a:spcBef>
              <a:spcAft>
                <a:spcPts val="0"/>
              </a:spcAft>
              <a:buSzPts val="90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130" name="Google Shape;130;p506"/>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506"/>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p50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2400" b="1">
                <a:solidFill>
                  <a:schemeClr val="dk1"/>
                </a:solidFill>
                <a:latin typeface="Arial"/>
                <a:ea typeface="Arial"/>
                <a:cs typeface="Arial"/>
                <a:sym typeface="Arial"/>
              </a:defRPr>
            </a:lvl1pPr>
            <a:lvl2pPr marL="0" lvl="1" indent="0" algn="l" rtl="0">
              <a:spcBef>
                <a:spcPts val="0"/>
              </a:spcBef>
              <a:buNone/>
              <a:defRPr sz="2400" b="1">
                <a:solidFill>
                  <a:schemeClr val="dk1"/>
                </a:solidFill>
                <a:latin typeface="Arial"/>
                <a:ea typeface="Arial"/>
                <a:cs typeface="Arial"/>
                <a:sym typeface="Arial"/>
              </a:defRPr>
            </a:lvl2pPr>
            <a:lvl3pPr marL="0" lvl="2" indent="0" algn="l" rtl="0">
              <a:spcBef>
                <a:spcPts val="0"/>
              </a:spcBef>
              <a:buNone/>
              <a:defRPr sz="2400" b="1">
                <a:solidFill>
                  <a:schemeClr val="dk1"/>
                </a:solidFill>
                <a:latin typeface="Arial"/>
                <a:ea typeface="Arial"/>
                <a:cs typeface="Arial"/>
                <a:sym typeface="Arial"/>
              </a:defRPr>
            </a:lvl3pPr>
            <a:lvl4pPr marL="0" lvl="3" indent="0" algn="l" rtl="0">
              <a:spcBef>
                <a:spcPts val="0"/>
              </a:spcBef>
              <a:buNone/>
              <a:defRPr sz="2400" b="1">
                <a:solidFill>
                  <a:schemeClr val="dk1"/>
                </a:solidFill>
                <a:latin typeface="Arial"/>
                <a:ea typeface="Arial"/>
                <a:cs typeface="Arial"/>
                <a:sym typeface="Arial"/>
              </a:defRPr>
            </a:lvl4pPr>
            <a:lvl5pPr marL="0" lvl="4" indent="0" algn="l" rtl="0">
              <a:spcBef>
                <a:spcPts val="0"/>
              </a:spcBef>
              <a:buNone/>
              <a:defRPr sz="2400" b="1">
                <a:solidFill>
                  <a:schemeClr val="dk1"/>
                </a:solidFill>
                <a:latin typeface="Arial"/>
                <a:ea typeface="Arial"/>
                <a:cs typeface="Arial"/>
                <a:sym typeface="Arial"/>
              </a:defRPr>
            </a:lvl5pPr>
            <a:lvl6pPr marL="0" lvl="5" indent="0" algn="l" rtl="0">
              <a:spcBef>
                <a:spcPts val="0"/>
              </a:spcBef>
              <a:buNone/>
              <a:defRPr sz="2400" b="1">
                <a:solidFill>
                  <a:schemeClr val="dk1"/>
                </a:solidFill>
                <a:latin typeface="Arial"/>
                <a:ea typeface="Arial"/>
                <a:cs typeface="Arial"/>
                <a:sym typeface="Arial"/>
              </a:defRPr>
            </a:lvl6pPr>
            <a:lvl7pPr marL="0" lvl="6" indent="0" algn="l" rtl="0">
              <a:spcBef>
                <a:spcPts val="0"/>
              </a:spcBef>
              <a:buNone/>
              <a:defRPr sz="2400" b="1">
                <a:solidFill>
                  <a:schemeClr val="dk1"/>
                </a:solidFill>
                <a:latin typeface="Arial"/>
                <a:ea typeface="Arial"/>
                <a:cs typeface="Arial"/>
                <a:sym typeface="Arial"/>
              </a:defRPr>
            </a:lvl7pPr>
            <a:lvl8pPr marL="0" lvl="7" indent="0" algn="l" rtl="0">
              <a:spcBef>
                <a:spcPts val="0"/>
              </a:spcBef>
              <a:buNone/>
              <a:defRPr sz="2400" b="1">
                <a:solidFill>
                  <a:schemeClr val="dk1"/>
                </a:solidFill>
                <a:latin typeface="Arial"/>
                <a:ea typeface="Arial"/>
                <a:cs typeface="Arial"/>
                <a:sym typeface="Arial"/>
              </a:defRPr>
            </a:lvl8pPr>
            <a:lvl9pPr marL="0" lvl="8" indent="0" algn="l" rtl="0">
              <a:spcBef>
                <a:spcPts val="0"/>
              </a:spcBef>
              <a:buNone/>
              <a:defRPr sz="2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33" name="Google Shape;133;p506"/>
          <p:cNvSpPr txBox="1">
            <a:spLocks noGrp="1"/>
          </p:cNvSpPr>
          <p:nvPr>
            <p:ph type="title"/>
          </p:nvPr>
        </p:nvSpPr>
        <p:spPr>
          <a:xfrm>
            <a:off x="609600" y="4953000"/>
            <a:ext cx="10871100" cy="7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2"/>
              </a:buClr>
              <a:buSzPts val="3200"/>
              <a:buFont typeface="Arial Black"/>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 name="Google Shape;134;p506"/>
          <p:cNvSpPr/>
          <p:nvPr/>
        </p:nvSpPr>
        <p:spPr>
          <a:xfrm>
            <a:off x="12001499" y="0"/>
            <a:ext cx="190500" cy="484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p507"/>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507"/>
          <p:cNvSpPr txBox="1">
            <a:spLocks noGrp="1"/>
          </p:cNvSpPr>
          <p:nvPr>
            <p:ph type="body" idx="1"/>
          </p:nvPr>
        </p:nvSpPr>
        <p:spPr>
          <a:xfrm rot="5400000">
            <a:off x="3502700" y="-1140599"/>
            <a:ext cx="4373700" cy="10160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138" name="Google Shape;138;p507"/>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9" name="Google Shape;139;p507"/>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0" name="Google Shape;140;p50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p508"/>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508"/>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144" name="Google Shape;144;p508"/>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p508"/>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Google Shape;146;p50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147"/>
        <p:cNvGrpSpPr/>
        <p:nvPr/>
      </p:nvGrpSpPr>
      <p:grpSpPr>
        <a:xfrm>
          <a:off x="0" y="0"/>
          <a:ext cx="0" cy="0"/>
          <a:chOff x="0" y="0"/>
          <a:chExt cx="0" cy="0"/>
        </a:xfrm>
      </p:grpSpPr>
      <p:sp>
        <p:nvSpPr>
          <p:cNvPr id="148" name="Google Shape;148;p509"/>
          <p:cNvSpPr/>
          <p:nvPr/>
        </p:nvSpPr>
        <p:spPr>
          <a:xfrm>
            <a:off x="0" y="0"/>
            <a:ext cx="11292900" cy="6858000"/>
          </a:xfrm>
          <a:prstGeom prst="rect">
            <a:avLst/>
          </a:prstGeom>
          <a:solidFill>
            <a:srgbClr val="3F3F3F"/>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509"/>
          <p:cNvSpPr txBox="1">
            <a:spLocks noGrp="1"/>
          </p:cNvSpPr>
          <p:nvPr>
            <p:ph type="title"/>
          </p:nvPr>
        </p:nvSpPr>
        <p:spPr>
          <a:xfrm>
            <a:off x="1261872" y="758952"/>
            <a:ext cx="9418200" cy="40416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FFF00"/>
              </a:buClr>
              <a:buSzPts val="6600"/>
              <a:buFont typeface="Arial Black"/>
              <a:buNone/>
              <a:defRPr sz="6600" b="0">
                <a:solidFill>
                  <a:srgbClr val="FFFF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0" name="Google Shape;150;p509"/>
          <p:cNvSpPr txBox="1">
            <a:spLocks noGrp="1"/>
          </p:cNvSpPr>
          <p:nvPr>
            <p:ph type="body" idx="1"/>
          </p:nvPr>
        </p:nvSpPr>
        <p:spPr>
          <a:xfrm>
            <a:off x="1261872" y="4800600"/>
            <a:ext cx="9418200" cy="1691700"/>
          </a:xfrm>
          <a:prstGeom prst="rect">
            <a:avLst/>
          </a:prstGeom>
          <a:noFill/>
          <a:ln>
            <a:noFill/>
          </a:ln>
        </p:spPr>
        <p:txBody>
          <a:bodyPr spcFirstLastPara="1" wrap="square" lIns="91425" tIns="45700" rIns="91425" bIns="45700" anchor="t" anchorCtr="0">
            <a:normAutofit/>
          </a:bodyPr>
          <a:lstStyle>
            <a:lvl1pPr marL="457200" lvl="0" indent="-228600" algn="l" rtl="0">
              <a:spcBef>
                <a:spcPts val="440"/>
              </a:spcBef>
              <a:spcAft>
                <a:spcPts val="0"/>
              </a:spcAft>
              <a:buClr>
                <a:srgbClr val="595959"/>
              </a:buClr>
              <a:buSzPts val="2200"/>
              <a:buNone/>
              <a:defRPr sz="2200">
                <a:solidFill>
                  <a:srgbClr val="595959"/>
                </a:solidFill>
              </a:defRPr>
            </a:lvl1pPr>
            <a:lvl2pPr marL="914400" lvl="1" indent="-228600" algn="l" rtl="0">
              <a:spcBef>
                <a:spcPts val="600"/>
              </a:spcBef>
              <a:spcAft>
                <a:spcPts val="0"/>
              </a:spcAft>
              <a:buSzPts val="1800"/>
              <a:buNone/>
              <a:defRPr sz="1800">
                <a:solidFill>
                  <a:srgbClr val="888888"/>
                </a:solidFill>
              </a:defRPr>
            </a:lvl2pPr>
            <a:lvl3pPr marL="1371600" lvl="2" indent="-228600" algn="l" rtl="0">
              <a:spcBef>
                <a:spcPts val="320"/>
              </a:spcBef>
              <a:spcAft>
                <a:spcPts val="0"/>
              </a:spcAft>
              <a:buSzPts val="1600"/>
              <a:buNone/>
              <a:defRPr sz="1600">
                <a:solidFill>
                  <a:srgbClr val="888888"/>
                </a:solidFill>
              </a:defRPr>
            </a:lvl3pPr>
            <a:lvl4pPr marL="1828800" lvl="3" indent="-228600" algn="l" rtl="0">
              <a:spcBef>
                <a:spcPts val="280"/>
              </a:spcBef>
              <a:spcAft>
                <a:spcPts val="0"/>
              </a:spcAft>
              <a:buSzPts val="1400"/>
              <a:buNone/>
              <a:defRPr sz="1400">
                <a:solidFill>
                  <a:srgbClr val="888888"/>
                </a:solidFill>
              </a:defRPr>
            </a:lvl4pPr>
            <a:lvl5pPr marL="2286000" lvl="4" indent="-228600" algn="l" rtl="0">
              <a:spcBef>
                <a:spcPts val="280"/>
              </a:spcBef>
              <a:spcAft>
                <a:spcPts val="0"/>
              </a:spcAft>
              <a:buSzPts val="1400"/>
              <a:buNone/>
              <a:defRPr sz="1400">
                <a:solidFill>
                  <a:srgbClr val="888888"/>
                </a:solidFill>
              </a:defRPr>
            </a:lvl5pPr>
            <a:lvl6pPr marL="2743200" lvl="5" indent="-228600" algn="l" rtl="0">
              <a:spcBef>
                <a:spcPts val="280"/>
              </a:spcBef>
              <a:spcAft>
                <a:spcPts val="0"/>
              </a:spcAft>
              <a:buSzPts val="1400"/>
              <a:buNone/>
              <a:defRPr sz="1400">
                <a:solidFill>
                  <a:srgbClr val="888888"/>
                </a:solidFill>
              </a:defRPr>
            </a:lvl6pPr>
            <a:lvl7pPr marL="3200400" lvl="6" indent="-228600" algn="l" rtl="0">
              <a:spcBef>
                <a:spcPts val="280"/>
              </a:spcBef>
              <a:spcAft>
                <a:spcPts val="0"/>
              </a:spcAft>
              <a:buSzPts val="1400"/>
              <a:buNone/>
              <a:defRPr sz="1400">
                <a:solidFill>
                  <a:srgbClr val="888888"/>
                </a:solidFill>
              </a:defRPr>
            </a:lvl7pPr>
            <a:lvl8pPr marL="3657600" lvl="7" indent="-228600" algn="l" rtl="0">
              <a:spcBef>
                <a:spcPts val="280"/>
              </a:spcBef>
              <a:spcAft>
                <a:spcPts val="0"/>
              </a:spcAft>
              <a:buSzPts val="1400"/>
              <a:buNone/>
              <a:defRPr sz="1400">
                <a:solidFill>
                  <a:srgbClr val="888888"/>
                </a:solidFill>
              </a:defRPr>
            </a:lvl8pPr>
            <a:lvl9pPr marL="4114800" lvl="8" indent="-228600" algn="l" rtl="0">
              <a:spcBef>
                <a:spcPts val="280"/>
              </a:spcBef>
              <a:spcAft>
                <a:spcPts val="0"/>
              </a:spcAft>
              <a:buSzPts val="1400"/>
              <a:buNone/>
              <a:defRPr sz="1400">
                <a:solidFill>
                  <a:srgbClr val="888888"/>
                </a:solidFill>
              </a:defRPr>
            </a:lvl9pPr>
          </a:lstStyle>
          <a:p>
            <a:endParaRPr/>
          </a:p>
        </p:txBody>
      </p:sp>
      <p:sp>
        <p:nvSpPr>
          <p:cNvPr id="151" name="Google Shape;151;p509"/>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2" name="Google Shape;152;p509"/>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3" name="Google Shape;153;p509"/>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54" name="Google Shape;154;p509"/>
          <p:cNvSpPr txBox="1">
            <a:spLocks noGrp="1"/>
          </p:cNvSpPr>
          <p:nvPr>
            <p:ph type="body" idx="2"/>
          </p:nvPr>
        </p:nvSpPr>
        <p:spPr>
          <a:xfrm>
            <a:off x="0" y="0"/>
            <a:ext cx="2648100" cy="17454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Comparison">
  <p:cSld name="5_Comparison">
    <p:spTree>
      <p:nvGrpSpPr>
        <p:cNvPr id="1" name="Shape 155"/>
        <p:cNvGrpSpPr/>
        <p:nvPr/>
      </p:nvGrpSpPr>
      <p:grpSpPr>
        <a:xfrm>
          <a:off x="0" y="0"/>
          <a:ext cx="0" cy="0"/>
          <a:chOff x="0" y="0"/>
          <a:chExt cx="0" cy="0"/>
        </a:xfrm>
      </p:grpSpPr>
      <p:sp>
        <p:nvSpPr>
          <p:cNvPr id="156" name="Google Shape;156;p510"/>
          <p:cNvSpPr/>
          <p:nvPr/>
        </p:nvSpPr>
        <p:spPr>
          <a:xfrm>
            <a:off x="0" y="0"/>
            <a:ext cx="12192000" cy="6858000"/>
          </a:xfrm>
          <a:prstGeom prst="rect">
            <a:avLst/>
          </a:prstGeom>
          <a:solidFill>
            <a:srgbClr val="595959"/>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510"/>
          <p:cNvSpPr/>
          <p:nvPr/>
        </p:nvSpPr>
        <p:spPr>
          <a:xfrm>
            <a:off x="0" y="0"/>
            <a:ext cx="12192000" cy="1500300"/>
          </a:xfrm>
          <a:prstGeom prst="rect">
            <a:avLst/>
          </a:prstGeom>
          <a:solidFill>
            <a:srgbClr val="262626"/>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510"/>
          <p:cNvSpPr txBox="1">
            <a:spLocks noGrp="1"/>
          </p:cNvSpPr>
          <p:nvPr>
            <p:ph type="title"/>
          </p:nvPr>
        </p:nvSpPr>
        <p:spPr>
          <a:xfrm>
            <a:off x="95681" y="87414"/>
            <a:ext cx="7762800" cy="9405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33CC33"/>
              </a:buClr>
              <a:buSzPts val="4000"/>
              <a:buFont typeface="Arial Black"/>
              <a:buNone/>
              <a:defRPr sz="4000">
                <a:solidFill>
                  <a:srgbClr val="33CC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p510"/>
          <p:cNvSpPr txBox="1">
            <a:spLocks noGrp="1"/>
          </p:cNvSpPr>
          <p:nvPr>
            <p:ph type="body" idx="1"/>
          </p:nvPr>
        </p:nvSpPr>
        <p:spPr>
          <a:xfrm>
            <a:off x="1261872" y="1713655"/>
            <a:ext cx="4480500" cy="44586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rgbClr val="D8D8D8"/>
              </a:buClr>
              <a:buSzPts val="1800"/>
              <a:buNone/>
              <a:defRPr sz="1800">
                <a:solidFill>
                  <a:srgbClr val="D8D8D8"/>
                </a:solidFill>
              </a:defRPr>
            </a:lvl1pPr>
            <a:lvl2pPr marL="914400" lvl="1" indent="-330200" algn="l" rtl="0">
              <a:spcBef>
                <a:spcPts val="600"/>
              </a:spcBef>
              <a:spcAft>
                <a:spcPts val="0"/>
              </a:spcAft>
              <a:buSzPts val="1600"/>
              <a:buChar char="•"/>
              <a:defRPr sz="1600">
                <a:solidFill>
                  <a:srgbClr val="D8D8D8"/>
                </a:solidFill>
              </a:defRPr>
            </a:lvl2pPr>
            <a:lvl3pPr marL="1371600" lvl="2" indent="-317500" algn="l" rtl="0">
              <a:spcBef>
                <a:spcPts val="280"/>
              </a:spcBef>
              <a:spcAft>
                <a:spcPts val="0"/>
              </a:spcAft>
              <a:buSzPts val="1400"/>
              <a:buChar char="•"/>
              <a:defRPr sz="1400">
                <a:solidFill>
                  <a:srgbClr val="D8D8D8"/>
                </a:solidFill>
              </a:defRPr>
            </a:lvl3pPr>
            <a:lvl4pPr marL="1828800" lvl="3" indent="-317500" algn="l" rtl="0">
              <a:spcBef>
                <a:spcPts val="280"/>
              </a:spcBef>
              <a:spcAft>
                <a:spcPts val="0"/>
              </a:spcAft>
              <a:buSzPts val="1400"/>
              <a:buChar char="•"/>
              <a:defRPr sz="1400">
                <a:solidFill>
                  <a:srgbClr val="D8D8D8"/>
                </a:solidFill>
              </a:defRPr>
            </a:lvl4pPr>
            <a:lvl5pPr marL="2286000" lvl="4" indent="-317500" algn="l" rtl="0">
              <a:spcBef>
                <a:spcPts val="280"/>
              </a:spcBef>
              <a:spcAft>
                <a:spcPts val="0"/>
              </a:spcAft>
              <a:buSzPts val="1400"/>
              <a:buChar char="•"/>
              <a:defRPr sz="1400">
                <a:solidFill>
                  <a:srgbClr val="D8D8D8"/>
                </a:solidFill>
              </a:defRPr>
            </a:lvl5pPr>
            <a:lvl6pPr marL="2743200" lvl="5" indent="-317500" algn="l" rtl="0">
              <a:spcBef>
                <a:spcPts val="280"/>
              </a:spcBef>
              <a:spcAft>
                <a:spcPts val="0"/>
              </a:spcAft>
              <a:buSzPts val="1400"/>
              <a:buChar char="•"/>
              <a:defRPr sz="1400"/>
            </a:lvl6pPr>
            <a:lvl7pPr marL="3200400" lvl="6" indent="-317500" algn="l" rtl="0">
              <a:spcBef>
                <a:spcPts val="280"/>
              </a:spcBef>
              <a:spcAft>
                <a:spcPts val="0"/>
              </a:spcAft>
              <a:buSzPts val="1400"/>
              <a:buChar char="•"/>
              <a:defRPr sz="1400"/>
            </a:lvl7pPr>
            <a:lvl8pPr marL="3657600" lvl="7" indent="-317500" algn="l" rtl="0">
              <a:spcBef>
                <a:spcPts val="280"/>
              </a:spcBef>
              <a:spcAft>
                <a:spcPts val="0"/>
              </a:spcAft>
              <a:buSzPts val="1400"/>
              <a:buChar char="•"/>
              <a:defRPr sz="1400"/>
            </a:lvl8pPr>
            <a:lvl9pPr marL="4114800" lvl="8" indent="-317500" algn="l" rtl="0">
              <a:spcBef>
                <a:spcPts val="280"/>
              </a:spcBef>
              <a:spcAft>
                <a:spcPts val="0"/>
              </a:spcAft>
              <a:buSzPts val="1400"/>
              <a:buChar char="•"/>
              <a:defRPr sz="1400"/>
            </a:lvl9pPr>
          </a:lstStyle>
          <a:p>
            <a:endParaRPr/>
          </a:p>
        </p:txBody>
      </p:sp>
      <p:sp>
        <p:nvSpPr>
          <p:cNvPr id="160" name="Google Shape;160;p510"/>
          <p:cNvSpPr txBox="1">
            <a:spLocks noGrp="1"/>
          </p:cNvSpPr>
          <p:nvPr>
            <p:ph type="body" idx="2"/>
          </p:nvPr>
        </p:nvSpPr>
        <p:spPr>
          <a:xfrm>
            <a:off x="6126480" y="1713655"/>
            <a:ext cx="4480500" cy="4458600"/>
          </a:xfrm>
          <a:prstGeom prst="rect">
            <a:avLst/>
          </a:prstGeom>
          <a:solidFill>
            <a:schemeClr val="lt1"/>
          </a:solid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b="1">
                <a:solidFill>
                  <a:schemeClr val="dk1"/>
                </a:solidFill>
                <a:latin typeface="Courier New"/>
                <a:ea typeface="Courier New"/>
                <a:cs typeface="Courier New"/>
                <a:sym typeface="Courier New"/>
              </a:defRPr>
            </a:lvl1pPr>
            <a:lvl2pPr marL="914400" lvl="1" indent="-304800" algn="l" rtl="0">
              <a:spcBef>
                <a:spcPts val="600"/>
              </a:spcBef>
              <a:spcAft>
                <a:spcPts val="0"/>
              </a:spcAft>
              <a:buSzPts val="1200"/>
              <a:buChar char="•"/>
              <a:defRPr sz="1200" b="1">
                <a:solidFill>
                  <a:schemeClr val="dk1"/>
                </a:solidFill>
                <a:latin typeface="Courier New"/>
                <a:ea typeface="Courier New"/>
                <a:cs typeface="Courier New"/>
                <a:sym typeface="Courier New"/>
              </a:defRPr>
            </a:lvl2pPr>
            <a:lvl3pPr marL="1371600" lvl="2"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3pPr>
            <a:lvl4pPr marL="1828800" lvl="3"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4pPr>
            <a:lvl5pPr marL="2286000" lvl="4"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5pPr>
            <a:lvl6pPr marL="2743200" lvl="5" indent="-317500" algn="l" rtl="0">
              <a:spcBef>
                <a:spcPts val="280"/>
              </a:spcBef>
              <a:spcAft>
                <a:spcPts val="0"/>
              </a:spcAft>
              <a:buSzPts val="1400"/>
              <a:buChar char="•"/>
              <a:defRPr sz="1400"/>
            </a:lvl6pPr>
            <a:lvl7pPr marL="3200400" lvl="6" indent="-317500" algn="l" rtl="0">
              <a:spcBef>
                <a:spcPts val="280"/>
              </a:spcBef>
              <a:spcAft>
                <a:spcPts val="0"/>
              </a:spcAft>
              <a:buSzPts val="1400"/>
              <a:buChar char="•"/>
              <a:defRPr sz="1400"/>
            </a:lvl7pPr>
            <a:lvl8pPr marL="3657600" lvl="7" indent="-317500" algn="l" rtl="0">
              <a:spcBef>
                <a:spcPts val="280"/>
              </a:spcBef>
              <a:spcAft>
                <a:spcPts val="0"/>
              </a:spcAft>
              <a:buSzPts val="1400"/>
              <a:buChar char="•"/>
              <a:defRPr sz="1400"/>
            </a:lvl8pPr>
            <a:lvl9pPr marL="4114800" lvl="8" indent="-317500" algn="l" rtl="0">
              <a:spcBef>
                <a:spcPts val="280"/>
              </a:spcBef>
              <a:spcAft>
                <a:spcPts val="0"/>
              </a:spcAft>
              <a:buSzPts val="1400"/>
              <a:buChar char="•"/>
              <a:defRPr sz="1400"/>
            </a:lvl9pPr>
          </a:lstStyle>
          <a:p>
            <a:endParaRPr/>
          </a:p>
        </p:txBody>
      </p:sp>
      <p:sp>
        <p:nvSpPr>
          <p:cNvPr id="161" name="Google Shape;161;p510"/>
          <p:cNvSpPr txBox="1">
            <a:spLocks noGrp="1"/>
          </p:cNvSpPr>
          <p:nvPr>
            <p:ph type="sldNum" idx="12"/>
          </p:nvPr>
        </p:nvSpPr>
        <p:spPr>
          <a:xfrm>
            <a:off x="10378440" y="6385465"/>
            <a:ext cx="914400" cy="5937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0"/>
        <p:cNvGrpSpPr/>
        <p:nvPr/>
      </p:nvGrpSpPr>
      <p:grpSpPr>
        <a:xfrm>
          <a:off x="0" y="0"/>
          <a:ext cx="0" cy="0"/>
          <a:chOff x="0" y="0"/>
          <a:chExt cx="0" cy="0"/>
        </a:xfrm>
      </p:grpSpPr>
      <p:sp>
        <p:nvSpPr>
          <p:cNvPr id="171" name="Google Shape;171;p487"/>
          <p:cNvSpPr txBox="1">
            <a:spLocks noGrp="1"/>
          </p:cNvSpPr>
          <p:nvPr>
            <p:ph type="title"/>
          </p:nvPr>
        </p:nvSpPr>
        <p:spPr>
          <a:xfrm>
            <a:off x="609600" y="152718"/>
            <a:ext cx="8013300" cy="7299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487"/>
          <p:cNvSpPr txBox="1">
            <a:spLocks noGrp="1"/>
          </p:cNvSpPr>
          <p:nvPr>
            <p:ph type="body" idx="1"/>
          </p:nvPr>
        </p:nvSpPr>
        <p:spPr>
          <a:xfrm>
            <a:off x="609600" y="1073889"/>
            <a:ext cx="10160100" cy="50523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173" name="Google Shape;173;p487"/>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solidFill>
                  <a:srgbClr val="A5A5A5"/>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48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wo Content">
  <p:cSld name="3_Two Content">
    <p:spTree>
      <p:nvGrpSpPr>
        <p:cNvPr id="1" name="Shape 22"/>
        <p:cNvGrpSpPr/>
        <p:nvPr/>
      </p:nvGrpSpPr>
      <p:grpSpPr>
        <a:xfrm>
          <a:off x="0" y="0"/>
          <a:ext cx="0" cy="0"/>
          <a:chOff x="0" y="0"/>
          <a:chExt cx="0" cy="0"/>
        </a:xfrm>
      </p:grpSpPr>
      <p:sp>
        <p:nvSpPr>
          <p:cNvPr id="23" name="Google Shape;23;p483"/>
          <p:cNvSpPr txBox="1">
            <a:spLocks noGrp="1"/>
          </p:cNvSpPr>
          <p:nvPr>
            <p:ph type="title"/>
          </p:nvPr>
        </p:nvSpPr>
        <p:spPr>
          <a:xfrm>
            <a:off x="609600" y="152719"/>
            <a:ext cx="7721700" cy="6555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Clr>
                <a:schemeClr val="dk2"/>
              </a:buClr>
              <a:buSzPts val="1400"/>
              <a:buFont typeface="Arial Black"/>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4" name="Google Shape;24;p483"/>
          <p:cNvSpPr txBox="1">
            <a:spLocks noGrp="1"/>
          </p:cNvSpPr>
          <p:nvPr>
            <p:ph type="sldNum" idx="12"/>
          </p:nvPr>
        </p:nvSpPr>
        <p:spPr>
          <a:xfrm rot="-5400000">
            <a:off x="11189268" y="5824721"/>
            <a:ext cx="1315500" cy="486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25" name="Google Shape;25;p483"/>
          <p:cNvCxnSpPr/>
          <p:nvPr/>
        </p:nvCxnSpPr>
        <p:spPr>
          <a:xfrm>
            <a:off x="6663351"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26" name="Google Shape;26;p483"/>
          <p:cNvSpPr txBox="1">
            <a:spLocks noGrp="1"/>
          </p:cNvSpPr>
          <p:nvPr>
            <p:ph type="body" idx="1"/>
          </p:nvPr>
        </p:nvSpPr>
        <p:spPr>
          <a:xfrm>
            <a:off x="4254367"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27" name="Google Shape;27;p483"/>
          <p:cNvSpPr txBox="1">
            <a:spLocks noGrp="1"/>
          </p:cNvSpPr>
          <p:nvPr>
            <p:ph type="body" idx="2"/>
          </p:nvPr>
        </p:nvSpPr>
        <p:spPr>
          <a:xfrm>
            <a:off x="4267200"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28" name="Google Shape;28;p483"/>
          <p:cNvSpPr txBox="1">
            <a:spLocks noGrp="1"/>
          </p:cNvSpPr>
          <p:nvPr>
            <p:ph type="body" idx="3"/>
          </p:nvPr>
        </p:nvSpPr>
        <p:spPr>
          <a:xfrm>
            <a:off x="1821843"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29" name="Google Shape;29;p483"/>
          <p:cNvSpPr txBox="1">
            <a:spLocks noGrp="1"/>
          </p:cNvSpPr>
          <p:nvPr>
            <p:ph type="body" idx="4"/>
          </p:nvPr>
        </p:nvSpPr>
        <p:spPr>
          <a:xfrm>
            <a:off x="1834677"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0" name="Google Shape;30;p483"/>
          <p:cNvSpPr txBox="1">
            <a:spLocks noGrp="1"/>
          </p:cNvSpPr>
          <p:nvPr>
            <p:ph type="body" idx="5"/>
          </p:nvPr>
        </p:nvSpPr>
        <p:spPr>
          <a:xfrm>
            <a:off x="9195864"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1" name="Google Shape;31;p483"/>
          <p:cNvSpPr txBox="1">
            <a:spLocks noGrp="1"/>
          </p:cNvSpPr>
          <p:nvPr>
            <p:ph type="body" idx="6"/>
          </p:nvPr>
        </p:nvSpPr>
        <p:spPr>
          <a:xfrm>
            <a:off x="9208697"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2" name="Google Shape;32;p483"/>
          <p:cNvSpPr txBox="1">
            <a:spLocks noGrp="1"/>
          </p:cNvSpPr>
          <p:nvPr>
            <p:ph type="body" idx="7"/>
          </p:nvPr>
        </p:nvSpPr>
        <p:spPr>
          <a:xfrm>
            <a:off x="6763340"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3" name="Google Shape;33;p483"/>
          <p:cNvSpPr txBox="1">
            <a:spLocks noGrp="1"/>
          </p:cNvSpPr>
          <p:nvPr>
            <p:ph type="body" idx="8"/>
          </p:nvPr>
        </p:nvSpPr>
        <p:spPr>
          <a:xfrm>
            <a:off x="6776175"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4" name="Google Shape;34;p483"/>
          <p:cNvSpPr txBox="1">
            <a:spLocks noGrp="1"/>
          </p:cNvSpPr>
          <p:nvPr>
            <p:ph type="ftr" idx="11"/>
          </p:nvPr>
        </p:nvSpPr>
        <p:spPr>
          <a:xfrm>
            <a:off x="44302" y="6574155"/>
            <a:ext cx="27483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solidFill>
                  <a:srgbClr val="A5A5A5"/>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5"/>
        <p:cNvGrpSpPr/>
        <p:nvPr/>
      </p:nvGrpSpPr>
      <p:grpSpPr>
        <a:xfrm>
          <a:off x="0" y="0"/>
          <a:ext cx="0" cy="0"/>
          <a:chOff x="0" y="0"/>
          <a:chExt cx="0" cy="0"/>
        </a:xfrm>
      </p:grpSpPr>
      <p:sp>
        <p:nvSpPr>
          <p:cNvPr id="176" name="Google Shape;176;p511"/>
          <p:cNvSpPr txBox="1">
            <a:spLocks noGrp="1"/>
          </p:cNvSpPr>
          <p:nvPr>
            <p:ph type="ctrTitle"/>
          </p:nvPr>
        </p:nvSpPr>
        <p:spPr>
          <a:xfrm>
            <a:off x="609600" y="228601"/>
            <a:ext cx="10363200" cy="4572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dk1"/>
              </a:buClr>
              <a:buSzPts val="8800"/>
              <a:buFont typeface="Arial Black"/>
              <a:buNone/>
              <a:defRPr sz="8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511"/>
          <p:cNvSpPr txBox="1">
            <a:spLocks noGrp="1"/>
          </p:cNvSpPr>
          <p:nvPr>
            <p:ph type="subTitle" idx="1"/>
          </p:nvPr>
        </p:nvSpPr>
        <p:spPr>
          <a:xfrm>
            <a:off x="609600" y="4800600"/>
            <a:ext cx="9144000" cy="914400"/>
          </a:xfrm>
          <a:prstGeom prst="rect">
            <a:avLst/>
          </a:prstGeom>
          <a:noFill/>
          <a:ln>
            <a:noFill/>
          </a:ln>
        </p:spPr>
        <p:txBody>
          <a:bodyPr spcFirstLastPara="1" wrap="square" lIns="91425" tIns="45700" rIns="91425" bIns="45700" anchor="t" anchorCtr="0">
            <a:normAutofit/>
          </a:bodyPr>
          <a:lstStyle>
            <a:lvl1pPr lvl="0" algn="l" rtl="0">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rtl="0">
              <a:spcBef>
                <a:spcPts val="600"/>
              </a:spcBef>
              <a:spcAft>
                <a:spcPts val="0"/>
              </a:spcAft>
              <a:buSzPts val="2000"/>
              <a:buNone/>
              <a:defRPr>
                <a:solidFill>
                  <a:srgbClr val="888888"/>
                </a:solidFill>
              </a:defRPr>
            </a:lvl2pPr>
            <a:lvl3pPr lvl="2" algn="ctr" rtl="0">
              <a:spcBef>
                <a:spcPts val="360"/>
              </a:spcBef>
              <a:spcAft>
                <a:spcPts val="0"/>
              </a:spcAft>
              <a:buSzPts val="1800"/>
              <a:buNone/>
              <a:defRPr>
                <a:solidFill>
                  <a:srgbClr val="888888"/>
                </a:solidFill>
              </a:defRPr>
            </a:lvl3pPr>
            <a:lvl4pPr lvl="3" algn="ctr" rtl="0">
              <a:spcBef>
                <a:spcPts val="360"/>
              </a:spcBef>
              <a:spcAft>
                <a:spcPts val="0"/>
              </a:spcAft>
              <a:buSzPts val="1800"/>
              <a:buNone/>
              <a:defRPr>
                <a:solidFill>
                  <a:srgbClr val="888888"/>
                </a:solidFill>
              </a:defRPr>
            </a:lvl4pPr>
            <a:lvl5pPr lvl="4" algn="ctr" rtl="0">
              <a:spcBef>
                <a:spcPts val="360"/>
              </a:spcBef>
              <a:spcAft>
                <a:spcPts val="0"/>
              </a:spcAft>
              <a:buSzPts val="1800"/>
              <a:buNone/>
              <a:defRPr>
                <a:solidFill>
                  <a:srgbClr val="888888"/>
                </a:solidFill>
              </a:defRPr>
            </a:lvl5pPr>
            <a:lvl6pPr lvl="5" algn="ctr" rtl="0">
              <a:spcBef>
                <a:spcPts val="320"/>
              </a:spcBef>
              <a:spcAft>
                <a:spcPts val="0"/>
              </a:spcAft>
              <a:buSzPts val="1600"/>
              <a:buNone/>
              <a:defRPr>
                <a:solidFill>
                  <a:srgbClr val="888888"/>
                </a:solidFill>
              </a:defRPr>
            </a:lvl6pPr>
            <a:lvl7pPr lvl="6" algn="ctr" rtl="0">
              <a:spcBef>
                <a:spcPts val="320"/>
              </a:spcBef>
              <a:spcAft>
                <a:spcPts val="0"/>
              </a:spcAft>
              <a:buSzPts val="1600"/>
              <a:buNone/>
              <a:defRPr>
                <a:solidFill>
                  <a:srgbClr val="888888"/>
                </a:solidFill>
              </a:defRPr>
            </a:lvl7pPr>
            <a:lvl8pPr lvl="7" algn="ctr" rtl="0">
              <a:spcBef>
                <a:spcPts val="320"/>
              </a:spcBef>
              <a:spcAft>
                <a:spcPts val="0"/>
              </a:spcAft>
              <a:buSzPts val="1600"/>
              <a:buNone/>
              <a:defRPr>
                <a:solidFill>
                  <a:srgbClr val="888888"/>
                </a:solidFill>
              </a:defRPr>
            </a:lvl8pPr>
            <a:lvl9pPr lvl="8" algn="ctr" rtl="0">
              <a:spcBef>
                <a:spcPts val="320"/>
              </a:spcBef>
              <a:spcAft>
                <a:spcPts val="0"/>
              </a:spcAft>
              <a:buSzPts val="1600"/>
              <a:buNone/>
              <a:defRPr>
                <a:solidFill>
                  <a:srgbClr val="888888"/>
                </a:solidFill>
              </a:defRPr>
            </a:lvl9pPr>
          </a:lstStyle>
          <a:p>
            <a:endParaRPr/>
          </a:p>
        </p:txBody>
      </p:sp>
      <p:sp>
        <p:nvSpPr>
          <p:cNvPr id="178" name="Google Shape;178;p511"/>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9" name="Google Shape;179;p511"/>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511"/>
          <p:cNvSpPr/>
          <p:nvPr/>
        </p:nvSpPr>
        <p:spPr>
          <a:xfrm>
            <a:off x="12001499" y="4846320"/>
            <a:ext cx="190500" cy="201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511"/>
          <p:cNvSpPr/>
          <p:nvPr/>
        </p:nvSpPr>
        <p:spPr>
          <a:xfrm>
            <a:off x="12001499" y="0"/>
            <a:ext cx="190500" cy="484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511"/>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2400" b="1">
                <a:solidFill>
                  <a:schemeClr val="dk1"/>
                </a:solidFill>
                <a:latin typeface="Arial"/>
                <a:ea typeface="Arial"/>
                <a:cs typeface="Arial"/>
                <a:sym typeface="Arial"/>
              </a:defRPr>
            </a:lvl1pPr>
            <a:lvl2pPr marL="0" lvl="1" indent="0" algn="l" rtl="0">
              <a:spcBef>
                <a:spcPts val="0"/>
              </a:spcBef>
              <a:buNone/>
              <a:defRPr sz="2400" b="1">
                <a:solidFill>
                  <a:schemeClr val="dk1"/>
                </a:solidFill>
                <a:latin typeface="Arial"/>
                <a:ea typeface="Arial"/>
                <a:cs typeface="Arial"/>
                <a:sym typeface="Arial"/>
              </a:defRPr>
            </a:lvl2pPr>
            <a:lvl3pPr marL="0" lvl="2" indent="0" algn="l" rtl="0">
              <a:spcBef>
                <a:spcPts val="0"/>
              </a:spcBef>
              <a:buNone/>
              <a:defRPr sz="2400" b="1">
                <a:solidFill>
                  <a:schemeClr val="dk1"/>
                </a:solidFill>
                <a:latin typeface="Arial"/>
                <a:ea typeface="Arial"/>
                <a:cs typeface="Arial"/>
                <a:sym typeface="Arial"/>
              </a:defRPr>
            </a:lvl3pPr>
            <a:lvl4pPr marL="0" lvl="3" indent="0" algn="l" rtl="0">
              <a:spcBef>
                <a:spcPts val="0"/>
              </a:spcBef>
              <a:buNone/>
              <a:defRPr sz="2400" b="1">
                <a:solidFill>
                  <a:schemeClr val="dk1"/>
                </a:solidFill>
                <a:latin typeface="Arial"/>
                <a:ea typeface="Arial"/>
                <a:cs typeface="Arial"/>
                <a:sym typeface="Arial"/>
              </a:defRPr>
            </a:lvl4pPr>
            <a:lvl5pPr marL="0" lvl="4" indent="0" algn="l" rtl="0">
              <a:spcBef>
                <a:spcPts val="0"/>
              </a:spcBef>
              <a:buNone/>
              <a:defRPr sz="2400" b="1">
                <a:solidFill>
                  <a:schemeClr val="dk1"/>
                </a:solidFill>
                <a:latin typeface="Arial"/>
                <a:ea typeface="Arial"/>
                <a:cs typeface="Arial"/>
                <a:sym typeface="Arial"/>
              </a:defRPr>
            </a:lvl5pPr>
            <a:lvl6pPr marL="0" lvl="5" indent="0" algn="l" rtl="0">
              <a:spcBef>
                <a:spcPts val="0"/>
              </a:spcBef>
              <a:buNone/>
              <a:defRPr sz="2400" b="1">
                <a:solidFill>
                  <a:schemeClr val="dk1"/>
                </a:solidFill>
                <a:latin typeface="Arial"/>
                <a:ea typeface="Arial"/>
                <a:cs typeface="Arial"/>
                <a:sym typeface="Arial"/>
              </a:defRPr>
            </a:lvl6pPr>
            <a:lvl7pPr marL="0" lvl="6" indent="0" algn="l" rtl="0">
              <a:spcBef>
                <a:spcPts val="0"/>
              </a:spcBef>
              <a:buNone/>
              <a:defRPr sz="2400" b="1">
                <a:solidFill>
                  <a:schemeClr val="dk1"/>
                </a:solidFill>
                <a:latin typeface="Arial"/>
                <a:ea typeface="Arial"/>
                <a:cs typeface="Arial"/>
                <a:sym typeface="Arial"/>
              </a:defRPr>
            </a:lvl7pPr>
            <a:lvl8pPr marL="0" lvl="7" indent="0" algn="l" rtl="0">
              <a:spcBef>
                <a:spcPts val="0"/>
              </a:spcBef>
              <a:buNone/>
              <a:defRPr sz="2400" b="1">
                <a:solidFill>
                  <a:schemeClr val="dk1"/>
                </a:solidFill>
                <a:latin typeface="Arial"/>
                <a:ea typeface="Arial"/>
                <a:cs typeface="Arial"/>
                <a:sym typeface="Arial"/>
              </a:defRPr>
            </a:lvl8pPr>
            <a:lvl9pPr marL="0" lvl="8" indent="0" algn="l" rtl="0">
              <a:spcBef>
                <a:spcPts val="0"/>
              </a:spcBef>
              <a:buNone/>
              <a:defRPr sz="2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3"/>
        <p:cNvGrpSpPr/>
        <p:nvPr/>
      </p:nvGrpSpPr>
      <p:grpSpPr>
        <a:xfrm>
          <a:off x="0" y="0"/>
          <a:ext cx="0" cy="0"/>
          <a:chOff x="0" y="0"/>
          <a:chExt cx="0" cy="0"/>
        </a:xfrm>
      </p:grpSpPr>
      <p:sp>
        <p:nvSpPr>
          <p:cNvPr id="184" name="Google Shape;184;p512"/>
          <p:cNvSpPr txBox="1">
            <a:spLocks noGrp="1"/>
          </p:cNvSpPr>
          <p:nvPr>
            <p:ph type="title"/>
          </p:nvPr>
        </p:nvSpPr>
        <p:spPr>
          <a:xfrm>
            <a:off x="2004828" y="152718"/>
            <a:ext cx="6428100" cy="814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 name="Google Shape;185;p512"/>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6" name="Google Shape;186;p51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87" name="Google Shape;187;p512"/>
          <p:cNvSpPr txBox="1">
            <a:spLocks noGrp="1"/>
          </p:cNvSpPr>
          <p:nvPr>
            <p:ph type="body" idx="1"/>
          </p:nvPr>
        </p:nvSpPr>
        <p:spPr>
          <a:xfrm>
            <a:off x="6394027" y="1300130"/>
            <a:ext cx="4515000" cy="47226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188" name="Google Shape;188;p512"/>
          <p:cNvSpPr txBox="1"/>
          <p:nvPr/>
        </p:nvSpPr>
        <p:spPr>
          <a:xfrm>
            <a:off x="609599" y="331458"/>
            <a:ext cx="10491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00000"/>
                </a:solidFill>
                <a:latin typeface="Arial"/>
                <a:ea typeface="Arial"/>
                <a:cs typeface="Arial"/>
                <a:sym typeface="Arial"/>
              </a:rPr>
              <a:t>LAB:</a:t>
            </a:r>
            <a:endParaRPr sz="1800" b="1">
              <a:solidFill>
                <a:srgbClr val="C00000"/>
              </a:solidFill>
              <a:latin typeface="Arial"/>
              <a:ea typeface="Arial"/>
              <a:cs typeface="Arial"/>
              <a:sym typeface="Arial"/>
            </a:endParaRPr>
          </a:p>
        </p:txBody>
      </p:sp>
      <p:sp>
        <p:nvSpPr>
          <p:cNvPr id="189" name="Google Shape;189;p512"/>
          <p:cNvSpPr txBox="1"/>
          <p:nvPr/>
        </p:nvSpPr>
        <p:spPr>
          <a:xfrm>
            <a:off x="6822558" y="6492876"/>
            <a:ext cx="4572000" cy="283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50" b="1">
                <a:solidFill>
                  <a:schemeClr val="dk1"/>
                </a:solidFill>
                <a:latin typeface="Arial"/>
                <a:ea typeface="Arial"/>
                <a:cs typeface="Arial"/>
                <a:sym typeface="Arial"/>
              </a:rPr>
              <a:t>Practice makes perfect.</a:t>
            </a:r>
            <a:endParaRPr sz="1050" b="1">
              <a:solidFill>
                <a:schemeClr val="dk1"/>
              </a:solidFill>
              <a:latin typeface="Arial"/>
              <a:ea typeface="Arial"/>
              <a:cs typeface="Arial"/>
              <a:sym typeface="Arial"/>
            </a:endParaRPr>
          </a:p>
        </p:txBody>
      </p:sp>
      <p:sp>
        <p:nvSpPr>
          <p:cNvPr id="190" name="Google Shape;190;p512"/>
          <p:cNvSpPr/>
          <p:nvPr/>
        </p:nvSpPr>
        <p:spPr>
          <a:xfrm>
            <a:off x="12006470" y="1300130"/>
            <a:ext cx="185400" cy="5557800"/>
          </a:xfrm>
          <a:prstGeom prst="rect">
            <a:avLst/>
          </a:prstGeom>
          <a:solidFill>
            <a:srgbClr val="0074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1" name="Google Shape;191;p512"/>
          <p:cNvPicPr preferRelativeResize="0"/>
          <p:nvPr/>
        </p:nvPicPr>
        <p:blipFill rotWithShape="1">
          <a:blip r:embed="rId2">
            <a:alphaModFix/>
          </a:blip>
          <a:srcRect l="38541" t="36852" r="56354" b="53517"/>
          <a:stretch/>
        </p:blipFill>
        <p:spPr>
          <a:xfrm>
            <a:off x="774843" y="5050793"/>
            <a:ext cx="788400" cy="836668"/>
          </a:xfrm>
          <a:prstGeom prst="rect">
            <a:avLst/>
          </a:prstGeom>
          <a:noFill/>
          <a:ln>
            <a:noFill/>
          </a:ln>
        </p:spPr>
      </p:pic>
      <p:pic>
        <p:nvPicPr>
          <p:cNvPr id="192" name="Google Shape;192;p512"/>
          <p:cNvPicPr preferRelativeResize="0"/>
          <p:nvPr/>
        </p:nvPicPr>
        <p:blipFill rotWithShape="1">
          <a:blip r:embed="rId3">
            <a:alphaModFix/>
          </a:blip>
          <a:srcRect l="20772" r="22688"/>
          <a:stretch/>
        </p:blipFill>
        <p:spPr>
          <a:xfrm>
            <a:off x="2172782" y="1300130"/>
            <a:ext cx="4012231" cy="4722629"/>
          </a:xfrm>
          <a:prstGeom prst="rect">
            <a:avLst/>
          </a:prstGeom>
          <a:noFill/>
          <a:ln>
            <a:noFill/>
          </a:ln>
        </p:spPr>
      </p:pic>
      <p:sp>
        <p:nvSpPr>
          <p:cNvPr id="193" name="Google Shape;193;p512"/>
          <p:cNvSpPr txBox="1">
            <a:spLocks noGrp="1"/>
          </p:cNvSpPr>
          <p:nvPr>
            <p:ph type="body" idx="2"/>
          </p:nvPr>
        </p:nvSpPr>
        <p:spPr>
          <a:xfrm>
            <a:off x="583496" y="5887647"/>
            <a:ext cx="1168500" cy="249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rgbClr val="FF0000"/>
              </a:buClr>
              <a:buSzPts val="1400"/>
              <a:buNone/>
              <a:defRPr sz="1400">
                <a:solidFill>
                  <a:srgbClr val="FF0000"/>
                </a:solidFill>
                <a:latin typeface="Arial Black"/>
                <a:ea typeface="Arial Black"/>
                <a:cs typeface="Arial Black"/>
                <a:sym typeface="Arial Black"/>
              </a:defRPr>
            </a:lvl1pPr>
            <a:lvl2pPr marL="914400" lvl="1" indent="-228600" algn="l" rtl="0">
              <a:spcBef>
                <a:spcPts val="600"/>
              </a:spcBef>
              <a:spcAft>
                <a:spcPts val="0"/>
              </a:spcAft>
              <a:buSzPts val="2000"/>
              <a:buNone/>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194" name="Google Shape;194;p512"/>
          <p:cNvSpPr txBox="1"/>
          <p:nvPr/>
        </p:nvSpPr>
        <p:spPr>
          <a:xfrm>
            <a:off x="9853713" y="152718"/>
            <a:ext cx="1913100" cy="5232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LABS AT THE BACK OF THE BOOK</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5"/>
        <p:cNvGrpSpPr/>
        <p:nvPr/>
      </p:nvGrpSpPr>
      <p:grpSpPr>
        <a:xfrm>
          <a:off x="0" y="0"/>
          <a:ext cx="0" cy="0"/>
          <a:chOff x="0" y="0"/>
          <a:chExt cx="0" cy="0"/>
        </a:xfrm>
      </p:grpSpPr>
      <p:sp>
        <p:nvSpPr>
          <p:cNvPr id="196" name="Google Shape;196;p513"/>
          <p:cNvSpPr txBox="1">
            <a:spLocks noGrp="1"/>
          </p:cNvSpPr>
          <p:nvPr>
            <p:ph type="title"/>
          </p:nvPr>
        </p:nvSpPr>
        <p:spPr>
          <a:xfrm>
            <a:off x="609600" y="1447801"/>
            <a:ext cx="10363200" cy="4321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dk1"/>
              </a:buClr>
              <a:buSzPts val="8800"/>
              <a:buFont typeface="Arial Black"/>
              <a:buNone/>
              <a:defRPr sz="8800" b="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513"/>
          <p:cNvSpPr txBox="1">
            <a:spLocks noGrp="1"/>
          </p:cNvSpPr>
          <p:nvPr>
            <p:ph type="body" idx="1"/>
          </p:nvPr>
        </p:nvSpPr>
        <p:spPr>
          <a:xfrm>
            <a:off x="609600" y="228601"/>
            <a:ext cx="10363200" cy="10668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chemeClr val="dk2"/>
              </a:buClr>
              <a:buSzPts val="2000"/>
              <a:buNone/>
              <a:defRPr sz="2000" b="0" cap="none">
                <a:solidFill>
                  <a:schemeClr val="dk2"/>
                </a:solidFill>
                <a:latin typeface="Arial Black"/>
                <a:ea typeface="Arial Black"/>
                <a:cs typeface="Arial Black"/>
                <a:sym typeface="Arial Black"/>
              </a:defRPr>
            </a:lvl1pPr>
            <a:lvl2pPr marL="914400" lvl="1" indent="-228600" algn="l" rtl="0">
              <a:spcBef>
                <a:spcPts val="600"/>
              </a:spcBef>
              <a:spcAft>
                <a:spcPts val="0"/>
              </a:spcAft>
              <a:buSzPts val="1800"/>
              <a:buNone/>
              <a:defRPr sz="1800">
                <a:solidFill>
                  <a:srgbClr val="888888"/>
                </a:solidFill>
              </a:defRPr>
            </a:lvl2pPr>
            <a:lvl3pPr marL="1371600" lvl="2" indent="-228600" algn="l" rtl="0">
              <a:spcBef>
                <a:spcPts val="320"/>
              </a:spcBef>
              <a:spcAft>
                <a:spcPts val="0"/>
              </a:spcAft>
              <a:buSzPts val="1600"/>
              <a:buNone/>
              <a:defRPr sz="1600">
                <a:solidFill>
                  <a:srgbClr val="888888"/>
                </a:solidFill>
              </a:defRPr>
            </a:lvl3pPr>
            <a:lvl4pPr marL="1828800" lvl="3" indent="-228600" algn="l" rtl="0">
              <a:spcBef>
                <a:spcPts val="280"/>
              </a:spcBef>
              <a:spcAft>
                <a:spcPts val="0"/>
              </a:spcAft>
              <a:buSzPts val="1400"/>
              <a:buNone/>
              <a:defRPr sz="1400">
                <a:solidFill>
                  <a:srgbClr val="888888"/>
                </a:solidFill>
              </a:defRPr>
            </a:lvl4pPr>
            <a:lvl5pPr marL="2286000" lvl="4" indent="-228600" algn="l" rtl="0">
              <a:spcBef>
                <a:spcPts val="280"/>
              </a:spcBef>
              <a:spcAft>
                <a:spcPts val="0"/>
              </a:spcAft>
              <a:buSzPts val="1400"/>
              <a:buNone/>
              <a:defRPr sz="1400">
                <a:solidFill>
                  <a:srgbClr val="888888"/>
                </a:solidFill>
              </a:defRPr>
            </a:lvl5pPr>
            <a:lvl6pPr marL="2743200" lvl="5" indent="-228600" algn="l" rtl="0">
              <a:spcBef>
                <a:spcPts val="280"/>
              </a:spcBef>
              <a:spcAft>
                <a:spcPts val="0"/>
              </a:spcAft>
              <a:buSzPts val="1400"/>
              <a:buNone/>
              <a:defRPr sz="1400">
                <a:solidFill>
                  <a:srgbClr val="888888"/>
                </a:solidFill>
              </a:defRPr>
            </a:lvl6pPr>
            <a:lvl7pPr marL="3200400" lvl="6" indent="-228600" algn="l" rtl="0">
              <a:spcBef>
                <a:spcPts val="280"/>
              </a:spcBef>
              <a:spcAft>
                <a:spcPts val="0"/>
              </a:spcAft>
              <a:buSzPts val="1400"/>
              <a:buNone/>
              <a:defRPr sz="1400">
                <a:solidFill>
                  <a:srgbClr val="888888"/>
                </a:solidFill>
              </a:defRPr>
            </a:lvl7pPr>
            <a:lvl8pPr marL="3657600" lvl="7" indent="-228600" algn="l" rtl="0">
              <a:spcBef>
                <a:spcPts val="280"/>
              </a:spcBef>
              <a:spcAft>
                <a:spcPts val="0"/>
              </a:spcAft>
              <a:buSzPts val="1400"/>
              <a:buNone/>
              <a:defRPr sz="1400">
                <a:solidFill>
                  <a:srgbClr val="888888"/>
                </a:solidFill>
              </a:defRPr>
            </a:lvl8pPr>
            <a:lvl9pPr marL="4114800" lvl="8" indent="-228600" algn="l" rtl="0">
              <a:spcBef>
                <a:spcPts val="280"/>
              </a:spcBef>
              <a:spcAft>
                <a:spcPts val="0"/>
              </a:spcAft>
              <a:buSzPts val="1400"/>
              <a:buNone/>
              <a:defRPr sz="1400">
                <a:solidFill>
                  <a:srgbClr val="888888"/>
                </a:solidFill>
              </a:defRPr>
            </a:lvl9pPr>
          </a:lstStyle>
          <a:p>
            <a:endParaRPr/>
          </a:p>
        </p:txBody>
      </p:sp>
      <p:sp>
        <p:nvSpPr>
          <p:cNvPr id="198" name="Google Shape;198;p513"/>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9" name="Google Shape;199;p51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00" name="Google Shape;200;p513"/>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1"/>
        <p:cNvGrpSpPr/>
        <p:nvPr/>
      </p:nvGrpSpPr>
      <p:grpSpPr>
        <a:xfrm>
          <a:off x="0" y="0"/>
          <a:ext cx="0" cy="0"/>
          <a:chOff x="0" y="0"/>
          <a:chExt cx="0" cy="0"/>
        </a:xfrm>
      </p:grpSpPr>
      <p:sp>
        <p:nvSpPr>
          <p:cNvPr id="202" name="Google Shape;202;p514"/>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p514"/>
          <p:cNvSpPr txBox="1">
            <a:spLocks noGrp="1"/>
          </p:cNvSpPr>
          <p:nvPr>
            <p:ph type="body" idx="1"/>
          </p:nvPr>
        </p:nvSpPr>
        <p:spPr>
          <a:xfrm>
            <a:off x="2174240" y="1574800"/>
            <a:ext cx="43890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04" name="Google Shape;204;p514"/>
          <p:cNvSpPr txBox="1">
            <a:spLocks noGrp="1"/>
          </p:cNvSpPr>
          <p:nvPr>
            <p:ph type="body" idx="2"/>
          </p:nvPr>
        </p:nvSpPr>
        <p:spPr>
          <a:xfrm>
            <a:off x="6786880" y="1574800"/>
            <a:ext cx="43890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05" name="Google Shape;205;p514"/>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6" name="Google Shape;206;p514"/>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7" name="Google Shape;207;p51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8" name="Google Shape;208;p514"/>
          <p:cNvCxnSpPr/>
          <p:nvPr/>
        </p:nvCxnSpPr>
        <p:spPr>
          <a:xfrm>
            <a:off x="6663350" y="1656784"/>
            <a:ext cx="0" cy="4443900"/>
          </a:xfrm>
          <a:prstGeom prst="straightConnector1">
            <a:avLst/>
          </a:prstGeom>
          <a:noFill/>
          <a:ln w="9525" cap="flat" cmpd="sng">
            <a:solidFill>
              <a:srgbClr val="9C1D22"/>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09"/>
        <p:cNvGrpSpPr/>
        <p:nvPr/>
      </p:nvGrpSpPr>
      <p:grpSpPr>
        <a:xfrm>
          <a:off x="0" y="0"/>
          <a:ext cx="0" cy="0"/>
          <a:chOff x="0" y="0"/>
          <a:chExt cx="0" cy="0"/>
        </a:xfrm>
      </p:grpSpPr>
      <p:sp>
        <p:nvSpPr>
          <p:cNvPr id="210" name="Google Shape;210;p515"/>
          <p:cNvSpPr txBox="1">
            <a:spLocks noGrp="1"/>
          </p:cNvSpPr>
          <p:nvPr>
            <p:ph type="title"/>
          </p:nvPr>
        </p:nvSpPr>
        <p:spPr>
          <a:xfrm>
            <a:off x="609600" y="152718"/>
            <a:ext cx="7721700" cy="655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1" name="Google Shape;211;p515"/>
          <p:cNvSpPr txBox="1">
            <a:spLocks noGrp="1"/>
          </p:cNvSpPr>
          <p:nvPr>
            <p:ph type="body" idx="1"/>
          </p:nvPr>
        </p:nvSpPr>
        <p:spPr>
          <a:xfrm>
            <a:off x="2174240" y="3734602"/>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12" name="Google Shape;212;p515"/>
          <p:cNvSpPr txBox="1">
            <a:spLocks noGrp="1"/>
          </p:cNvSpPr>
          <p:nvPr>
            <p:ph type="body" idx="2"/>
          </p:nvPr>
        </p:nvSpPr>
        <p:spPr>
          <a:xfrm>
            <a:off x="6786880" y="3734602"/>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13" name="Google Shape;213;p515"/>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4" name="Google Shape;214;p515"/>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15" name="Google Shape;215;p515"/>
          <p:cNvCxnSpPr/>
          <p:nvPr/>
        </p:nvCxnSpPr>
        <p:spPr>
          <a:xfrm>
            <a:off x="6663350"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216" name="Google Shape;216;p515"/>
          <p:cNvSpPr txBox="1">
            <a:spLocks noGrp="1"/>
          </p:cNvSpPr>
          <p:nvPr>
            <p:ph type="body" idx="3"/>
          </p:nvPr>
        </p:nvSpPr>
        <p:spPr>
          <a:xfrm>
            <a:off x="2174240" y="1251284"/>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17" name="Google Shape;217;p515"/>
          <p:cNvSpPr txBox="1">
            <a:spLocks noGrp="1"/>
          </p:cNvSpPr>
          <p:nvPr>
            <p:ph type="body" idx="4"/>
          </p:nvPr>
        </p:nvSpPr>
        <p:spPr>
          <a:xfrm>
            <a:off x="6786880" y="1251284"/>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218"/>
        <p:cNvGrpSpPr/>
        <p:nvPr/>
      </p:nvGrpSpPr>
      <p:grpSpPr>
        <a:xfrm>
          <a:off x="0" y="0"/>
          <a:ext cx="0" cy="0"/>
          <a:chOff x="0" y="0"/>
          <a:chExt cx="0" cy="0"/>
        </a:xfrm>
      </p:grpSpPr>
      <p:sp>
        <p:nvSpPr>
          <p:cNvPr id="219" name="Google Shape;219;p516"/>
          <p:cNvSpPr txBox="1">
            <a:spLocks noGrp="1"/>
          </p:cNvSpPr>
          <p:nvPr>
            <p:ph type="title"/>
          </p:nvPr>
        </p:nvSpPr>
        <p:spPr>
          <a:xfrm>
            <a:off x="609600" y="152718"/>
            <a:ext cx="7721700" cy="655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0" name="Google Shape;220;p516"/>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1" name="Google Shape;221;p51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22" name="Google Shape;222;p516"/>
          <p:cNvCxnSpPr/>
          <p:nvPr/>
        </p:nvCxnSpPr>
        <p:spPr>
          <a:xfrm>
            <a:off x="6663350"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223" name="Google Shape;223;p516"/>
          <p:cNvSpPr txBox="1">
            <a:spLocks noGrp="1"/>
          </p:cNvSpPr>
          <p:nvPr>
            <p:ph type="body" idx="1"/>
          </p:nvPr>
        </p:nvSpPr>
        <p:spPr>
          <a:xfrm>
            <a:off x="4254366"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24" name="Google Shape;224;p516"/>
          <p:cNvSpPr txBox="1">
            <a:spLocks noGrp="1"/>
          </p:cNvSpPr>
          <p:nvPr>
            <p:ph type="body" idx="2"/>
          </p:nvPr>
        </p:nvSpPr>
        <p:spPr>
          <a:xfrm>
            <a:off x="4267200"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25" name="Google Shape;225;p516"/>
          <p:cNvSpPr txBox="1">
            <a:spLocks noGrp="1"/>
          </p:cNvSpPr>
          <p:nvPr>
            <p:ph type="body" idx="3"/>
          </p:nvPr>
        </p:nvSpPr>
        <p:spPr>
          <a:xfrm>
            <a:off x="1821843"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26" name="Google Shape;226;p516"/>
          <p:cNvSpPr txBox="1">
            <a:spLocks noGrp="1"/>
          </p:cNvSpPr>
          <p:nvPr>
            <p:ph type="body" idx="4"/>
          </p:nvPr>
        </p:nvSpPr>
        <p:spPr>
          <a:xfrm>
            <a:off x="1834677"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27" name="Google Shape;227;p516"/>
          <p:cNvSpPr txBox="1">
            <a:spLocks noGrp="1"/>
          </p:cNvSpPr>
          <p:nvPr>
            <p:ph type="body" idx="5"/>
          </p:nvPr>
        </p:nvSpPr>
        <p:spPr>
          <a:xfrm>
            <a:off x="9195864"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28" name="Google Shape;228;p516"/>
          <p:cNvSpPr txBox="1">
            <a:spLocks noGrp="1"/>
          </p:cNvSpPr>
          <p:nvPr>
            <p:ph type="body" idx="6"/>
          </p:nvPr>
        </p:nvSpPr>
        <p:spPr>
          <a:xfrm>
            <a:off x="9208698"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29" name="Google Shape;229;p516"/>
          <p:cNvSpPr txBox="1">
            <a:spLocks noGrp="1"/>
          </p:cNvSpPr>
          <p:nvPr>
            <p:ph type="body" idx="7"/>
          </p:nvPr>
        </p:nvSpPr>
        <p:spPr>
          <a:xfrm>
            <a:off x="6763341"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230" name="Google Shape;230;p516"/>
          <p:cNvSpPr txBox="1">
            <a:spLocks noGrp="1"/>
          </p:cNvSpPr>
          <p:nvPr>
            <p:ph type="body" idx="8"/>
          </p:nvPr>
        </p:nvSpPr>
        <p:spPr>
          <a:xfrm>
            <a:off x="6776175"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1"/>
        <p:cNvGrpSpPr/>
        <p:nvPr/>
      </p:nvGrpSpPr>
      <p:grpSpPr>
        <a:xfrm>
          <a:off x="0" y="0"/>
          <a:ext cx="0" cy="0"/>
          <a:chOff x="0" y="0"/>
          <a:chExt cx="0" cy="0"/>
        </a:xfrm>
      </p:grpSpPr>
      <p:sp>
        <p:nvSpPr>
          <p:cNvPr id="232" name="Google Shape;232;p517"/>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36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3" name="Google Shape;233;p517"/>
          <p:cNvSpPr txBox="1">
            <a:spLocks noGrp="1"/>
          </p:cNvSpPr>
          <p:nvPr>
            <p:ph type="body" idx="1"/>
          </p:nvPr>
        </p:nvSpPr>
        <p:spPr>
          <a:xfrm>
            <a:off x="2170176" y="1572768"/>
            <a:ext cx="43890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234" name="Google Shape;234;p517"/>
          <p:cNvSpPr txBox="1">
            <a:spLocks noGrp="1"/>
          </p:cNvSpPr>
          <p:nvPr>
            <p:ph type="body" idx="2"/>
          </p:nvPr>
        </p:nvSpPr>
        <p:spPr>
          <a:xfrm>
            <a:off x="2170176" y="2259366"/>
            <a:ext cx="4389000" cy="38406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235" name="Google Shape;235;p517"/>
          <p:cNvSpPr txBox="1">
            <a:spLocks noGrp="1"/>
          </p:cNvSpPr>
          <p:nvPr>
            <p:ph type="body" idx="3"/>
          </p:nvPr>
        </p:nvSpPr>
        <p:spPr>
          <a:xfrm>
            <a:off x="6790944" y="1572768"/>
            <a:ext cx="43890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236" name="Google Shape;236;p517"/>
          <p:cNvSpPr txBox="1">
            <a:spLocks noGrp="1"/>
          </p:cNvSpPr>
          <p:nvPr>
            <p:ph type="body" idx="4"/>
          </p:nvPr>
        </p:nvSpPr>
        <p:spPr>
          <a:xfrm>
            <a:off x="6790944" y="2259366"/>
            <a:ext cx="4389000" cy="38406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237" name="Google Shape;237;p517"/>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8" name="Google Shape;238;p517"/>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9" name="Google Shape;239;p51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240"/>
        <p:cNvGrpSpPr/>
        <p:nvPr/>
      </p:nvGrpSpPr>
      <p:grpSpPr>
        <a:xfrm>
          <a:off x="0" y="0"/>
          <a:ext cx="0" cy="0"/>
          <a:chOff x="0" y="0"/>
          <a:chExt cx="0" cy="0"/>
        </a:xfrm>
      </p:grpSpPr>
      <p:sp>
        <p:nvSpPr>
          <p:cNvPr id="241" name="Google Shape;241;p518"/>
          <p:cNvSpPr txBox="1">
            <a:spLocks noGrp="1"/>
          </p:cNvSpPr>
          <p:nvPr>
            <p:ph type="title"/>
          </p:nvPr>
        </p:nvSpPr>
        <p:spPr>
          <a:xfrm>
            <a:off x="2947924" y="240889"/>
            <a:ext cx="7738500" cy="7743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2" name="Google Shape;242;p518"/>
          <p:cNvSpPr txBox="1">
            <a:spLocks noGrp="1"/>
          </p:cNvSpPr>
          <p:nvPr>
            <p:ph type="body" idx="1"/>
          </p:nvPr>
        </p:nvSpPr>
        <p:spPr>
          <a:xfrm>
            <a:off x="85511" y="5269246"/>
            <a:ext cx="4389000" cy="7902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rgbClr val="C00000"/>
              </a:buClr>
              <a:buSzPts val="1800"/>
              <a:buNone/>
              <a:defRPr sz="1800" b="0" cap="none">
                <a:solidFill>
                  <a:srgbClr val="C00000"/>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243" name="Google Shape;243;p518"/>
          <p:cNvSpPr txBox="1">
            <a:spLocks noGrp="1"/>
          </p:cNvSpPr>
          <p:nvPr>
            <p:ph type="body" idx="2"/>
          </p:nvPr>
        </p:nvSpPr>
        <p:spPr>
          <a:xfrm>
            <a:off x="6790944" y="1401844"/>
            <a:ext cx="4389000" cy="46980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244" name="Google Shape;244;p518"/>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5" name="Google Shape;245;p51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46" name="Google Shape;246;p518"/>
          <p:cNvSpPr txBox="1"/>
          <p:nvPr/>
        </p:nvSpPr>
        <p:spPr>
          <a:xfrm>
            <a:off x="640939" y="349776"/>
            <a:ext cx="22671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00000"/>
                </a:solidFill>
                <a:latin typeface="Arial"/>
                <a:ea typeface="Arial"/>
                <a:cs typeface="Arial"/>
                <a:sym typeface="Arial"/>
              </a:rPr>
              <a:t>POP QUIZ:</a:t>
            </a:r>
            <a:endParaRPr sz="1800" b="1">
              <a:solidFill>
                <a:srgbClr val="C00000"/>
              </a:solidFill>
              <a:latin typeface="Arial"/>
              <a:ea typeface="Arial"/>
              <a:cs typeface="Arial"/>
              <a:sym typeface="Arial"/>
            </a:endParaRPr>
          </a:p>
        </p:txBody>
      </p:sp>
      <p:sp>
        <p:nvSpPr>
          <p:cNvPr id="247" name="Google Shape;247;p518"/>
          <p:cNvSpPr/>
          <p:nvPr/>
        </p:nvSpPr>
        <p:spPr>
          <a:xfrm>
            <a:off x="12006470" y="1300130"/>
            <a:ext cx="185400" cy="55578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48" name="Google Shape;248;p518"/>
          <p:cNvPicPr preferRelativeResize="0"/>
          <p:nvPr/>
        </p:nvPicPr>
        <p:blipFill rotWithShape="1">
          <a:blip r:embed="rId2">
            <a:alphaModFix/>
          </a:blip>
          <a:srcRect l="38541" t="36852" r="56354" b="53517"/>
          <a:stretch/>
        </p:blipFill>
        <p:spPr>
          <a:xfrm>
            <a:off x="555371" y="4791464"/>
            <a:ext cx="788400" cy="836668"/>
          </a:xfrm>
          <a:prstGeom prst="rect">
            <a:avLst/>
          </a:prstGeom>
          <a:noFill/>
          <a:ln>
            <a:noFill/>
          </a:ln>
        </p:spPr>
      </p:pic>
      <p:pic>
        <p:nvPicPr>
          <p:cNvPr id="249" name="Google Shape;249;p518"/>
          <p:cNvPicPr preferRelativeResize="0"/>
          <p:nvPr/>
        </p:nvPicPr>
        <p:blipFill rotWithShape="1">
          <a:blip r:embed="rId3">
            <a:alphaModFix/>
          </a:blip>
          <a:srcRect l="26346"/>
          <a:stretch/>
        </p:blipFill>
        <p:spPr>
          <a:xfrm>
            <a:off x="2999346" y="1401844"/>
            <a:ext cx="3689998" cy="47404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0"/>
        <p:cNvGrpSpPr/>
        <p:nvPr/>
      </p:nvGrpSpPr>
      <p:grpSpPr>
        <a:xfrm>
          <a:off x="0" y="0"/>
          <a:ext cx="0" cy="0"/>
          <a:chOff x="0" y="0"/>
          <a:chExt cx="0" cy="0"/>
        </a:xfrm>
      </p:grpSpPr>
      <p:sp>
        <p:nvSpPr>
          <p:cNvPr id="251" name="Google Shape;251;p519"/>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2" name="Google Shape;252;p519"/>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3" name="Google Shape;253;p519"/>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4" name="Google Shape;254;p519"/>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5"/>
        <p:cNvGrpSpPr/>
        <p:nvPr/>
      </p:nvGrpSpPr>
      <p:grpSpPr>
        <a:xfrm>
          <a:off x="0" y="0"/>
          <a:ext cx="0" cy="0"/>
          <a:chOff x="0" y="0"/>
          <a:chExt cx="0" cy="0"/>
        </a:xfrm>
      </p:grpSpPr>
      <p:sp>
        <p:nvSpPr>
          <p:cNvPr id="256" name="Google Shape;256;p520"/>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7" name="Google Shape;257;p520"/>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8" name="Google Shape;258;p52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5"/>
        <p:cNvGrpSpPr/>
        <p:nvPr/>
      </p:nvGrpSpPr>
      <p:grpSpPr>
        <a:xfrm>
          <a:off x="0" y="0"/>
          <a:ext cx="0" cy="0"/>
          <a:chOff x="0" y="0"/>
          <a:chExt cx="0" cy="0"/>
        </a:xfrm>
      </p:grpSpPr>
      <p:sp>
        <p:nvSpPr>
          <p:cNvPr id="36" name="Google Shape;36;p495"/>
          <p:cNvSpPr txBox="1">
            <a:spLocks noGrp="1"/>
          </p:cNvSpPr>
          <p:nvPr>
            <p:ph type="ctrTitle"/>
          </p:nvPr>
        </p:nvSpPr>
        <p:spPr>
          <a:xfrm>
            <a:off x="609600" y="228601"/>
            <a:ext cx="10363200" cy="4572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dk1"/>
              </a:buClr>
              <a:buSzPts val="8800"/>
              <a:buFont typeface="Arial Black"/>
              <a:buNone/>
              <a:defRPr sz="8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495"/>
          <p:cNvSpPr txBox="1">
            <a:spLocks noGrp="1"/>
          </p:cNvSpPr>
          <p:nvPr>
            <p:ph type="subTitle" idx="1"/>
          </p:nvPr>
        </p:nvSpPr>
        <p:spPr>
          <a:xfrm>
            <a:off x="609600" y="4800600"/>
            <a:ext cx="9144000" cy="914400"/>
          </a:xfrm>
          <a:prstGeom prst="rect">
            <a:avLst/>
          </a:prstGeom>
          <a:noFill/>
          <a:ln>
            <a:noFill/>
          </a:ln>
        </p:spPr>
        <p:txBody>
          <a:bodyPr spcFirstLastPara="1" wrap="square" lIns="91425" tIns="45700" rIns="91425" bIns="45700" anchor="t" anchorCtr="0">
            <a:normAutofit/>
          </a:bodyPr>
          <a:lstStyle>
            <a:lvl1pPr lvl="0" algn="l" rtl="0">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rtl="0">
              <a:spcBef>
                <a:spcPts val="600"/>
              </a:spcBef>
              <a:spcAft>
                <a:spcPts val="0"/>
              </a:spcAft>
              <a:buSzPts val="2000"/>
              <a:buNone/>
              <a:defRPr>
                <a:solidFill>
                  <a:srgbClr val="888888"/>
                </a:solidFill>
              </a:defRPr>
            </a:lvl2pPr>
            <a:lvl3pPr lvl="2" algn="ctr" rtl="0">
              <a:spcBef>
                <a:spcPts val="360"/>
              </a:spcBef>
              <a:spcAft>
                <a:spcPts val="0"/>
              </a:spcAft>
              <a:buSzPts val="1800"/>
              <a:buNone/>
              <a:defRPr>
                <a:solidFill>
                  <a:srgbClr val="888888"/>
                </a:solidFill>
              </a:defRPr>
            </a:lvl3pPr>
            <a:lvl4pPr lvl="3" algn="ctr" rtl="0">
              <a:spcBef>
                <a:spcPts val="360"/>
              </a:spcBef>
              <a:spcAft>
                <a:spcPts val="0"/>
              </a:spcAft>
              <a:buSzPts val="1800"/>
              <a:buNone/>
              <a:defRPr>
                <a:solidFill>
                  <a:srgbClr val="888888"/>
                </a:solidFill>
              </a:defRPr>
            </a:lvl4pPr>
            <a:lvl5pPr lvl="4" algn="ctr" rtl="0">
              <a:spcBef>
                <a:spcPts val="360"/>
              </a:spcBef>
              <a:spcAft>
                <a:spcPts val="0"/>
              </a:spcAft>
              <a:buSzPts val="1800"/>
              <a:buNone/>
              <a:defRPr>
                <a:solidFill>
                  <a:srgbClr val="888888"/>
                </a:solidFill>
              </a:defRPr>
            </a:lvl5pPr>
            <a:lvl6pPr lvl="5" algn="ctr" rtl="0">
              <a:spcBef>
                <a:spcPts val="320"/>
              </a:spcBef>
              <a:spcAft>
                <a:spcPts val="0"/>
              </a:spcAft>
              <a:buSzPts val="1600"/>
              <a:buNone/>
              <a:defRPr>
                <a:solidFill>
                  <a:srgbClr val="888888"/>
                </a:solidFill>
              </a:defRPr>
            </a:lvl6pPr>
            <a:lvl7pPr lvl="6" algn="ctr" rtl="0">
              <a:spcBef>
                <a:spcPts val="320"/>
              </a:spcBef>
              <a:spcAft>
                <a:spcPts val="0"/>
              </a:spcAft>
              <a:buSzPts val="1600"/>
              <a:buNone/>
              <a:defRPr>
                <a:solidFill>
                  <a:srgbClr val="888888"/>
                </a:solidFill>
              </a:defRPr>
            </a:lvl7pPr>
            <a:lvl8pPr lvl="7" algn="ctr" rtl="0">
              <a:spcBef>
                <a:spcPts val="320"/>
              </a:spcBef>
              <a:spcAft>
                <a:spcPts val="0"/>
              </a:spcAft>
              <a:buSzPts val="1600"/>
              <a:buNone/>
              <a:defRPr>
                <a:solidFill>
                  <a:srgbClr val="888888"/>
                </a:solidFill>
              </a:defRPr>
            </a:lvl8pPr>
            <a:lvl9pPr lvl="8" algn="ctr" rtl="0">
              <a:spcBef>
                <a:spcPts val="320"/>
              </a:spcBef>
              <a:spcAft>
                <a:spcPts val="0"/>
              </a:spcAft>
              <a:buSzPts val="1600"/>
              <a:buNone/>
              <a:defRPr>
                <a:solidFill>
                  <a:srgbClr val="888888"/>
                </a:solidFill>
              </a:defRPr>
            </a:lvl9pPr>
          </a:lstStyle>
          <a:p>
            <a:endParaRPr/>
          </a:p>
        </p:txBody>
      </p:sp>
      <p:sp>
        <p:nvSpPr>
          <p:cNvPr id="38" name="Google Shape;38;p495"/>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495"/>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495"/>
          <p:cNvSpPr/>
          <p:nvPr/>
        </p:nvSpPr>
        <p:spPr>
          <a:xfrm>
            <a:off x="12001499" y="4846320"/>
            <a:ext cx="190500" cy="201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Google Shape;41;p495"/>
          <p:cNvSpPr/>
          <p:nvPr/>
        </p:nvSpPr>
        <p:spPr>
          <a:xfrm>
            <a:off x="12001499" y="0"/>
            <a:ext cx="190500" cy="484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 name="Google Shape;42;p495"/>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2400" b="1">
                <a:solidFill>
                  <a:schemeClr val="dk1"/>
                </a:solidFill>
                <a:latin typeface="Arial"/>
                <a:ea typeface="Arial"/>
                <a:cs typeface="Arial"/>
                <a:sym typeface="Arial"/>
              </a:defRPr>
            </a:lvl1pPr>
            <a:lvl2pPr marL="0" lvl="1" indent="0" algn="l" rtl="0">
              <a:spcBef>
                <a:spcPts val="0"/>
              </a:spcBef>
              <a:buNone/>
              <a:defRPr sz="2400" b="1">
                <a:solidFill>
                  <a:schemeClr val="dk1"/>
                </a:solidFill>
                <a:latin typeface="Arial"/>
                <a:ea typeface="Arial"/>
                <a:cs typeface="Arial"/>
                <a:sym typeface="Arial"/>
              </a:defRPr>
            </a:lvl2pPr>
            <a:lvl3pPr marL="0" lvl="2" indent="0" algn="l" rtl="0">
              <a:spcBef>
                <a:spcPts val="0"/>
              </a:spcBef>
              <a:buNone/>
              <a:defRPr sz="2400" b="1">
                <a:solidFill>
                  <a:schemeClr val="dk1"/>
                </a:solidFill>
                <a:latin typeface="Arial"/>
                <a:ea typeface="Arial"/>
                <a:cs typeface="Arial"/>
                <a:sym typeface="Arial"/>
              </a:defRPr>
            </a:lvl3pPr>
            <a:lvl4pPr marL="0" lvl="3" indent="0" algn="l" rtl="0">
              <a:spcBef>
                <a:spcPts val="0"/>
              </a:spcBef>
              <a:buNone/>
              <a:defRPr sz="2400" b="1">
                <a:solidFill>
                  <a:schemeClr val="dk1"/>
                </a:solidFill>
                <a:latin typeface="Arial"/>
                <a:ea typeface="Arial"/>
                <a:cs typeface="Arial"/>
                <a:sym typeface="Arial"/>
              </a:defRPr>
            </a:lvl4pPr>
            <a:lvl5pPr marL="0" lvl="4" indent="0" algn="l" rtl="0">
              <a:spcBef>
                <a:spcPts val="0"/>
              </a:spcBef>
              <a:buNone/>
              <a:defRPr sz="2400" b="1">
                <a:solidFill>
                  <a:schemeClr val="dk1"/>
                </a:solidFill>
                <a:latin typeface="Arial"/>
                <a:ea typeface="Arial"/>
                <a:cs typeface="Arial"/>
                <a:sym typeface="Arial"/>
              </a:defRPr>
            </a:lvl5pPr>
            <a:lvl6pPr marL="0" lvl="5" indent="0" algn="l" rtl="0">
              <a:spcBef>
                <a:spcPts val="0"/>
              </a:spcBef>
              <a:buNone/>
              <a:defRPr sz="2400" b="1">
                <a:solidFill>
                  <a:schemeClr val="dk1"/>
                </a:solidFill>
                <a:latin typeface="Arial"/>
                <a:ea typeface="Arial"/>
                <a:cs typeface="Arial"/>
                <a:sym typeface="Arial"/>
              </a:defRPr>
            </a:lvl6pPr>
            <a:lvl7pPr marL="0" lvl="6" indent="0" algn="l" rtl="0">
              <a:spcBef>
                <a:spcPts val="0"/>
              </a:spcBef>
              <a:buNone/>
              <a:defRPr sz="2400" b="1">
                <a:solidFill>
                  <a:schemeClr val="dk1"/>
                </a:solidFill>
                <a:latin typeface="Arial"/>
                <a:ea typeface="Arial"/>
                <a:cs typeface="Arial"/>
                <a:sym typeface="Arial"/>
              </a:defRPr>
            </a:lvl7pPr>
            <a:lvl8pPr marL="0" lvl="7" indent="0" algn="l" rtl="0">
              <a:spcBef>
                <a:spcPts val="0"/>
              </a:spcBef>
              <a:buNone/>
              <a:defRPr sz="2400" b="1">
                <a:solidFill>
                  <a:schemeClr val="dk1"/>
                </a:solidFill>
                <a:latin typeface="Arial"/>
                <a:ea typeface="Arial"/>
                <a:cs typeface="Arial"/>
                <a:sym typeface="Arial"/>
              </a:defRPr>
            </a:lvl8pPr>
            <a:lvl9pPr marL="0" lvl="8" indent="0" algn="l" rtl="0">
              <a:spcBef>
                <a:spcPts val="0"/>
              </a:spcBef>
              <a:buNone/>
              <a:defRPr sz="2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9"/>
        <p:cNvGrpSpPr/>
        <p:nvPr/>
      </p:nvGrpSpPr>
      <p:grpSpPr>
        <a:xfrm>
          <a:off x="0" y="0"/>
          <a:ext cx="0" cy="0"/>
          <a:chOff x="0" y="0"/>
          <a:chExt cx="0" cy="0"/>
        </a:xfrm>
      </p:grpSpPr>
      <p:sp>
        <p:nvSpPr>
          <p:cNvPr id="260" name="Google Shape;260;p521"/>
          <p:cNvSpPr txBox="1">
            <a:spLocks noGrp="1"/>
          </p:cNvSpPr>
          <p:nvPr>
            <p:ph type="body" idx="1"/>
          </p:nvPr>
        </p:nvSpPr>
        <p:spPr>
          <a:xfrm>
            <a:off x="4766733" y="1600200"/>
            <a:ext cx="6815700" cy="4480500"/>
          </a:xfrm>
          <a:prstGeom prst="rect">
            <a:avLst/>
          </a:prstGeom>
          <a:noFill/>
          <a:ln>
            <a:noFill/>
          </a:ln>
        </p:spPr>
        <p:txBody>
          <a:bodyPr spcFirstLastPara="1" wrap="square" lIns="91425" tIns="45700" rIns="91425" bIns="45700" anchor="t" anchorCtr="0">
            <a:normAutofit/>
          </a:bodyPr>
          <a:lstStyle>
            <a:lvl1pPr marL="457200" lvl="0" indent="-228600" algn="l" rtl="0">
              <a:spcBef>
                <a:spcPts val="640"/>
              </a:spcBef>
              <a:spcAft>
                <a:spcPts val="0"/>
              </a:spcAft>
              <a:buClr>
                <a:schemeClr val="dk1"/>
              </a:buClr>
              <a:buSzPts val="3200"/>
              <a:buNone/>
              <a:defRPr sz="3200"/>
            </a:lvl1pPr>
            <a:lvl2pPr marL="914400" lvl="1" indent="-406400" algn="l" rtl="0">
              <a:spcBef>
                <a:spcPts val="600"/>
              </a:spcBef>
              <a:spcAft>
                <a:spcPts val="0"/>
              </a:spcAft>
              <a:buSzPts val="2800"/>
              <a:buChar char="•"/>
              <a:defRPr sz="2800"/>
            </a:lvl2pPr>
            <a:lvl3pPr marL="1371600" lvl="2" indent="-381000" algn="l" rtl="0">
              <a:spcBef>
                <a:spcPts val="480"/>
              </a:spcBef>
              <a:spcAft>
                <a:spcPts val="0"/>
              </a:spcAft>
              <a:buSzPts val="2400"/>
              <a:buChar char="•"/>
              <a:defRPr sz="2400"/>
            </a:lvl3pPr>
            <a:lvl4pPr marL="1828800" lvl="3" indent="-355600" algn="l" rtl="0">
              <a:spcBef>
                <a:spcPts val="400"/>
              </a:spcBef>
              <a:spcAft>
                <a:spcPts val="0"/>
              </a:spcAft>
              <a:buSzPts val="2000"/>
              <a:buChar char="•"/>
              <a:defRPr sz="2000"/>
            </a:lvl4pPr>
            <a:lvl5pPr marL="2286000" lvl="4" indent="-355600" algn="l" rtl="0">
              <a:spcBef>
                <a:spcPts val="400"/>
              </a:spcBef>
              <a:spcAft>
                <a:spcPts val="0"/>
              </a:spcAft>
              <a:buSzPts val="2000"/>
              <a:buChar char="•"/>
              <a:defRPr sz="2000"/>
            </a:lvl5pPr>
            <a:lvl6pPr marL="2743200" lvl="5" indent="-355600" algn="l" rtl="0">
              <a:spcBef>
                <a:spcPts val="400"/>
              </a:spcBef>
              <a:spcAft>
                <a:spcPts val="0"/>
              </a:spcAft>
              <a:buSzPts val="2000"/>
              <a:buChar char="•"/>
              <a:defRPr sz="2000"/>
            </a:lvl6pPr>
            <a:lvl7pPr marL="3200400" lvl="6" indent="-355600" algn="l" rtl="0">
              <a:spcBef>
                <a:spcPts val="400"/>
              </a:spcBef>
              <a:spcAft>
                <a:spcPts val="0"/>
              </a:spcAft>
              <a:buSzPts val="2000"/>
              <a:buChar char="•"/>
              <a:defRPr sz="2000"/>
            </a:lvl7pPr>
            <a:lvl8pPr marL="3657600" lvl="7" indent="-355600" algn="l" rtl="0">
              <a:spcBef>
                <a:spcPts val="400"/>
              </a:spcBef>
              <a:spcAft>
                <a:spcPts val="0"/>
              </a:spcAft>
              <a:buSzPts val="2000"/>
              <a:buChar char="•"/>
              <a:defRPr sz="2000"/>
            </a:lvl8pPr>
            <a:lvl9pPr marL="4114800" lvl="8" indent="-355600" algn="l" rtl="0">
              <a:spcBef>
                <a:spcPts val="400"/>
              </a:spcBef>
              <a:spcAft>
                <a:spcPts val="0"/>
              </a:spcAft>
              <a:buSzPts val="2000"/>
              <a:buChar char="•"/>
              <a:defRPr sz="2000"/>
            </a:lvl9pPr>
          </a:lstStyle>
          <a:p>
            <a:endParaRPr/>
          </a:p>
        </p:txBody>
      </p:sp>
      <p:sp>
        <p:nvSpPr>
          <p:cNvPr id="261" name="Google Shape;261;p521"/>
          <p:cNvSpPr txBox="1">
            <a:spLocks noGrp="1"/>
          </p:cNvSpPr>
          <p:nvPr>
            <p:ph type="body" idx="2"/>
          </p:nvPr>
        </p:nvSpPr>
        <p:spPr>
          <a:xfrm>
            <a:off x="609601" y="1600200"/>
            <a:ext cx="4011000" cy="44805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chemeClr val="dk1"/>
              </a:buClr>
              <a:buSzPts val="1600"/>
              <a:buNone/>
              <a:defRPr sz="1600"/>
            </a:lvl1pPr>
            <a:lvl2pPr marL="914400" lvl="1" indent="-228600" algn="l" rtl="0">
              <a:spcBef>
                <a:spcPts val="600"/>
              </a:spcBef>
              <a:spcAft>
                <a:spcPts val="0"/>
              </a:spcAft>
              <a:buSzPts val="1200"/>
              <a:buNone/>
              <a:defRPr sz="1200"/>
            </a:lvl2pPr>
            <a:lvl3pPr marL="1371600" lvl="2" indent="-228600" algn="l" rtl="0">
              <a:spcBef>
                <a:spcPts val="200"/>
              </a:spcBef>
              <a:spcAft>
                <a:spcPts val="0"/>
              </a:spcAft>
              <a:buSzPts val="1000"/>
              <a:buNone/>
              <a:defRPr sz="1000"/>
            </a:lvl3pPr>
            <a:lvl4pPr marL="1828800" lvl="3" indent="-228600" algn="l" rtl="0">
              <a:spcBef>
                <a:spcPts val="180"/>
              </a:spcBef>
              <a:spcAft>
                <a:spcPts val="0"/>
              </a:spcAft>
              <a:buSzPts val="90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262" name="Google Shape;262;p521"/>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3" name="Google Shape;263;p521"/>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4" name="Google Shape;264;p521"/>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65" name="Google Shape;265;p521"/>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66"/>
        <p:cNvGrpSpPr/>
        <p:nvPr/>
      </p:nvGrpSpPr>
      <p:grpSpPr>
        <a:xfrm>
          <a:off x="0" y="0"/>
          <a:ext cx="0" cy="0"/>
          <a:chOff x="0" y="0"/>
          <a:chExt cx="0" cy="0"/>
        </a:xfrm>
      </p:grpSpPr>
      <p:sp>
        <p:nvSpPr>
          <p:cNvPr id="267" name="Google Shape;267;p522"/>
          <p:cNvSpPr/>
          <p:nvPr/>
        </p:nvSpPr>
        <p:spPr>
          <a:xfrm>
            <a:off x="12001499" y="4846320"/>
            <a:ext cx="190500" cy="201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522"/>
          <p:cNvSpPr>
            <a:spLocks noGrp="1"/>
          </p:cNvSpPr>
          <p:nvPr>
            <p:ph type="pic" idx="2"/>
          </p:nvPr>
        </p:nvSpPr>
        <p:spPr>
          <a:xfrm>
            <a:off x="0" y="106680"/>
            <a:ext cx="12001200" cy="4846200"/>
          </a:xfrm>
          <a:prstGeom prst="rect">
            <a:avLst/>
          </a:prstGeom>
          <a:solidFill>
            <a:srgbClr val="BFBFBF"/>
          </a:solidFill>
          <a:ln>
            <a:noFill/>
          </a:ln>
        </p:spPr>
      </p:sp>
      <p:sp>
        <p:nvSpPr>
          <p:cNvPr id="269" name="Google Shape;269;p522"/>
          <p:cNvSpPr txBox="1">
            <a:spLocks noGrp="1"/>
          </p:cNvSpPr>
          <p:nvPr>
            <p:ph type="body" idx="1"/>
          </p:nvPr>
        </p:nvSpPr>
        <p:spPr>
          <a:xfrm>
            <a:off x="609600" y="5715000"/>
            <a:ext cx="10871100" cy="4572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chemeClr val="dk1"/>
              </a:buClr>
              <a:buSzPts val="1600"/>
              <a:buNone/>
              <a:defRPr sz="1600"/>
            </a:lvl1pPr>
            <a:lvl2pPr marL="914400" lvl="1" indent="-228600" algn="l" rtl="0">
              <a:spcBef>
                <a:spcPts val="600"/>
              </a:spcBef>
              <a:spcAft>
                <a:spcPts val="0"/>
              </a:spcAft>
              <a:buSzPts val="1200"/>
              <a:buNone/>
              <a:defRPr sz="1200"/>
            </a:lvl2pPr>
            <a:lvl3pPr marL="1371600" lvl="2" indent="-228600" algn="l" rtl="0">
              <a:spcBef>
                <a:spcPts val="200"/>
              </a:spcBef>
              <a:spcAft>
                <a:spcPts val="0"/>
              </a:spcAft>
              <a:buSzPts val="1000"/>
              <a:buNone/>
              <a:defRPr sz="1000"/>
            </a:lvl3pPr>
            <a:lvl4pPr marL="1828800" lvl="3" indent="-228600" algn="l" rtl="0">
              <a:spcBef>
                <a:spcPts val="180"/>
              </a:spcBef>
              <a:spcAft>
                <a:spcPts val="0"/>
              </a:spcAft>
              <a:buSzPts val="90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270" name="Google Shape;270;p522"/>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1" name="Google Shape;271;p522"/>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2" name="Google Shape;272;p52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2400" b="1">
                <a:solidFill>
                  <a:schemeClr val="dk1"/>
                </a:solidFill>
                <a:latin typeface="Arial"/>
                <a:ea typeface="Arial"/>
                <a:cs typeface="Arial"/>
                <a:sym typeface="Arial"/>
              </a:defRPr>
            </a:lvl1pPr>
            <a:lvl2pPr marL="0" lvl="1" indent="0" algn="l" rtl="0">
              <a:spcBef>
                <a:spcPts val="0"/>
              </a:spcBef>
              <a:buNone/>
              <a:defRPr sz="2400" b="1">
                <a:solidFill>
                  <a:schemeClr val="dk1"/>
                </a:solidFill>
                <a:latin typeface="Arial"/>
                <a:ea typeface="Arial"/>
                <a:cs typeface="Arial"/>
                <a:sym typeface="Arial"/>
              </a:defRPr>
            </a:lvl2pPr>
            <a:lvl3pPr marL="0" lvl="2" indent="0" algn="l" rtl="0">
              <a:spcBef>
                <a:spcPts val="0"/>
              </a:spcBef>
              <a:buNone/>
              <a:defRPr sz="2400" b="1">
                <a:solidFill>
                  <a:schemeClr val="dk1"/>
                </a:solidFill>
                <a:latin typeface="Arial"/>
                <a:ea typeface="Arial"/>
                <a:cs typeface="Arial"/>
                <a:sym typeface="Arial"/>
              </a:defRPr>
            </a:lvl3pPr>
            <a:lvl4pPr marL="0" lvl="3" indent="0" algn="l" rtl="0">
              <a:spcBef>
                <a:spcPts val="0"/>
              </a:spcBef>
              <a:buNone/>
              <a:defRPr sz="2400" b="1">
                <a:solidFill>
                  <a:schemeClr val="dk1"/>
                </a:solidFill>
                <a:latin typeface="Arial"/>
                <a:ea typeface="Arial"/>
                <a:cs typeface="Arial"/>
                <a:sym typeface="Arial"/>
              </a:defRPr>
            </a:lvl4pPr>
            <a:lvl5pPr marL="0" lvl="4" indent="0" algn="l" rtl="0">
              <a:spcBef>
                <a:spcPts val="0"/>
              </a:spcBef>
              <a:buNone/>
              <a:defRPr sz="2400" b="1">
                <a:solidFill>
                  <a:schemeClr val="dk1"/>
                </a:solidFill>
                <a:latin typeface="Arial"/>
                <a:ea typeface="Arial"/>
                <a:cs typeface="Arial"/>
                <a:sym typeface="Arial"/>
              </a:defRPr>
            </a:lvl5pPr>
            <a:lvl6pPr marL="0" lvl="5" indent="0" algn="l" rtl="0">
              <a:spcBef>
                <a:spcPts val="0"/>
              </a:spcBef>
              <a:buNone/>
              <a:defRPr sz="2400" b="1">
                <a:solidFill>
                  <a:schemeClr val="dk1"/>
                </a:solidFill>
                <a:latin typeface="Arial"/>
                <a:ea typeface="Arial"/>
                <a:cs typeface="Arial"/>
                <a:sym typeface="Arial"/>
              </a:defRPr>
            </a:lvl6pPr>
            <a:lvl7pPr marL="0" lvl="6" indent="0" algn="l" rtl="0">
              <a:spcBef>
                <a:spcPts val="0"/>
              </a:spcBef>
              <a:buNone/>
              <a:defRPr sz="2400" b="1">
                <a:solidFill>
                  <a:schemeClr val="dk1"/>
                </a:solidFill>
                <a:latin typeface="Arial"/>
                <a:ea typeface="Arial"/>
                <a:cs typeface="Arial"/>
                <a:sym typeface="Arial"/>
              </a:defRPr>
            </a:lvl7pPr>
            <a:lvl8pPr marL="0" lvl="7" indent="0" algn="l" rtl="0">
              <a:spcBef>
                <a:spcPts val="0"/>
              </a:spcBef>
              <a:buNone/>
              <a:defRPr sz="2400" b="1">
                <a:solidFill>
                  <a:schemeClr val="dk1"/>
                </a:solidFill>
                <a:latin typeface="Arial"/>
                <a:ea typeface="Arial"/>
                <a:cs typeface="Arial"/>
                <a:sym typeface="Arial"/>
              </a:defRPr>
            </a:lvl8pPr>
            <a:lvl9pPr marL="0" lvl="8" indent="0" algn="l" rtl="0">
              <a:spcBef>
                <a:spcPts val="0"/>
              </a:spcBef>
              <a:buNone/>
              <a:defRPr sz="2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73" name="Google Shape;273;p522"/>
          <p:cNvSpPr txBox="1">
            <a:spLocks noGrp="1"/>
          </p:cNvSpPr>
          <p:nvPr>
            <p:ph type="title"/>
          </p:nvPr>
        </p:nvSpPr>
        <p:spPr>
          <a:xfrm>
            <a:off x="609600" y="4953000"/>
            <a:ext cx="10871100" cy="7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2"/>
              </a:buClr>
              <a:buSzPts val="3200"/>
              <a:buFont typeface="Arial Black"/>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522"/>
          <p:cNvSpPr/>
          <p:nvPr/>
        </p:nvSpPr>
        <p:spPr>
          <a:xfrm>
            <a:off x="12001499" y="0"/>
            <a:ext cx="190500" cy="484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5"/>
        <p:cNvGrpSpPr/>
        <p:nvPr/>
      </p:nvGrpSpPr>
      <p:grpSpPr>
        <a:xfrm>
          <a:off x="0" y="0"/>
          <a:ext cx="0" cy="0"/>
          <a:chOff x="0" y="0"/>
          <a:chExt cx="0" cy="0"/>
        </a:xfrm>
      </p:grpSpPr>
      <p:sp>
        <p:nvSpPr>
          <p:cNvPr id="276" name="Google Shape;276;p523"/>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7" name="Google Shape;277;p523"/>
          <p:cNvSpPr txBox="1">
            <a:spLocks noGrp="1"/>
          </p:cNvSpPr>
          <p:nvPr>
            <p:ph type="body" idx="1"/>
          </p:nvPr>
        </p:nvSpPr>
        <p:spPr>
          <a:xfrm rot="5400000">
            <a:off x="3502700" y="-1140599"/>
            <a:ext cx="4373700" cy="10160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278" name="Google Shape;278;p523"/>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9" name="Google Shape;279;p523"/>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0" name="Google Shape;280;p52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1"/>
        <p:cNvGrpSpPr/>
        <p:nvPr/>
      </p:nvGrpSpPr>
      <p:grpSpPr>
        <a:xfrm>
          <a:off x="0" y="0"/>
          <a:ext cx="0" cy="0"/>
          <a:chOff x="0" y="0"/>
          <a:chExt cx="0" cy="0"/>
        </a:xfrm>
      </p:grpSpPr>
      <p:sp>
        <p:nvSpPr>
          <p:cNvPr id="282" name="Google Shape;282;p524"/>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3" name="Google Shape;283;p524"/>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284" name="Google Shape;284;p524"/>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5" name="Google Shape;285;p524"/>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6" name="Google Shape;286;p52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287"/>
        <p:cNvGrpSpPr/>
        <p:nvPr/>
      </p:nvGrpSpPr>
      <p:grpSpPr>
        <a:xfrm>
          <a:off x="0" y="0"/>
          <a:ext cx="0" cy="0"/>
          <a:chOff x="0" y="0"/>
          <a:chExt cx="0" cy="0"/>
        </a:xfrm>
      </p:grpSpPr>
      <p:sp>
        <p:nvSpPr>
          <p:cNvPr id="288" name="Google Shape;288;p525"/>
          <p:cNvSpPr/>
          <p:nvPr/>
        </p:nvSpPr>
        <p:spPr>
          <a:xfrm>
            <a:off x="0" y="0"/>
            <a:ext cx="11292900" cy="6858000"/>
          </a:xfrm>
          <a:prstGeom prst="rect">
            <a:avLst/>
          </a:prstGeom>
          <a:solidFill>
            <a:srgbClr val="3F3F3F"/>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525"/>
          <p:cNvSpPr txBox="1">
            <a:spLocks noGrp="1"/>
          </p:cNvSpPr>
          <p:nvPr>
            <p:ph type="title"/>
          </p:nvPr>
        </p:nvSpPr>
        <p:spPr>
          <a:xfrm>
            <a:off x="1261872" y="758952"/>
            <a:ext cx="9418200" cy="40416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FFF00"/>
              </a:buClr>
              <a:buSzPts val="6600"/>
              <a:buFont typeface="Arial Black"/>
              <a:buNone/>
              <a:defRPr sz="6600" b="0">
                <a:solidFill>
                  <a:srgbClr val="FFFF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0" name="Google Shape;290;p525"/>
          <p:cNvSpPr txBox="1">
            <a:spLocks noGrp="1"/>
          </p:cNvSpPr>
          <p:nvPr>
            <p:ph type="body" idx="1"/>
          </p:nvPr>
        </p:nvSpPr>
        <p:spPr>
          <a:xfrm>
            <a:off x="1261872" y="4800600"/>
            <a:ext cx="9418200" cy="1691700"/>
          </a:xfrm>
          <a:prstGeom prst="rect">
            <a:avLst/>
          </a:prstGeom>
          <a:noFill/>
          <a:ln>
            <a:noFill/>
          </a:ln>
        </p:spPr>
        <p:txBody>
          <a:bodyPr spcFirstLastPara="1" wrap="square" lIns="91425" tIns="45700" rIns="91425" bIns="45700" anchor="t" anchorCtr="0">
            <a:normAutofit/>
          </a:bodyPr>
          <a:lstStyle>
            <a:lvl1pPr marL="457200" lvl="0" indent="-228600" algn="l" rtl="0">
              <a:spcBef>
                <a:spcPts val="440"/>
              </a:spcBef>
              <a:spcAft>
                <a:spcPts val="0"/>
              </a:spcAft>
              <a:buClr>
                <a:srgbClr val="595959"/>
              </a:buClr>
              <a:buSzPts val="2200"/>
              <a:buNone/>
              <a:defRPr sz="2200">
                <a:solidFill>
                  <a:srgbClr val="595959"/>
                </a:solidFill>
              </a:defRPr>
            </a:lvl1pPr>
            <a:lvl2pPr marL="914400" lvl="1" indent="-228600" algn="l" rtl="0">
              <a:spcBef>
                <a:spcPts val="600"/>
              </a:spcBef>
              <a:spcAft>
                <a:spcPts val="0"/>
              </a:spcAft>
              <a:buSzPts val="1800"/>
              <a:buNone/>
              <a:defRPr sz="1800">
                <a:solidFill>
                  <a:srgbClr val="888888"/>
                </a:solidFill>
              </a:defRPr>
            </a:lvl2pPr>
            <a:lvl3pPr marL="1371600" lvl="2" indent="-228600" algn="l" rtl="0">
              <a:spcBef>
                <a:spcPts val="320"/>
              </a:spcBef>
              <a:spcAft>
                <a:spcPts val="0"/>
              </a:spcAft>
              <a:buSzPts val="1600"/>
              <a:buNone/>
              <a:defRPr sz="1600">
                <a:solidFill>
                  <a:srgbClr val="888888"/>
                </a:solidFill>
              </a:defRPr>
            </a:lvl3pPr>
            <a:lvl4pPr marL="1828800" lvl="3" indent="-228600" algn="l" rtl="0">
              <a:spcBef>
                <a:spcPts val="280"/>
              </a:spcBef>
              <a:spcAft>
                <a:spcPts val="0"/>
              </a:spcAft>
              <a:buSzPts val="1400"/>
              <a:buNone/>
              <a:defRPr sz="1400">
                <a:solidFill>
                  <a:srgbClr val="888888"/>
                </a:solidFill>
              </a:defRPr>
            </a:lvl4pPr>
            <a:lvl5pPr marL="2286000" lvl="4" indent="-228600" algn="l" rtl="0">
              <a:spcBef>
                <a:spcPts val="280"/>
              </a:spcBef>
              <a:spcAft>
                <a:spcPts val="0"/>
              </a:spcAft>
              <a:buSzPts val="1400"/>
              <a:buNone/>
              <a:defRPr sz="1400">
                <a:solidFill>
                  <a:srgbClr val="888888"/>
                </a:solidFill>
              </a:defRPr>
            </a:lvl5pPr>
            <a:lvl6pPr marL="2743200" lvl="5" indent="-228600" algn="l" rtl="0">
              <a:spcBef>
                <a:spcPts val="280"/>
              </a:spcBef>
              <a:spcAft>
                <a:spcPts val="0"/>
              </a:spcAft>
              <a:buSzPts val="1400"/>
              <a:buNone/>
              <a:defRPr sz="1400">
                <a:solidFill>
                  <a:srgbClr val="888888"/>
                </a:solidFill>
              </a:defRPr>
            </a:lvl6pPr>
            <a:lvl7pPr marL="3200400" lvl="6" indent="-228600" algn="l" rtl="0">
              <a:spcBef>
                <a:spcPts val="280"/>
              </a:spcBef>
              <a:spcAft>
                <a:spcPts val="0"/>
              </a:spcAft>
              <a:buSzPts val="1400"/>
              <a:buNone/>
              <a:defRPr sz="1400">
                <a:solidFill>
                  <a:srgbClr val="888888"/>
                </a:solidFill>
              </a:defRPr>
            </a:lvl7pPr>
            <a:lvl8pPr marL="3657600" lvl="7" indent="-228600" algn="l" rtl="0">
              <a:spcBef>
                <a:spcPts val="280"/>
              </a:spcBef>
              <a:spcAft>
                <a:spcPts val="0"/>
              </a:spcAft>
              <a:buSzPts val="1400"/>
              <a:buNone/>
              <a:defRPr sz="1400">
                <a:solidFill>
                  <a:srgbClr val="888888"/>
                </a:solidFill>
              </a:defRPr>
            </a:lvl8pPr>
            <a:lvl9pPr marL="4114800" lvl="8" indent="-228600" algn="l" rtl="0">
              <a:spcBef>
                <a:spcPts val="280"/>
              </a:spcBef>
              <a:spcAft>
                <a:spcPts val="0"/>
              </a:spcAft>
              <a:buSzPts val="1400"/>
              <a:buNone/>
              <a:defRPr sz="1400">
                <a:solidFill>
                  <a:srgbClr val="888888"/>
                </a:solidFill>
              </a:defRPr>
            </a:lvl9pPr>
          </a:lstStyle>
          <a:p>
            <a:endParaRPr/>
          </a:p>
        </p:txBody>
      </p:sp>
      <p:sp>
        <p:nvSpPr>
          <p:cNvPr id="291" name="Google Shape;291;p525"/>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2" name="Google Shape;292;p525"/>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3" name="Google Shape;293;p525"/>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94" name="Google Shape;294;p525"/>
          <p:cNvSpPr txBox="1">
            <a:spLocks noGrp="1"/>
          </p:cNvSpPr>
          <p:nvPr>
            <p:ph type="body" idx="2"/>
          </p:nvPr>
        </p:nvSpPr>
        <p:spPr>
          <a:xfrm>
            <a:off x="0" y="0"/>
            <a:ext cx="2648100" cy="17454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Comparison">
  <p:cSld name="5_Comparison">
    <p:spTree>
      <p:nvGrpSpPr>
        <p:cNvPr id="1" name="Shape 295"/>
        <p:cNvGrpSpPr/>
        <p:nvPr/>
      </p:nvGrpSpPr>
      <p:grpSpPr>
        <a:xfrm>
          <a:off x="0" y="0"/>
          <a:ext cx="0" cy="0"/>
          <a:chOff x="0" y="0"/>
          <a:chExt cx="0" cy="0"/>
        </a:xfrm>
      </p:grpSpPr>
      <p:sp>
        <p:nvSpPr>
          <p:cNvPr id="296" name="Google Shape;296;p526"/>
          <p:cNvSpPr/>
          <p:nvPr/>
        </p:nvSpPr>
        <p:spPr>
          <a:xfrm>
            <a:off x="0" y="0"/>
            <a:ext cx="12192000" cy="6858000"/>
          </a:xfrm>
          <a:prstGeom prst="rect">
            <a:avLst/>
          </a:prstGeom>
          <a:solidFill>
            <a:srgbClr val="595959"/>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526"/>
          <p:cNvSpPr/>
          <p:nvPr/>
        </p:nvSpPr>
        <p:spPr>
          <a:xfrm>
            <a:off x="0" y="0"/>
            <a:ext cx="12192000" cy="1500300"/>
          </a:xfrm>
          <a:prstGeom prst="rect">
            <a:avLst/>
          </a:prstGeom>
          <a:solidFill>
            <a:srgbClr val="262626"/>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526"/>
          <p:cNvSpPr txBox="1">
            <a:spLocks noGrp="1"/>
          </p:cNvSpPr>
          <p:nvPr>
            <p:ph type="title"/>
          </p:nvPr>
        </p:nvSpPr>
        <p:spPr>
          <a:xfrm>
            <a:off x="95681" y="87414"/>
            <a:ext cx="7762800" cy="9405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33CC33"/>
              </a:buClr>
              <a:buSzPts val="4000"/>
              <a:buFont typeface="Arial Black"/>
              <a:buNone/>
              <a:defRPr sz="4000">
                <a:solidFill>
                  <a:srgbClr val="33CC3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 name="Google Shape;299;p526"/>
          <p:cNvSpPr txBox="1">
            <a:spLocks noGrp="1"/>
          </p:cNvSpPr>
          <p:nvPr>
            <p:ph type="body" idx="1"/>
          </p:nvPr>
        </p:nvSpPr>
        <p:spPr>
          <a:xfrm>
            <a:off x="1261872" y="1713655"/>
            <a:ext cx="4480500" cy="44586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rgbClr val="D8D8D8"/>
              </a:buClr>
              <a:buSzPts val="1800"/>
              <a:buNone/>
              <a:defRPr sz="1800">
                <a:solidFill>
                  <a:srgbClr val="D8D8D8"/>
                </a:solidFill>
              </a:defRPr>
            </a:lvl1pPr>
            <a:lvl2pPr marL="914400" lvl="1" indent="-330200" algn="l" rtl="0">
              <a:spcBef>
                <a:spcPts val="600"/>
              </a:spcBef>
              <a:spcAft>
                <a:spcPts val="0"/>
              </a:spcAft>
              <a:buSzPts val="1600"/>
              <a:buChar char="•"/>
              <a:defRPr sz="1600">
                <a:solidFill>
                  <a:srgbClr val="D8D8D8"/>
                </a:solidFill>
              </a:defRPr>
            </a:lvl2pPr>
            <a:lvl3pPr marL="1371600" lvl="2" indent="-317500" algn="l" rtl="0">
              <a:spcBef>
                <a:spcPts val="280"/>
              </a:spcBef>
              <a:spcAft>
                <a:spcPts val="0"/>
              </a:spcAft>
              <a:buSzPts val="1400"/>
              <a:buChar char="•"/>
              <a:defRPr sz="1400">
                <a:solidFill>
                  <a:srgbClr val="D8D8D8"/>
                </a:solidFill>
              </a:defRPr>
            </a:lvl3pPr>
            <a:lvl4pPr marL="1828800" lvl="3" indent="-317500" algn="l" rtl="0">
              <a:spcBef>
                <a:spcPts val="280"/>
              </a:spcBef>
              <a:spcAft>
                <a:spcPts val="0"/>
              </a:spcAft>
              <a:buSzPts val="1400"/>
              <a:buChar char="•"/>
              <a:defRPr sz="1400">
                <a:solidFill>
                  <a:srgbClr val="D8D8D8"/>
                </a:solidFill>
              </a:defRPr>
            </a:lvl4pPr>
            <a:lvl5pPr marL="2286000" lvl="4" indent="-317500" algn="l" rtl="0">
              <a:spcBef>
                <a:spcPts val="280"/>
              </a:spcBef>
              <a:spcAft>
                <a:spcPts val="0"/>
              </a:spcAft>
              <a:buSzPts val="1400"/>
              <a:buChar char="•"/>
              <a:defRPr sz="1400">
                <a:solidFill>
                  <a:srgbClr val="D8D8D8"/>
                </a:solidFill>
              </a:defRPr>
            </a:lvl5pPr>
            <a:lvl6pPr marL="2743200" lvl="5" indent="-317500" algn="l" rtl="0">
              <a:spcBef>
                <a:spcPts val="280"/>
              </a:spcBef>
              <a:spcAft>
                <a:spcPts val="0"/>
              </a:spcAft>
              <a:buSzPts val="1400"/>
              <a:buChar char="•"/>
              <a:defRPr sz="1400"/>
            </a:lvl6pPr>
            <a:lvl7pPr marL="3200400" lvl="6" indent="-317500" algn="l" rtl="0">
              <a:spcBef>
                <a:spcPts val="280"/>
              </a:spcBef>
              <a:spcAft>
                <a:spcPts val="0"/>
              </a:spcAft>
              <a:buSzPts val="1400"/>
              <a:buChar char="•"/>
              <a:defRPr sz="1400"/>
            </a:lvl7pPr>
            <a:lvl8pPr marL="3657600" lvl="7" indent="-317500" algn="l" rtl="0">
              <a:spcBef>
                <a:spcPts val="280"/>
              </a:spcBef>
              <a:spcAft>
                <a:spcPts val="0"/>
              </a:spcAft>
              <a:buSzPts val="1400"/>
              <a:buChar char="•"/>
              <a:defRPr sz="1400"/>
            </a:lvl8pPr>
            <a:lvl9pPr marL="4114800" lvl="8" indent="-317500" algn="l" rtl="0">
              <a:spcBef>
                <a:spcPts val="280"/>
              </a:spcBef>
              <a:spcAft>
                <a:spcPts val="0"/>
              </a:spcAft>
              <a:buSzPts val="1400"/>
              <a:buChar char="•"/>
              <a:defRPr sz="1400"/>
            </a:lvl9pPr>
          </a:lstStyle>
          <a:p>
            <a:endParaRPr/>
          </a:p>
        </p:txBody>
      </p:sp>
      <p:sp>
        <p:nvSpPr>
          <p:cNvPr id="300" name="Google Shape;300;p526"/>
          <p:cNvSpPr txBox="1">
            <a:spLocks noGrp="1"/>
          </p:cNvSpPr>
          <p:nvPr>
            <p:ph type="body" idx="2"/>
          </p:nvPr>
        </p:nvSpPr>
        <p:spPr>
          <a:xfrm>
            <a:off x="6126480" y="1713655"/>
            <a:ext cx="4480500" cy="4458600"/>
          </a:xfrm>
          <a:prstGeom prst="rect">
            <a:avLst/>
          </a:prstGeom>
          <a:solidFill>
            <a:schemeClr val="lt1"/>
          </a:solid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b="1">
                <a:solidFill>
                  <a:schemeClr val="dk1"/>
                </a:solidFill>
                <a:latin typeface="Courier New"/>
                <a:ea typeface="Courier New"/>
                <a:cs typeface="Courier New"/>
                <a:sym typeface="Courier New"/>
              </a:defRPr>
            </a:lvl1pPr>
            <a:lvl2pPr marL="914400" lvl="1" indent="-304800" algn="l" rtl="0">
              <a:spcBef>
                <a:spcPts val="600"/>
              </a:spcBef>
              <a:spcAft>
                <a:spcPts val="0"/>
              </a:spcAft>
              <a:buSzPts val="1200"/>
              <a:buChar char="•"/>
              <a:defRPr sz="1200" b="1">
                <a:solidFill>
                  <a:schemeClr val="dk1"/>
                </a:solidFill>
                <a:latin typeface="Courier New"/>
                <a:ea typeface="Courier New"/>
                <a:cs typeface="Courier New"/>
                <a:sym typeface="Courier New"/>
              </a:defRPr>
            </a:lvl2pPr>
            <a:lvl3pPr marL="1371600" lvl="2"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3pPr>
            <a:lvl4pPr marL="1828800" lvl="3"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4pPr>
            <a:lvl5pPr marL="2286000" lvl="4" indent="-298450" algn="l" rtl="0">
              <a:spcBef>
                <a:spcPts val="220"/>
              </a:spcBef>
              <a:spcAft>
                <a:spcPts val="0"/>
              </a:spcAft>
              <a:buSzPts val="1100"/>
              <a:buChar char="•"/>
              <a:defRPr sz="1100" b="1">
                <a:solidFill>
                  <a:schemeClr val="dk1"/>
                </a:solidFill>
                <a:latin typeface="Courier New"/>
                <a:ea typeface="Courier New"/>
                <a:cs typeface="Courier New"/>
                <a:sym typeface="Courier New"/>
              </a:defRPr>
            </a:lvl5pPr>
            <a:lvl6pPr marL="2743200" lvl="5" indent="-317500" algn="l" rtl="0">
              <a:spcBef>
                <a:spcPts val="280"/>
              </a:spcBef>
              <a:spcAft>
                <a:spcPts val="0"/>
              </a:spcAft>
              <a:buSzPts val="1400"/>
              <a:buChar char="•"/>
              <a:defRPr sz="1400"/>
            </a:lvl6pPr>
            <a:lvl7pPr marL="3200400" lvl="6" indent="-317500" algn="l" rtl="0">
              <a:spcBef>
                <a:spcPts val="280"/>
              </a:spcBef>
              <a:spcAft>
                <a:spcPts val="0"/>
              </a:spcAft>
              <a:buSzPts val="1400"/>
              <a:buChar char="•"/>
              <a:defRPr sz="1400"/>
            </a:lvl7pPr>
            <a:lvl8pPr marL="3657600" lvl="7" indent="-317500" algn="l" rtl="0">
              <a:spcBef>
                <a:spcPts val="280"/>
              </a:spcBef>
              <a:spcAft>
                <a:spcPts val="0"/>
              </a:spcAft>
              <a:buSzPts val="1400"/>
              <a:buChar char="•"/>
              <a:defRPr sz="1400"/>
            </a:lvl8pPr>
            <a:lvl9pPr marL="4114800" lvl="8" indent="-317500" algn="l" rtl="0">
              <a:spcBef>
                <a:spcPts val="280"/>
              </a:spcBef>
              <a:spcAft>
                <a:spcPts val="0"/>
              </a:spcAft>
              <a:buSzPts val="1400"/>
              <a:buChar char="•"/>
              <a:defRPr sz="1400"/>
            </a:lvl9pPr>
          </a:lstStyle>
          <a:p>
            <a:endParaRPr/>
          </a:p>
        </p:txBody>
      </p:sp>
      <p:sp>
        <p:nvSpPr>
          <p:cNvPr id="301" name="Google Shape;301;p526"/>
          <p:cNvSpPr txBox="1">
            <a:spLocks noGrp="1"/>
          </p:cNvSpPr>
          <p:nvPr>
            <p:ph type="sldNum" idx="12"/>
          </p:nvPr>
        </p:nvSpPr>
        <p:spPr>
          <a:xfrm>
            <a:off x="10378440" y="6385465"/>
            <a:ext cx="914400" cy="5937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306"/>
        <p:cNvGrpSpPr/>
        <p:nvPr/>
      </p:nvGrpSpPr>
      <p:grpSpPr>
        <a:xfrm>
          <a:off x="0" y="0"/>
          <a:ext cx="0" cy="0"/>
          <a:chOff x="0" y="0"/>
          <a:chExt cx="0" cy="0"/>
        </a:xfrm>
      </p:grpSpPr>
      <p:sp>
        <p:nvSpPr>
          <p:cNvPr id="307" name="Google Shape;307;p489"/>
          <p:cNvSpPr txBox="1">
            <a:spLocks noGrp="1"/>
          </p:cNvSpPr>
          <p:nvPr>
            <p:ph type="title"/>
          </p:nvPr>
        </p:nvSpPr>
        <p:spPr>
          <a:xfrm>
            <a:off x="609600" y="152719"/>
            <a:ext cx="8013300" cy="7299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08" name="Google Shape;308;p489"/>
          <p:cNvSpPr txBox="1">
            <a:spLocks noGrp="1"/>
          </p:cNvSpPr>
          <p:nvPr>
            <p:ph type="body" idx="1"/>
          </p:nvPr>
        </p:nvSpPr>
        <p:spPr>
          <a:xfrm>
            <a:off x="609600" y="1073889"/>
            <a:ext cx="10160100" cy="50523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a:lvl1pPr>
            <a:lvl2pPr marL="914400" lvl="1" indent="-317500" algn="l" rtl="0">
              <a:lnSpc>
                <a:spcPct val="100000"/>
              </a:lnSpc>
              <a:spcBef>
                <a:spcPts val="667"/>
              </a:spcBef>
              <a:spcAft>
                <a:spcPts val="0"/>
              </a:spcAft>
              <a:buSzPts val="1400"/>
              <a:buChar char="•"/>
              <a:defRPr/>
            </a:lvl2pPr>
            <a:lvl3pPr marL="1371600" lvl="2" indent="-317500" algn="l" rtl="0">
              <a:lnSpc>
                <a:spcPct val="100000"/>
              </a:lnSpc>
              <a:spcBef>
                <a:spcPts val="400"/>
              </a:spcBef>
              <a:spcAft>
                <a:spcPts val="0"/>
              </a:spcAft>
              <a:buSzPts val="1400"/>
              <a:buChar char="•"/>
              <a:defRPr/>
            </a:lvl3pPr>
            <a:lvl4pPr marL="1828800" lvl="3" indent="-317500" algn="l" rtl="0">
              <a:lnSpc>
                <a:spcPct val="100000"/>
              </a:lnSpc>
              <a:spcBef>
                <a:spcPts val="400"/>
              </a:spcBef>
              <a:spcAft>
                <a:spcPts val="0"/>
              </a:spcAft>
              <a:buSzPts val="1400"/>
              <a:buChar char="•"/>
              <a:defRPr/>
            </a:lvl4pPr>
            <a:lvl5pPr marL="2286000" lvl="4" indent="-317500" algn="l" rtl="0">
              <a:lnSpc>
                <a:spcPct val="100000"/>
              </a:lnSpc>
              <a:spcBef>
                <a:spcPts val="400"/>
              </a:spcBef>
              <a:spcAft>
                <a:spcPts val="0"/>
              </a:spcAft>
              <a:buSzPts val="1400"/>
              <a:buChar char="•"/>
              <a:defRPr/>
            </a:lvl5pPr>
            <a:lvl6pPr marL="2743200" lvl="5" indent="-317500" algn="l" rtl="0">
              <a:lnSpc>
                <a:spcPct val="100000"/>
              </a:lnSpc>
              <a:spcBef>
                <a:spcPts val="400"/>
              </a:spcBef>
              <a:spcAft>
                <a:spcPts val="0"/>
              </a:spcAft>
              <a:buSzPts val="1400"/>
              <a:buChar char="•"/>
              <a:defRPr/>
            </a:lvl6pPr>
            <a:lvl7pPr marL="3200400" lvl="6" indent="-317500" algn="l" rtl="0">
              <a:lnSpc>
                <a:spcPct val="100000"/>
              </a:lnSpc>
              <a:spcBef>
                <a:spcPts val="400"/>
              </a:spcBef>
              <a:spcAft>
                <a:spcPts val="0"/>
              </a:spcAft>
              <a:buSzPts val="1400"/>
              <a:buChar char="•"/>
              <a:defRPr/>
            </a:lvl7pPr>
            <a:lvl8pPr marL="3657600" lvl="7" indent="-317500" algn="l" rtl="0">
              <a:lnSpc>
                <a:spcPct val="100000"/>
              </a:lnSpc>
              <a:spcBef>
                <a:spcPts val="400"/>
              </a:spcBef>
              <a:spcAft>
                <a:spcPts val="0"/>
              </a:spcAft>
              <a:buSzPts val="1400"/>
              <a:buChar char="•"/>
              <a:defRPr/>
            </a:lvl8pPr>
            <a:lvl9pPr marL="4114800" lvl="8" indent="-317500" algn="l" rtl="0">
              <a:lnSpc>
                <a:spcPct val="100000"/>
              </a:lnSpc>
              <a:spcBef>
                <a:spcPts val="400"/>
              </a:spcBef>
              <a:spcAft>
                <a:spcPts val="0"/>
              </a:spcAft>
              <a:buSzPts val="1400"/>
              <a:buChar char="•"/>
              <a:defRPr/>
            </a:lvl9pPr>
          </a:lstStyle>
          <a:p>
            <a:endParaRPr/>
          </a:p>
        </p:txBody>
      </p:sp>
      <p:sp>
        <p:nvSpPr>
          <p:cNvPr id="309" name="Google Shape;309;p489"/>
          <p:cNvSpPr txBox="1">
            <a:spLocks noGrp="1"/>
          </p:cNvSpPr>
          <p:nvPr>
            <p:ph type="ftr" idx="11"/>
          </p:nvPr>
        </p:nvSpPr>
        <p:spPr>
          <a:xfrm>
            <a:off x="44301" y="6574155"/>
            <a:ext cx="4572000" cy="2835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rgbClr val="A5A5A5"/>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310" name="Google Shape;310;p489"/>
          <p:cNvSpPr txBox="1">
            <a:spLocks noGrp="1"/>
          </p:cNvSpPr>
          <p:nvPr>
            <p:ph type="sldNum" idx="12"/>
          </p:nvPr>
        </p:nvSpPr>
        <p:spPr>
          <a:xfrm rot="-5400000">
            <a:off x="11189268" y="5824721"/>
            <a:ext cx="1315500" cy="486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311"/>
        <p:cNvGrpSpPr/>
        <p:nvPr/>
      </p:nvGrpSpPr>
      <p:grpSpPr>
        <a:xfrm>
          <a:off x="0" y="0"/>
          <a:ext cx="0" cy="0"/>
          <a:chOff x="0" y="0"/>
          <a:chExt cx="0" cy="0"/>
        </a:xfrm>
      </p:grpSpPr>
      <p:sp>
        <p:nvSpPr>
          <p:cNvPr id="312" name="Google Shape;312;p490"/>
          <p:cNvSpPr txBox="1">
            <a:spLocks noGrp="1"/>
          </p:cNvSpPr>
          <p:nvPr>
            <p:ph type="title"/>
          </p:nvPr>
        </p:nvSpPr>
        <p:spPr>
          <a:xfrm>
            <a:off x="2947924" y="240889"/>
            <a:ext cx="7738500" cy="7743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Clr>
                <a:srgbClr val="262626"/>
              </a:buClr>
              <a:buSzPts val="2700"/>
              <a:buFont typeface="Arial"/>
              <a:buNone/>
              <a:defRPr>
                <a:solidFill>
                  <a:srgbClr val="262626"/>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13" name="Google Shape;313;p490"/>
          <p:cNvSpPr txBox="1">
            <a:spLocks noGrp="1"/>
          </p:cNvSpPr>
          <p:nvPr>
            <p:ph type="body" idx="1"/>
          </p:nvPr>
        </p:nvSpPr>
        <p:spPr>
          <a:xfrm>
            <a:off x="85511" y="5269247"/>
            <a:ext cx="4389300" cy="790500"/>
          </a:xfrm>
          <a:prstGeom prst="rect">
            <a:avLst/>
          </a:prstGeom>
          <a:noFill/>
          <a:ln>
            <a:noFill/>
          </a:ln>
        </p:spPr>
        <p:txBody>
          <a:bodyPr spcFirstLastPara="1" wrap="square" lIns="68575" tIns="34275" rIns="68575" bIns="34275" anchor="b" anchorCtr="0">
            <a:noAutofit/>
          </a:bodyPr>
          <a:lstStyle>
            <a:lvl1pPr marL="457200" lvl="0" indent="-228600" algn="l" rtl="0">
              <a:lnSpc>
                <a:spcPct val="100000"/>
              </a:lnSpc>
              <a:spcBef>
                <a:spcPts val="400"/>
              </a:spcBef>
              <a:spcAft>
                <a:spcPts val="0"/>
              </a:spcAft>
              <a:buClr>
                <a:srgbClr val="C00000"/>
              </a:buClr>
              <a:buSzPts val="1400"/>
              <a:buNone/>
              <a:defRPr sz="1867" b="0" cap="none">
                <a:solidFill>
                  <a:srgbClr val="C00000"/>
                </a:solidFill>
                <a:latin typeface="Arial"/>
                <a:ea typeface="Arial"/>
                <a:cs typeface="Arial"/>
                <a:sym typeface="Arial"/>
              </a:defRPr>
            </a:lvl1pPr>
            <a:lvl2pPr marL="914400" lvl="1" indent="-228600" algn="l" rtl="0">
              <a:lnSpc>
                <a:spcPct val="100000"/>
              </a:lnSpc>
              <a:spcBef>
                <a:spcPts val="667"/>
              </a:spcBef>
              <a:spcAft>
                <a:spcPts val="0"/>
              </a:spcAft>
              <a:buSzPts val="1500"/>
              <a:buNone/>
              <a:defRPr sz="2000" b="1"/>
            </a:lvl2pPr>
            <a:lvl3pPr marL="1371600" lvl="2" indent="-228600" algn="l" rtl="0">
              <a:lnSpc>
                <a:spcPct val="100000"/>
              </a:lnSpc>
              <a:spcBef>
                <a:spcPts val="400"/>
              </a:spcBef>
              <a:spcAft>
                <a:spcPts val="0"/>
              </a:spcAft>
              <a:buSzPts val="1400"/>
              <a:buNone/>
              <a:defRPr sz="1867" b="1"/>
            </a:lvl3pPr>
            <a:lvl4pPr marL="1828800" lvl="3" indent="-228600" algn="l" rtl="0">
              <a:lnSpc>
                <a:spcPct val="100000"/>
              </a:lnSpc>
              <a:spcBef>
                <a:spcPts val="267"/>
              </a:spcBef>
              <a:spcAft>
                <a:spcPts val="0"/>
              </a:spcAft>
              <a:buSzPts val="1200"/>
              <a:buNone/>
              <a:defRPr sz="1600" b="1"/>
            </a:lvl4pPr>
            <a:lvl5pPr marL="2286000" lvl="4" indent="-228600" algn="l" rtl="0">
              <a:lnSpc>
                <a:spcPct val="100000"/>
              </a:lnSpc>
              <a:spcBef>
                <a:spcPts val="267"/>
              </a:spcBef>
              <a:spcAft>
                <a:spcPts val="0"/>
              </a:spcAft>
              <a:buSzPts val="1200"/>
              <a:buNone/>
              <a:defRPr sz="1600" b="1"/>
            </a:lvl5pPr>
            <a:lvl6pPr marL="2743200" lvl="5" indent="-228600" algn="l" rtl="0">
              <a:lnSpc>
                <a:spcPct val="100000"/>
              </a:lnSpc>
              <a:spcBef>
                <a:spcPts val="267"/>
              </a:spcBef>
              <a:spcAft>
                <a:spcPts val="0"/>
              </a:spcAft>
              <a:buSzPts val="1200"/>
              <a:buNone/>
              <a:defRPr sz="1600" b="1"/>
            </a:lvl6pPr>
            <a:lvl7pPr marL="3200400" lvl="6" indent="-228600" algn="l" rtl="0">
              <a:lnSpc>
                <a:spcPct val="100000"/>
              </a:lnSpc>
              <a:spcBef>
                <a:spcPts val="267"/>
              </a:spcBef>
              <a:spcAft>
                <a:spcPts val="0"/>
              </a:spcAft>
              <a:buSzPts val="1200"/>
              <a:buNone/>
              <a:defRPr sz="1600" b="1"/>
            </a:lvl7pPr>
            <a:lvl8pPr marL="3657600" lvl="7" indent="-228600" algn="l" rtl="0">
              <a:lnSpc>
                <a:spcPct val="100000"/>
              </a:lnSpc>
              <a:spcBef>
                <a:spcPts val="267"/>
              </a:spcBef>
              <a:spcAft>
                <a:spcPts val="0"/>
              </a:spcAft>
              <a:buSzPts val="1200"/>
              <a:buNone/>
              <a:defRPr sz="1600" b="1"/>
            </a:lvl8pPr>
            <a:lvl9pPr marL="4114800" lvl="8" indent="-228600" algn="l" rtl="0">
              <a:lnSpc>
                <a:spcPct val="100000"/>
              </a:lnSpc>
              <a:spcBef>
                <a:spcPts val="267"/>
              </a:spcBef>
              <a:spcAft>
                <a:spcPts val="0"/>
              </a:spcAft>
              <a:buSzPts val="1200"/>
              <a:buNone/>
              <a:defRPr sz="1600" b="1"/>
            </a:lvl9pPr>
          </a:lstStyle>
          <a:p>
            <a:endParaRPr/>
          </a:p>
        </p:txBody>
      </p:sp>
      <p:sp>
        <p:nvSpPr>
          <p:cNvPr id="314" name="Google Shape;314;p490"/>
          <p:cNvSpPr txBox="1">
            <a:spLocks noGrp="1"/>
          </p:cNvSpPr>
          <p:nvPr>
            <p:ph type="body" idx="2"/>
          </p:nvPr>
        </p:nvSpPr>
        <p:spPr>
          <a:xfrm>
            <a:off x="6790944" y="1401844"/>
            <a:ext cx="4389300" cy="46980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533"/>
              </a:spcBef>
              <a:spcAft>
                <a:spcPts val="0"/>
              </a:spcAft>
              <a:buClr>
                <a:schemeClr val="dk1"/>
              </a:buClr>
              <a:buSzPts val="1800"/>
              <a:buNone/>
              <a:defRPr sz="2400"/>
            </a:lvl1pPr>
            <a:lvl2pPr marL="914400" lvl="1" indent="-323850" algn="l" rtl="0">
              <a:lnSpc>
                <a:spcPct val="100000"/>
              </a:lnSpc>
              <a:spcBef>
                <a:spcPts val="667"/>
              </a:spcBef>
              <a:spcAft>
                <a:spcPts val="0"/>
              </a:spcAft>
              <a:buSzPts val="1500"/>
              <a:buChar char="•"/>
              <a:defRPr sz="2000"/>
            </a:lvl2pPr>
            <a:lvl3pPr marL="1371600" lvl="2" indent="-317500" algn="l" rtl="0">
              <a:lnSpc>
                <a:spcPct val="100000"/>
              </a:lnSpc>
              <a:spcBef>
                <a:spcPts val="400"/>
              </a:spcBef>
              <a:spcAft>
                <a:spcPts val="0"/>
              </a:spcAft>
              <a:buSzPts val="1400"/>
              <a:buChar char="•"/>
              <a:defRPr sz="1867"/>
            </a:lvl3pPr>
            <a:lvl4pPr marL="1828800" lvl="3" indent="-304800" algn="l" rtl="0">
              <a:lnSpc>
                <a:spcPct val="100000"/>
              </a:lnSpc>
              <a:spcBef>
                <a:spcPts val="267"/>
              </a:spcBef>
              <a:spcAft>
                <a:spcPts val="0"/>
              </a:spcAft>
              <a:buSzPts val="1200"/>
              <a:buChar char="•"/>
              <a:defRPr sz="1600"/>
            </a:lvl4pPr>
            <a:lvl5pPr marL="2286000" lvl="4" indent="-304800" algn="l" rtl="0">
              <a:lnSpc>
                <a:spcPct val="100000"/>
              </a:lnSpc>
              <a:spcBef>
                <a:spcPts val="267"/>
              </a:spcBef>
              <a:spcAft>
                <a:spcPts val="0"/>
              </a:spcAft>
              <a:buSzPts val="1200"/>
              <a:buChar char="•"/>
              <a:defRPr sz="1600"/>
            </a:lvl5pPr>
            <a:lvl6pPr marL="2743200" lvl="5" indent="-304800" algn="l" rtl="0">
              <a:lnSpc>
                <a:spcPct val="100000"/>
              </a:lnSpc>
              <a:spcBef>
                <a:spcPts val="267"/>
              </a:spcBef>
              <a:spcAft>
                <a:spcPts val="0"/>
              </a:spcAft>
              <a:buSzPts val="1200"/>
              <a:buChar char="•"/>
              <a:defRPr sz="1600"/>
            </a:lvl6pPr>
            <a:lvl7pPr marL="3200400" lvl="6" indent="-304800" algn="l" rtl="0">
              <a:lnSpc>
                <a:spcPct val="100000"/>
              </a:lnSpc>
              <a:spcBef>
                <a:spcPts val="267"/>
              </a:spcBef>
              <a:spcAft>
                <a:spcPts val="0"/>
              </a:spcAft>
              <a:buSzPts val="1200"/>
              <a:buChar char="•"/>
              <a:defRPr sz="1600"/>
            </a:lvl7pPr>
            <a:lvl8pPr marL="3657600" lvl="7" indent="-304800" algn="l" rtl="0">
              <a:lnSpc>
                <a:spcPct val="100000"/>
              </a:lnSpc>
              <a:spcBef>
                <a:spcPts val="267"/>
              </a:spcBef>
              <a:spcAft>
                <a:spcPts val="0"/>
              </a:spcAft>
              <a:buSzPts val="1200"/>
              <a:buChar char="•"/>
              <a:defRPr sz="1600"/>
            </a:lvl8pPr>
            <a:lvl9pPr marL="4114800" lvl="8" indent="-304800" algn="l" rtl="0">
              <a:lnSpc>
                <a:spcPct val="100000"/>
              </a:lnSpc>
              <a:spcBef>
                <a:spcPts val="267"/>
              </a:spcBef>
              <a:spcAft>
                <a:spcPts val="0"/>
              </a:spcAft>
              <a:buSzPts val="1200"/>
              <a:buChar char="•"/>
              <a:defRPr sz="1600"/>
            </a:lvl9pPr>
          </a:lstStyle>
          <a:p>
            <a:endParaRPr/>
          </a:p>
        </p:txBody>
      </p:sp>
      <p:sp>
        <p:nvSpPr>
          <p:cNvPr id="315" name="Google Shape;315;p490"/>
          <p:cNvSpPr txBox="1">
            <a:spLocks noGrp="1"/>
          </p:cNvSpPr>
          <p:nvPr>
            <p:ph type="sldNum" idx="12"/>
          </p:nvPr>
        </p:nvSpPr>
        <p:spPr>
          <a:xfrm rot="-5400000">
            <a:off x="11189268" y="5824721"/>
            <a:ext cx="1315500" cy="486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316" name="Google Shape;316;p490"/>
          <p:cNvSpPr txBox="1"/>
          <p:nvPr/>
        </p:nvSpPr>
        <p:spPr>
          <a:xfrm>
            <a:off x="640939" y="349776"/>
            <a:ext cx="2267100" cy="64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US" sz="3600" b="1" i="0" u="none" strike="noStrike" cap="none">
                <a:solidFill>
                  <a:srgbClr val="C00000"/>
                </a:solidFill>
                <a:latin typeface="Arial"/>
                <a:ea typeface="Arial"/>
                <a:cs typeface="Arial"/>
                <a:sym typeface="Arial"/>
              </a:rPr>
              <a:t>POP QUIZ:</a:t>
            </a:r>
            <a:endParaRPr sz="1867" b="1" i="0" u="none" strike="noStrike" cap="none">
              <a:solidFill>
                <a:srgbClr val="C00000"/>
              </a:solidFill>
              <a:latin typeface="Arial"/>
              <a:ea typeface="Arial"/>
              <a:cs typeface="Arial"/>
              <a:sym typeface="Arial"/>
            </a:endParaRPr>
          </a:p>
        </p:txBody>
      </p:sp>
      <p:pic>
        <p:nvPicPr>
          <p:cNvPr id="317" name="Google Shape;317;p490"/>
          <p:cNvPicPr preferRelativeResize="0"/>
          <p:nvPr/>
        </p:nvPicPr>
        <p:blipFill rotWithShape="1">
          <a:blip r:embed="rId2">
            <a:alphaModFix/>
          </a:blip>
          <a:srcRect l="38538" t="36851" r="56353" b="53516"/>
          <a:stretch/>
        </p:blipFill>
        <p:spPr>
          <a:xfrm>
            <a:off x="555371" y="4791464"/>
            <a:ext cx="788405" cy="836668"/>
          </a:xfrm>
          <a:prstGeom prst="rect">
            <a:avLst/>
          </a:prstGeom>
          <a:noFill/>
          <a:ln>
            <a:noFill/>
          </a:ln>
        </p:spPr>
      </p:pic>
      <p:pic>
        <p:nvPicPr>
          <p:cNvPr id="318" name="Google Shape;318;p490"/>
          <p:cNvPicPr preferRelativeResize="0"/>
          <p:nvPr/>
        </p:nvPicPr>
        <p:blipFill rotWithShape="1">
          <a:blip r:embed="rId3">
            <a:alphaModFix/>
          </a:blip>
          <a:srcRect l="26346"/>
          <a:stretch/>
        </p:blipFill>
        <p:spPr>
          <a:xfrm>
            <a:off x="2999347" y="1401845"/>
            <a:ext cx="3690000" cy="4740425"/>
          </a:xfrm>
          <a:prstGeom prst="rect">
            <a:avLst/>
          </a:prstGeom>
          <a:noFill/>
          <a:ln>
            <a:noFill/>
          </a:ln>
        </p:spPr>
      </p:pic>
      <p:sp>
        <p:nvSpPr>
          <p:cNvPr id="319" name="Google Shape;319;p490"/>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a:solidFill>
                  <a:srgbClr val="A5A5A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_OBJECTS" type="twoObj">
  <p:cSld name="TWO_OBJECTS">
    <p:spTree>
      <p:nvGrpSpPr>
        <p:cNvPr id="1" name="Shape 320"/>
        <p:cNvGrpSpPr/>
        <p:nvPr/>
      </p:nvGrpSpPr>
      <p:grpSpPr>
        <a:xfrm>
          <a:off x="0" y="0"/>
          <a:ext cx="0" cy="0"/>
          <a:chOff x="0" y="0"/>
          <a:chExt cx="0" cy="0"/>
        </a:xfrm>
      </p:grpSpPr>
      <p:sp>
        <p:nvSpPr>
          <p:cNvPr id="321" name="Google Shape;321;p527"/>
          <p:cNvSpPr txBox="1">
            <a:spLocks noGrp="1"/>
          </p:cNvSpPr>
          <p:nvPr>
            <p:ph type="title"/>
          </p:nvPr>
        </p:nvSpPr>
        <p:spPr>
          <a:xfrm>
            <a:off x="609600" y="152719"/>
            <a:ext cx="7721700" cy="13716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22" name="Google Shape;322;p527"/>
          <p:cNvSpPr txBox="1">
            <a:spLocks noGrp="1"/>
          </p:cNvSpPr>
          <p:nvPr>
            <p:ph type="body" idx="1"/>
          </p:nvPr>
        </p:nvSpPr>
        <p:spPr>
          <a:xfrm>
            <a:off x="2174240" y="1574800"/>
            <a:ext cx="4389300" cy="452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533"/>
              </a:spcBef>
              <a:spcAft>
                <a:spcPts val="0"/>
              </a:spcAft>
              <a:buClr>
                <a:schemeClr val="dk1"/>
              </a:buClr>
              <a:buSzPts val="2100"/>
              <a:buNone/>
              <a:defRPr sz="2800"/>
            </a:lvl1pPr>
            <a:lvl2pPr marL="914400" lvl="1" indent="-342900" algn="l" rtl="0">
              <a:lnSpc>
                <a:spcPct val="100000"/>
              </a:lnSpc>
              <a:spcBef>
                <a:spcPts val="667"/>
              </a:spcBef>
              <a:spcAft>
                <a:spcPts val="0"/>
              </a:spcAft>
              <a:buSzPts val="1800"/>
              <a:buChar char="•"/>
              <a:defRPr sz="24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23" name="Google Shape;323;p527"/>
          <p:cNvSpPr txBox="1">
            <a:spLocks noGrp="1"/>
          </p:cNvSpPr>
          <p:nvPr>
            <p:ph type="body" idx="2"/>
          </p:nvPr>
        </p:nvSpPr>
        <p:spPr>
          <a:xfrm>
            <a:off x="6786880" y="1574800"/>
            <a:ext cx="4389300" cy="452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533"/>
              </a:spcBef>
              <a:spcAft>
                <a:spcPts val="0"/>
              </a:spcAft>
              <a:buClr>
                <a:schemeClr val="dk1"/>
              </a:buClr>
              <a:buSzPts val="2100"/>
              <a:buNone/>
              <a:defRPr sz="2800"/>
            </a:lvl1pPr>
            <a:lvl2pPr marL="914400" lvl="1" indent="-342900" algn="l" rtl="0">
              <a:lnSpc>
                <a:spcPct val="100000"/>
              </a:lnSpc>
              <a:spcBef>
                <a:spcPts val="667"/>
              </a:spcBef>
              <a:spcAft>
                <a:spcPts val="0"/>
              </a:spcAft>
              <a:buSzPts val="1800"/>
              <a:buChar char="•"/>
              <a:defRPr sz="24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24" name="Google Shape;324;p527"/>
          <p:cNvSpPr txBox="1">
            <a:spLocks noGrp="1"/>
          </p:cNvSpPr>
          <p:nvPr>
            <p:ph type="dt" idx="10"/>
          </p:nvPr>
        </p:nvSpPr>
        <p:spPr>
          <a:xfrm>
            <a:off x="609600" y="6172201"/>
            <a:ext cx="4572000" cy="304800"/>
          </a:xfrm>
          <a:prstGeom prst="rect">
            <a:avLst/>
          </a:prstGeom>
          <a:noFill/>
          <a:ln>
            <a:noFill/>
          </a:ln>
        </p:spPr>
        <p:txBody>
          <a:bodyPr spcFirstLastPara="1" wrap="square" lIns="68575" tIns="34275" rIns="68575" bIns="0" anchor="b"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325" name="Google Shape;325;p527"/>
          <p:cNvSpPr txBox="1">
            <a:spLocks noGrp="1"/>
          </p:cNvSpPr>
          <p:nvPr>
            <p:ph type="ftr" idx="11"/>
          </p:nvPr>
        </p:nvSpPr>
        <p:spPr>
          <a:xfrm>
            <a:off x="609600" y="6492876"/>
            <a:ext cx="4572000" cy="2835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326" name="Google Shape;326;p527"/>
          <p:cNvSpPr txBox="1">
            <a:spLocks noGrp="1"/>
          </p:cNvSpPr>
          <p:nvPr>
            <p:ph type="sldNum" idx="12"/>
          </p:nvPr>
        </p:nvSpPr>
        <p:spPr>
          <a:xfrm rot="-5400000">
            <a:off x="11189268" y="5824721"/>
            <a:ext cx="1315500" cy="486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327" name="Google Shape;327;p527"/>
          <p:cNvCxnSpPr/>
          <p:nvPr/>
        </p:nvCxnSpPr>
        <p:spPr>
          <a:xfrm>
            <a:off x="6663351" y="1656784"/>
            <a:ext cx="0" cy="4443900"/>
          </a:xfrm>
          <a:prstGeom prst="straightConnector1">
            <a:avLst/>
          </a:prstGeom>
          <a:noFill/>
          <a:ln w="9525" cap="flat" cmpd="sng">
            <a:solidFill>
              <a:srgbClr val="9C1D22"/>
            </a:solidFill>
            <a:prstDash val="solid"/>
            <a:round/>
            <a:headEnd type="none" w="sm" len="sm"/>
            <a:tailEnd type="none" w="sm" len="sm"/>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28"/>
        <p:cNvGrpSpPr/>
        <p:nvPr/>
      </p:nvGrpSpPr>
      <p:grpSpPr>
        <a:xfrm>
          <a:off x="0" y="0"/>
          <a:ext cx="0" cy="0"/>
          <a:chOff x="0" y="0"/>
          <a:chExt cx="0" cy="0"/>
        </a:xfrm>
      </p:grpSpPr>
      <p:sp>
        <p:nvSpPr>
          <p:cNvPr id="329" name="Google Shape;329;p528"/>
          <p:cNvSpPr txBox="1">
            <a:spLocks noGrp="1"/>
          </p:cNvSpPr>
          <p:nvPr>
            <p:ph type="title"/>
          </p:nvPr>
        </p:nvSpPr>
        <p:spPr>
          <a:xfrm>
            <a:off x="609600" y="152719"/>
            <a:ext cx="7721700" cy="6555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30" name="Google Shape;330;p528"/>
          <p:cNvSpPr txBox="1">
            <a:spLocks noGrp="1"/>
          </p:cNvSpPr>
          <p:nvPr>
            <p:ph type="ftr" idx="11"/>
          </p:nvPr>
        </p:nvSpPr>
        <p:spPr>
          <a:xfrm>
            <a:off x="609600" y="6492876"/>
            <a:ext cx="4572000" cy="2835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331" name="Google Shape;331;p528"/>
          <p:cNvSpPr txBox="1">
            <a:spLocks noGrp="1"/>
          </p:cNvSpPr>
          <p:nvPr>
            <p:ph type="sldNum" idx="12"/>
          </p:nvPr>
        </p:nvSpPr>
        <p:spPr>
          <a:xfrm rot="-5400000">
            <a:off x="11189268" y="5824721"/>
            <a:ext cx="1315500" cy="486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332" name="Google Shape;332;p528"/>
          <p:cNvCxnSpPr/>
          <p:nvPr/>
        </p:nvCxnSpPr>
        <p:spPr>
          <a:xfrm>
            <a:off x="6663351"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333" name="Google Shape;333;p528"/>
          <p:cNvSpPr txBox="1">
            <a:spLocks noGrp="1"/>
          </p:cNvSpPr>
          <p:nvPr>
            <p:ph type="body" idx="1"/>
          </p:nvPr>
        </p:nvSpPr>
        <p:spPr>
          <a:xfrm>
            <a:off x="4254367"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34" name="Google Shape;334;p528"/>
          <p:cNvSpPr txBox="1">
            <a:spLocks noGrp="1"/>
          </p:cNvSpPr>
          <p:nvPr>
            <p:ph type="body" idx="2"/>
          </p:nvPr>
        </p:nvSpPr>
        <p:spPr>
          <a:xfrm>
            <a:off x="4267200"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35" name="Google Shape;335;p528"/>
          <p:cNvSpPr txBox="1">
            <a:spLocks noGrp="1"/>
          </p:cNvSpPr>
          <p:nvPr>
            <p:ph type="body" idx="3"/>
          </p:nvPr>
        </p:nvSpPr>
        <p:spPr>
          <a:xfrm>
            <a:off x="1821843"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36" name="Google Shape;336;p528"/>
          <p:cNvSpPr txBox="1">
            <a:spLocks noGrp="1"/>
          </p:cNvSpPr>
          <p:nvPr>
            <p:ph type="body" idx="4"/>
          </p:nvPr>
        </p:nvSpPr>
        <p:spPr>
          <a:xfrm>
            <a:off x="1834677"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37" name="Google Shape;337;p528"/>
          <p:cNvSpPr txBox="1">
            <a:spLocks noGrp="1"/>
          </p:cNvSpPr>
          <p:nvPr>
            <p:ph type="body" idx="5"/>
          </p:nvPr>
        </p:nvSpPr>
        <p:spPr>
          <a:xfrm>
            <a:off x="9195864"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38" name="Google Shape;338;p528"/>
          <p:cNvSpPr txBox="1">
            <a:spLocks noGrp="1"/>
          </p:cNvSpPr>
          <p:nvPr>
            <p:ph type="body" idx="6"/>
          </p:nvPr>
        </p:nvSpPr>
        <p:spPr>
          <a:xfrm>
            <a:off x="9208697"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39" name="Google Shape;339;p528"/>
          <p:cNvSpPr txBox="1">
            <a:spLocks noGrp="1"/>
          </p:cNvSpPr>
          <p:nvPr>
            <p:ph type="body" idx="7"/>
          </p:nvPr>
        </p:nvSpPr>
        <p:spPr>
          <a:xfrm>
            <a:off x="6763340"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340" name="Google Shape;340;p528"/>
          <p:cNvSpPr txBox="1">
            <a:spLocks noGrp="1"/>
          </p:cNvSpPr>
          <p:nvPr>
            <p:ph type="body" idx="8"/>
          </p:nvPr>
        </p:nvSpPr>
        <p:spPr>
          <a:xfrm>
            <a:off x="6776175"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3"/>
        <p:cNvGrpSpPr/>
        <p:nvPr/>
      </p:nvGrpSpPr>
      <p:grpSpPr>
        <a:xfrm>
          <a:off x="0" y="0"/>
          <a:ext cx="0" cy="0"/>
          <a:chOff x="0" y="0"/>
          <a:chExt cx="0" cy="0"/>
        </a:xfrm>
      </p:grpSpPr>
      <p:sp>
        <p:nvSpPr>
          <p:cNvPr id="44" name="Google Shape;44;p496"/>
          <p:cNvSpPr txBox="1">
            <a:spLocks noGrp="1"/>
          </p:cNvSpPr>
          <p:nvPr>
            <p:ph type="title"/>
          </p:nvPr>
        </p:nvSpPr>
        <p:spPr>
          <a:xfrm>
            <a:off x="2004828" y="152718"/>
            <a:ext cx="6428100" cy="814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496"/>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49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7" name="Google Shape;47;p496"/>
          <p:cNvSpPr txBox="1">
            <a:spLocks noGrp="1"/>
          </p:cNvSpPr>
          <p:nvPr>
            <p:ph type="body" idx="1"/>
          </p:nvPr>
        </p:nvSpPr>
        <p:spPr>
          <a:xfrm>
            <a:off x="6394027" y="1300130"/>
            <a:ext cx="4515000" cy="47226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48" name="Google Shape;48;p496"/>
          <p:cNvSpPr txBox="1"/>
          <p:nvPr/>
        </p:nvSpPr>
        <p:spPr>
          <a:xfrm>
            <a:off x="609599" y="331458"/>
            <a:ext cx="10491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00000"/>
                </a:solidFill>
                <a:latin typeface="Arial"/>
                <a:ea typeface="Arial"/>
                <a:cs typeface="Arial"/>
                <a:sym typeface="Arial"/>
              </a:rPr>
              <a:t>LAB:</a:t>
            </a:r>
            <a:endParaRPr sz="1800" b="1">
              <a:solidFill>
                <a:srgbClr val="C00000"/>
              </a:solidFill>
              <a:latin typeface="Arial"/>
              <a:ea typeface="Arial"/>
              <a:cs typeface="Arial"/>
              <a:sym typeface="Arial"/>
            </a:endParaRPr>
          </a:p>
        </p:txBody>
      </p:sp>
      <p:sp>
        <p:nvSpPr>
          <p:cNvPr id="49" name="Google Shape;49;p496"/>
          <p:cNvSpPr txBox="1"/>
          <p:nvPr/>
        </p:nvSpPr>
        <p:spPr>
          <a:xfrm>
            <a:off x="6822558" y="6492876"/>
            <a:ext cx="4572000" cy="283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50" b="1">
                <a:solidFill>
                  <a:schemeClr val="dk1"/>
                </a:solidFill>
                <a:latin typeface="Arial"/>
                <a:ea typeface="Arial"/>
                <a:cs typeface="Arial"/>
                <a:sym typeface="Arial"/>
              </a:rPr>
              <a:t>Practice makes perfect.</a:t>
            </a:r>
            <a:endParaRPr sz="1050" b="1">
              <a:solidFill>
                <a:schemeClr val="dk1"/>
              </a:solidFill>
              <a:latin typeface="Arial"/>
              <a:ea typeface="Arial"/>
              <a:cs typeface="Arial"/>
              <a:sym typeface="Arial"/>
            </a:endParaRPr>
          </a:p>
        </p:txBody>
      </p:sp>
      <p:sp>
        <p:nvSpPr>
          <p:cNvPr id="50" name="Google Shape;50;p496"/>
          <p:cNvSpPr/>
          <p:nvPr/>
        </p:nvSpPr>
        <p:spPr>
          <a:xfrm>
            <a:off x="12006470" y="1300130"/>
            <a:ext cx="185400" cy="5557800"/>
          </a:xfrm>
          <a:prstGeom prst="rect">
            <a:avLst/>
          </a:prstGeom>
          <a:solidFill>
            <a:srgbClr val="0074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1" name="Google Shape;51;p496"/>
          <p:cNvPicPr preferRelativeResize="0"/>
          <p:nvPr/>
        </p:nvPicPr>
        <p:blipFill rotWithShape="1">
          <a:blip r:embed="rId2">
            <a:alphaModFix/>
          </a:blip>
          <a:srcRect l="38541" t="36852" r="56354" b="53517"/>
          <a:stretch/>
        </p:blipFill>
        <p:spPr>
          <a:xfrm>
            <a:off x="774843" y="5050793"/>
            <a:ext cx="788400" cy="836668"/>
          </a:xfrm>
          <a:prstGeom prst="rect">
            <a:avLst/>
          </a:prstGeom>
          <a:noFill/>
          <a:ln>
            <a:noFill/>
          </a:ln>
        </p:spPr>
      </p:pic>
      <p:pic>
        <p:nvPicPr>
          <p:cNvPr id="52" name="Google Shape;52;p496"/>
          <p:cNvPicPr preferRelativeResize="0"/>
          <p:nvPr/>
        </p:nvPicPr>
        <p:blipFill rotWithShape="1">
          <a:blip r:embed="rId3">
            <a:alphaModFix/>
          </a:blip>
          <a:srcRect l="20772" r="22688"/>
          <a:stretch/>
        </p:blipFill>
        <p:spPr>
          <a:xfrm>
            <a:off x="2172782" y="1300130"/>
            <a:ext cx="4012231" cy="4722629"/>
          </a:xfrm>
          <a:prstGeom prst="rect">
            <a:avLst/>
          </a:prstGeom>
          <a:noFill/>
          <a:ln>
            <a:noFill/>
          </a:ln>
        </p:spPr>
      </p:pic>
      <p:sp>
        <p:nvSpPr>
          <p:cNvPr id="53" name="Google Shape;53;p496"/>
          <p:cNvSpPr txBox="1">
            <a:spLocks noGrp="1"/>
          </p:cNvSpPr>
          <p:nvPr>
            <p:ph type="body" idx="2"/>
          </p:nvPr>
        </p:nvSpPr>
        <p:spPr>
          <a:xfrm>
            <a:off x="583496" y="5887647"/>
            <a:ext cx="1168500" cy="249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rgbClr val="FF0000"/>
              </a:buClr>
              <a:buSzPts val="1400"/>
              <a:buNone/>
              <a:defRPr sz="1400">
                <a:solidFill>
                  <a:srgbClr val="FF0000"/>
                </a:solidFill>
                <a:latin typeface="Arial Black"/>
                <a:ea typeface="Arial Black"/>
                <a:cs typeface="Arial Black"/>
                <a:sym typeface="Arial Black"/>
              </a:defRPr>
            </a:lvl1pPr>
            <a:lvl2pPr marL="914400" lvl="1" indent="-228600" algn="l" rtl="0">
              <a:spcBef>
                <a:spcPts val="600"/>
              </a:spcBef>
              <a:spcAft>
                <a:spcPts val="0"/>
              </a:spcAft>
              <a:buSzPts val="2000"/>
              <a:buNone/>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54" name="Google Shape;54;p496"/>
          <p:cNvSpPr txBox="1"/>
          <p:nvPr/>
        </p:nvSpPr>
        <p:spPr>
          <a:xfrm>
            <a:off x="9853713" y="152718"/>
            <a:ext cx="1913100" cy="5232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LABS AT THE BACK OF THE BOOK</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1"/>
        <p:cNvGrpSpPr/>
        <p:nvPr/>
      </p:nvGrpSpPr>
      <p:grpSpPr>
        <a:xfrm>
          <a:off x="0" y="0"/>
          <a:ext cx="0" cy="0"/>
          <a:chOff x="0" y="0"/>
          <a:chExt cx="0" cy="0"/>
        </a:xfrm>
      </p:grpSpPr>
      <p:sp>
        <p:nvSpPr>
          <p:cNvPr id="342" name="Google Shape;342;p529"/>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43" name="Google Shape;343;p529"/>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_Comparison">
  <p:cSld name="2_Comparison">
    <p:spTree>
      <p:nvGrpSpPr>
        <p:cNvPr id="1" name="Shape 344"/>
        <p:cNvGrpSpPr/>
        <p:nvPr/>
      </p:nvGrpSpPr>
      <p:grpSpPr>
        <a:xfrm>
          <a:off x="0" y="0"/>
          <a:ext cx="0" cy="0"/>
          <a:chOff x="0" y="0"/>
          <a:chExt cx="0" cy="0"/>
        </a:xfrm>
      </p:grpSpPr>
      <p:sp>
        <p:nvSpPr>
          <p:cNvPr id="345" name="Google Shape;345;p530"/>
          <p:cNvSpPr txBox="1">
            <a:spLocks noGrp="1"/>
          </p:cNvSpPr>
          <p:nvPr>
            <p:ph type="title"/>
          </p:nvPr>
        </p:nvSpPr>
        <p:spPr>
          <a:xfrm>
            <a:off x="2947925" y="240890"/>
            <a:ext cx="7738500" cy="7743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solidFill>
                  <a:srgbClr val="262626"/>
                </a:solidFill>
                <a:latin typeface="Arial"/>
                <a:ea typeface="Arial"/>
                <a:cs typeface="Arial"/>
                <a:sym typeface="Aria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46" name="Google Shape;346;p530"/>
          <p:cNvSpPr txBox="1">
            <a:spLocks noGrp="1"/>
          </p:cNvSpPr>
          <p:nvPr>
            <p:ph type="body" idx="1"/>
          </p:nvPr>
        </p:nvSpPr>
        <p:spPr>
          <a:xfrm>
            <a:off x="85511" y="5269245"/>
            <a:ext cx="4389000" cy="790200"/>
          </a:xfrm>
          <a:prstGeom prst="rect">
            <a:avLst/>
          </a:prstGeom>
          <a:noFill/>
          <a:ln>
            <a:noFill/>
          </a:ln>
        </p:spPr>
        <p:txBody>
          <a:bodyPr spcFirstLastPara="1" wrap="square" lIns="91425" tIns="91425" rIns="91425" bIns="91425" anchor="b" anchorCtr="0">
            <a:noAutofit/>
          </a:bodyPr>
          <a:lstStyle>
            <a:lvl1pPr marL="457200" lvl="0" indent="-228600" algn="l" rtl="0">
              <a:lnSpc>
                <a:spcPct val="115000"/>
              </a:lnSpc>
              <a:spcBef>
                <a:spcPts val="0"/>
              </a:spcBef>
              <a:spcAft>
                <a:spcPts val="0"/>
              </a:spcAft>
              <a:buSzPts val="1800"/>
              <a:buNone/>
              <a:defRPr sz="1800" b="0" cap="none">
                <a:solidFill>
                  <a:srgbClr val="C00000"/>
                </a:solidFill>
                <a:latin typeface="Arial"/>
                <a:ea typeface="Arial"/>
                <a:cs typeface="Arial"/>
                <a:sym typeface="Arial"/>
              </a:defRPr>
            </a:lvl1pPr>
            <a:lvl2pPr marL="914400" lvl="1" indent="-228600" algn="l" rtl="0">
              <a:lnSpc>
                <a:spcPct val="115000"/>
              </a:lnSpc>
              <a:spcBef>
                <a:spcPts val="2133"/>
              </a:spcBef>
              <a:spcAft>
                <a:spcPts val="0"/>
              </a:spcAft>
              <a:buSzPts val="1400"/>
              <a:buNone/>
              <a:defRPr sz="2000" b="1"/>
            </a:lvl2pPr>
            <a:lvl3pPr marL="1371600" lvl="2" indent="-228600" algn="l" rtl="0">
              <a:lnSpc>
                <a:spcPct val="115000"/>
              </a:lnSpc>
              <a:spcBef>
                <a:spcPts val="2133"/>
              </a:spcBef>
              <a:spcAft>
                <a:spcPts val="0"/>
              </a:spcAft>
              <a:buSzPts val="1400"/>
              <a:buNone/>
              <a:defRPr sz="1800" b="1"/>
            </a:lvl3pPr>
            <a:lvl4pPr marL="1828800" lvl="3" indent="-228600" algn="l" rtl="0">
              <a:lnSpc>
                <a:spcPct val="115000"/>
              </a:lnSpc>
              <a:spcBef>
                <a:spcPts val="2133"/>
              </a:spcBef>
              <a:spcAft>
                <a:spcPts val="0"/>
              </a:spcAft>
              <a:buSzPts val="1400"/>
              <a:buNone/>
              <a:defRPr sz="1600" b="1"/>
            </a:lvl4pPr>
            <a:lvl5pPr marL="2286000" lvl="4" indent="-228600" algn="l" rtl="0">
              <a:lnSpc>
                <a:spcPct val="115000"/>
              </a:lnSpc>
              <a:spcBef>
                <a:spcPts val="2133"/>
              </a:spcBef>
              <a:spcAft>
                <a:spcPts val="0"/>
              </a:spcAft>
              <a:buSzPts val="1400"/>
              <a:buNone/>
              <a:defRPr sz="1600" b="1"/>
            </a:lvl5pPr>
            <a:lvl6pPr marL="2743200" lvl="5" indent="-228600" algn="l" rtl="0">
              <a:lnSpc>
                <a:spcPct val="115000"/>
              </a:lnSpc>
              <a:spcBef>
                <a:spcPts val="2133"/>
              </a:spcBef>
              <a:spcAft>
                <a:spcPts val="0"/>
              </a:spcAft>
              <a:buSzPts val="1400"/>
              <a:buNone/>
              <a:defRPr sz="1600" b="1"/>
            </a:lvl6pPr>
            <a:lvl7pPr marL="3200400" lvl="6" indent="-228600" algn="l" rtl="0">
              <a:lnSpc>
                <a:spcPct val="115000"/>
              </a:lnSpc>
              <a:spcBef>
                <a:spcPts val="2133"/>
              </a:spcBef>
              <a:spcAft>
                <a:spcPts val="0"/>
              </a:spcAft>
              <a:buSzPts val="1400"/>
              <a:buNone/>
              <a:defRPr sz="1600" b="1"/>
            </a:lvl7pPr>
            <a:lvl8pPr marL="3657600" lvl="7" indent="-228600" algn="l" rtl="0">
              <a:lnSpc>
                <a:spcPct val="115000"/>
              </a:lnSpc>
              <a:spcBef>
                <a:spcPts val="2133"/>
              </a:spcBef>
              <a:spcAft>
                <a:spcPts val="0"/>
              </a:spcAft>
              <a:buSzPts val="1400"/>
              <a:buNone/>
              <a:defRPr sz="1600" b="1"/>
            </a:lvl8pPr>
            <a:lvl9pPr marL="4114800" lvl="8" indent="-228600" algn="l" rtl="0">
              <a:lnSpc>
                <a:spcPct val="115000"/>
              </a:lnSpc>
              <a:spcBef>
                <a:spcPts val="2133"/>
              </a:spcBef>
              <a:spcAft>
                <a:spcPts val="2133"/>
              </a:spcAft>
              <a:buSzPts val="1400"/>
              <a:buNone/>
              <a:defRPr sz="1600" b="1"/>
            </a:lvl9pPr>
          </a:lstStyle>
          <a:p>
            <a:endParaRPr/>
          </a:p>
        </p:txBody>
      </p:sp>
      <p:sp>
        <p:nvSpPr>
          <p:cNvPr id="347" name="Google Shape;347;p530"/>
          <p:cNvSpPr txBox="1">
            <a:spLocks noGrp="1"/>
          </p:cNvSpPr>
          <p:nvPr>
            <p:ph type="body" idx="2"/>
          </p:nvPr>
        </p:nvSpPr>
        <p:spPr>
          <a:xfrm>
            <a:off x="6790944" y="1401844"/>
            <a:ext cx="4389000" cy="46980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sz="2400"/>
            </a:lvl1pPr>
            <a:lvl2pPr marL="914400" lvl="1" indent="-317500" algn="l" rtl="0">
              <a:lnSpc>
                <a:spcPct val="115000"/>
              </a:lnSpc>
              <a:spcBef>
                <a:spcPts val="2133"/>
              </a:spcBef>
              <a:spcAft>
                <a:spcPts val="0"/>
              </a:spcAft>
              <a:buSzPts val="1400"/>
              <a:buChar char="○"/>
              <a:defRPr sz="2000"/>
            </a:lvl2pPr>
            <a:lvl3pPr marL="1371600" lvl="2" indent="-317500" algn="l" rtl="0">
              <a:lnSpc>
                <a:spcPct val="115000"/>
              </a:lnSpc>
              <a:spcBef>
                <a:spcPts val="2133"/>
              </a:spcBef>
              <a:spcAft>
                <a:spcPts val="0"/>
              </a:spcAft>
              <a:buSzPts val="1400"/>
              <a:buChar char="■"/>
              <a:defRPr sz="1800"/>
            </a:lvl3pPr>
            <a:lvl4pPr marL="1828800" lvl="3" indent="-317500" algn="l" rtl="0">
              <a:lnSpc>
                <a:spcPct val="115000"/>
              </a:lnSpc>
              <a:spcBef>
                <a:spcPts val="2133"/>
              </a:spcBef>
              <a:spcAft>
                <a:spcPts val="0"/>
              </a:spcAft>
              <a:buSzPts val="1400"/>
              <a:buChar char="●"/>
              <a:defRPr sz="1600"/>
            </a:lvl4pPr>
            <a:lvl5pPr marL="2286000" lvl="4" indent="-317500" algn="l" rtl="0">
              <a:lnSpc>
                <a:spcPct val="115000"/>
              </a:lnSpc>
              <a:spcBef>
                <a:spcPts val="2133"/>
              </a:spcBef>
              <a:spcAft>
                <a:spcPts val="0"/>
              </a:spcAft>
              <a:buSzPts val="1400"/>
              <a:buChar char="○"/>
              <a:defRPr sz="1600"/>
            </a:lvl5pPr>
            <a:lvl6pPr marL="2743200" lvl="5" indent="-317500" algn="l" rtl="0">
              <a:lnSpc>
                <a:spcPct val="115000"/>
              </a:lnSpc>
              <a:spcBef>
                <a:spcPts val="2133"/>
              </a:spcBef>
              <a:spcAft>
                <a:spcPts val="0"/>
              </a:spcAft>
              <a:buSzPts val="1400"/>
              <a:buChar char="■"/>
              <a:defRPr sz="1600"/>
            </a:lvl6pPr>
            <a:lvl7pPr marL="3200400" lvl="6" indent="-317500" algn="l" rtl="0">
              <a:lnSpc>
                <a:spcPct val="115000"/>
              </a:lnSpc>
              <a:spcBef>
                <a:spcPts val="2133"/>
              </a:spcBef>
              <a:spcAft>
                <a:spcPts val="0"/>
              </a:spcAft>
              <a:buSzPts val="1400"/>
              <a:buChar char="●"/>
              <a:defRPr sz="1600"/>
            </a:lvl7pPr>
            <a:lvl8pPr marL="3657600" lvl="7" indent="-317500" algn="l" rtl="0">
              <a:lnSpc>
                <a:spcPct val="115000"/>
              </a:lnSpc>
              <a:spcBef>
                <a:spcPts val="2133"/>
              </a:spcBef>
              <a:spcAft>
                <a:spcPts val="0"/>
              </a:spcAft>
              <a:buSzPts val="1400"/>
              <a:buChar char="○"/>
              <a:defRPr sz="1600"/>
            </a:lvl8pPr>
            <a:lvl9pPr marL="4114800" lvl="8" indent="-317500" algn="l" rtl="0">
              <a:lnSpc>
                <a:spcPct val="115000"/>
              </a:lnSpc>
              <a:spcBef>
                <a:spcPts val="2133"/>
              </a:spcBef>
              <a:spcAft>
                <a:spcPts val="2133"/>
              </a:spcAft>
              <a:buSzPts val="1400"/>
              <a:buChar char="■"/>
              <a:defRPr sz="1600"/>
            </a:lvl9pPr>
          </a:lstStyle>
          <a:p>
            <a:endParaRPr/>
          </a:p>
        </p:txBody>
      </p:sp>
      <p:sp>
        <p:nvSpPr>
          <p:cNvPr id="348" name="Google Shape;348;p530"/>
          <p:cNvSpPr txBox="1">
            <a:spLocks noGrp="1"/>
          </p:cNvSpPr>
          <p:nvPr>
            <p:ph type="ftr" idx="11"/>
          </p:nvPr>
        </p:nvSpPr>
        <p:spPr>
          <a:xfrm>
            <a:off x="0" y="0"/>
            <a:ext cx="3999900" cy="3999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349" name="Google Shape;349;p530"/>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0" name="Google Shape;350;p530"/>
          <p:cNvSpPr txBox="1"/>
          <p:nvPr/>
        </p:nvSpPr>
        <p:spPr>
          <a:xfrm>
            <a:off x="640939" y="349777"/>
            <a:ext cx="2330100" cy="12312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3600" b="1" i="0" u="none" strike="noStrike" cap="none">
                <a:solidFill>
                  <a:srgbClr val="C00000"/>
                </a:solidFill>
                <a:latin typeface="Arial"/>
                <a:ea typeface="Arial"/>
                <a:cs typeface="Arial"/>
                <a:sym typeface="Arial"/>
              </a:rPr>
              <a:t>POP QUIZ:</a:t>
            </a:r>
            <a:endParaRPr sz="1400" b="1" i="0" u="none" strike="noStrike" cap="none">
              <a:solidFill>
                <a:srgbClr val="C00000"/>
              </a:solidFill>
              <a:latin typeface="Arial"/>
              <a:ea typeface="Arial"/>
              <a:cs typeface="Arial"/>
              <a:sym typeface="Arial"/>
            </a:endParaRPr>
          </a:p>
        </p:txBody>
      </p:sp>
      <p:pic>
        <p:nvPicPr>
          <p:cNvPr id="351" name="Google Shape;351;p530"/>
          <p:cNvPicPr preferRelativeResize="0"/>
          <p:nvPr/>
        </p:nvPicPr>
        <p:blipFill rotWithShape="1">
          <a:blip r:embed="rId2">
            <a:alphaModFix/>
          </a:blip>
          <a:srcRect l="38539" t="36852" r="56353" b="53517"/>
          <a:stretch/>
        </p:blipFill>
        <p:spPr>
          <a:xfrm>
            <a:off x="555373" y="4791465"/>
            <a:ext cx="788400" cy="836668"/>
          </a:xfrm>
          <a:prstGeom prst="rect">
            <a:avLst/>
          </a:prstGeom>
          <a:noFill/>
          <a:ln>
            <a:noFill/>
          </a:ln>
        </p:spPr>
      </p:pic>
      <p:pic>
        <p:nvPicPr>
          <p:cNvPr id="352" name="Google Shape;352;p530"/>
          <p:cNvPicPr preferRelativeResize="0"/>
          <p:nvPr/>
        </p:nvPicPr>
        <p:blipFill rotWithShape="1">
          <a:blip r:embed="rId3">
            <a:alphaModFix/>
          </a:blip>
          <a:srcRect l="26346"/>
          <a:stretch/>
        </p:blipFill>
        <p:spPr>
          <a:xfrm>
            <a:off x="2999347" y="1401845"/>
            <a:ext cx="3689998" cy="47404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_Comparison">
  <p:cSld name="3_Comparison">
    <p:spTree>
      <p:nvGrpSpPr>
        <p:cNvPr id="1" name="Shape 353"/>
        <p:cNvGrpSpPr/>
        <p:nvPr/>
      </p:nvGrpSpPr>
      <p:grpSpPr>
        <a:xfrm>
          <a:off x="0" y="0"/>
          <a:ext cx="0" cy="0"/>
          <a:chOff x="0" y="0"/>
          <a:chExt cx="0" cy="0"/>
        </a:xfrm>
      </p:grpSpPr>
      <p:sp>
        <p:nvSpPr>
          <p:cNvPr id="354" name="Google Shape;354;p531"/>
          <p:cNvSpPr txBox="1">
            <a:spLocks noGrp="1"/>
          </p:cNvSpPr>
          <p:nvPr>
            <p:ph type="title"/>
          </p:nvPr>
        </p:nvSpPr>
        <p:spPr>
          <a:xfrm>
            <a:off x="2947925" y="240890"/>
            <a:ext cx="7738500" cy="7743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solidFill>
                  <a:srgbClr val="262626"/>
                </a:solidFill>
                <a:latin typeface="Arial"/>
                <a:ea typeface="Arial"/>
                <a:cs typeface="Arial"/>
                <a:sym typeface="Aria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55" name="Google Shape;355;p531"/>
          <p:cNvSpPr txBox="1">
            <a:spLocks noGrp="1"/>
          </p:cNvSpPr>
          <p:nvPr>
            <p:ph type="body" idx="1"/>
          </p:nvPr>
        </p:nvSpPr>
        <p:spPr>
          <a:xfrm>
            <a:off x="85511" y="5269245"/>
            <a:ext cx="4389000" cy="790200"/>
          </a:xfrm>
          <a:prstGeom prst="rect">
            <a:avLst/>
          </a:prstGeom>
          <a:noFill/>
          <a:ln>
            <a:noFill/>
          </a:ln>
        </p:spPr>
        <p:txBody>
          <a:bodyPr spcFirstLastPara="1" wrap="square" lIns="91425" tIns="91425" rIns="91425" bIns="91425" anchor="b" anchorCtr="0">
            <a:noAutofit/>
          </a:bodyPr>
          <a:lstStyle>
            <a:lvl1pPr marL="457200" lvl="0" indent="-228600" algn="l" rtl="0">
              <a:lnSpc>
                <a:spcPct val="115000"/>
              </a:lnSpc>
              <a:spcBef>
                <a:spcPts val="0"/>
              </a:spcBef>
              <a:spcAft>
                <a:spcPts val="0"/>
              </a:spcAft>
              <a:buSzPts val="1800"/>
              <a:buNone/>
              <a:defRPr sz="1800" b="0" cap="none">
                <a:solidFill>
                  <a:srgbClr val="C00000"/>
                </a:solidFill>
                <a:latin typeface="Arial"/>
                <a:ea typeface="Arial"/>
                <a:cs typeface="Arial"/>
                <a:sym typeface="Arial"/>
              </a:defRPr>
            </a:lvl1pPr>
            <a:lvl2pPr marL="914400" lvl="1" indent="-228600" algn="l" rtl="0">
              <a:lnSpc>
                <a:spcPct val="115000"/>
              </a:lnSpc>
              <a:spcBef>
                <a:spcPts val="2133"/>
              </a:spcBef>
              <a:spcAft>
                <a:spcPts val="0"/>
              </a:spcAft>
              <a:buSzPts val="1400"/>
              <a:buNone/>
              <a:defRPr sz="2000" b="1"/>
            </a:lvl2pPr>
            <a:lvl3pPr marL="1371600" lvl="2" indent="-228600" algn="l" rtl="0">
              <a:lnSpc>
                <a:spcPct val="115000"/>
              </a:lnSpc>
              <a:spcBef>
                <a:spcPts val="2133"/>
              </a:spcBef>
              <a:spcAft>
                <a:spcPts val="0"/>
              </a:spcAft>
              <a:buSzPts val="1400"/>
              <a:buNone/>
              <a:defRPr sz="1800" b="1"/>
            </a:lvl3pPr>
            <a:lvl4pPr marL="1828800" lvl="3" indent="-228600" algn="l" rtl="0">
              <a:lnSpc>
                <a:spcPct val="115000"/>
              </a:lnSpc>
              <a:spcBef>
                <a:spcPts val="2133"/>
              </a:spcBef>
              <a:spcAft>
                <a:spcPts val="0"/>
              </a:spcAft>
              <a:buSzPts val="1400"/>
              <a:buNone/>
              <a:defRPr sz="1600" b="1"/>
            </a:lvl4pPr>
            <a:lvl5pPr marL="2286000" lvl="4" indent="-228600" algn="l" rtl="0">
              <a:lnSpc>
                <a:spcPct val="115000"/>
              </a:lnSpc>
              <a:spcBef>
                <a:spcPts val="2133"/>
              </a:spcBef>
              <a:spcAft>
                <a:spcPts val="0"/>
              </a:spcAft>
              <a:buSzPts val="1400"/>
              <a:buNone/>
              <a:defRPr sz="1600" b="1"/>
            </a:lvl5pPr>
            <a:lvl6pPr marL="2743200" lvl="5" indent="-228600" algn="l" rtl="0">
              <a:lnSpc>
                <a:spcPct val="115000"/>
              </a:lnSpc>
              <a:spcBef>
                <a:spcPts val="2133"/>
              </a:spcBef>
              <a:spcAft>
                <a:spcPts val="0"/>
              </a:spcAft>
              <a:buSzPts val="1400"/>
              <a:buNone/>
              <a:defRPr sz="1600" b="1"/>
            </a:lvl6pPr>
            <a:lvl7pPr marL="3200400" lvl="6" indent="-228600" algn="l" rtl="0">
              <a:lnSpc>
                <a:spcPct val="115000"/>
              </a:lnSpc>
              <a:spcBef>
                <a:spcPts val="2133"/>
              </a:spcBef>
              <a:spcAft>
                <a:spcPts val="0"/>
              </a:spcAft>
              <a:buSzPts val="1400"/>
              <a:buNone/>
              <a:defRPr sz="1600" b="1"/>
            </a:lvl7pPr>
            <a:lvl8pPr marL="3657600" lvl="7" indent="-228600" algn="l" rtl="0">
              <a:lnSpc>
                <a:spcPct val="115000"/>
              </a:lnSpc>
              <a:spcBef>
                <a:spcPts val="2133"/>
              </a:spcBef>
              <a:spcAft>
                <a:spcPts val="0"/>
              </a:spcAft>
              <a:buSzPts val="1400"/>
              <a:buNone/>
              <a:defRPr sz="1600" b="1"/>
            </a:lvl8pPr>
            <a:lvl9pPr marL="4114800" lvl="8" indent="-228600" algn="l" rtl="0">
              <a:lnSpc>
                <a:spcPct val="115000"/>
              </a:lnSpc>
              <a:spcBef>
                <a:spcPts val="2133"/>
              </a:spcBef>
              <a:spcAft>
                <a:spcPts val="2133"/>
              </a:spcAft>
              <a:buSzPts val="1400"/>
              <a:buNone/>
              <a:defRPr sz="1600" b="1"/>
            </a:lvl9pPr>
          </a:lstStyle>
          <a:p>
            <a:endParaRPr/>
          </a:p>
        </p:txBody>
      </p:sp>
      <p:sp>
        <p:nvSpPr>
          <p:cNvPr id="356" name="Google Shape;356;p531"/>
          <p:cNvSpPr txBox="1">
            <a:spLocks noGrp="1"/>
          </p:cNvSpPr>
          <p:nvPr>
            <p:ph type="body" idx="2"/>
          </p:nvPr>
        </p:nvSpPr>
        <p:spPr>
          <a:xfrm>
            <a:off x="6790944" y="1401844"/>
            <a:ext cx="4389000" cy="46980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sz="2400"/>
            </a:lvl1pPr>
            <a:lvl2pPr marL="914400" lvl="1" indent="-317500" algn="l" rtl="0">
              <a:lnSpc>
                <a:spcPct val="115000"/>
              </a:lnSpc>
              <a:spcBef>
                <a:spcPts val="2133"/>
              </a:spcBef>
              <a:spcAft>
                <a:spcPts val="0"/>
              </a:spcAft>
              <a:buSzPts val="1400"/>
              <a:buChar char="○"/>
              <a:defRPr sz="2000"/>
            </a:lvl2pPr>
            <a:lvl3pPr marL="1371600" lvl="2" indent="-317500" algn="l" rtl="0">
              <a:lnSpc>
                <a:spcPct val="115000"/>
              </a:lnSpc>
              <a:spcBef>
                <a:spcPts val="2133"/>
              </a:spcBef>
              <a:spcAft>
                <a:spcPts val="0"/>
              </a:spcAft>
              <a:buSzPts val="1400"/>
              <a:buChar char="■"/>
              <a:defRPr sz="1800"/>
            </a:lvl3pPr>
            <a:lvl4pPr marL="1828800" lvl="3" indent="-317500" algn="l" rtl="0">
              <a:lnSpc>
                <a:spcPct val="115000"/>
              </a:lnSpc>
              <a:spcBef>
                <a:spcPts val="2133"/>
              </a:spcBef>
              <a:spcAft>
                <a:spcPts val="0"/>
              </a:spcAft>
              <a:buSzPts val="1400"/>
              <a:buChar char="●"/>
              <a:defRPr sz="1600"/>
            </a:lvl4pPr>
            <a:lvl5pPr marL="2286000" lvl="4" indent="-317500" algn="l" rtl="0">
              <a:lnSpc>
                <a:spcPct val="115000"/>
              </a:lnSpc>
              <a:spcBef>
                <a:spcPts val="2133"/>
              </a:spcBef>
              <a:spcAft>
                <a:spcPts val="0"/>
              </a:spcAft>
              <a:buSzPts val="1400"/>
              <a:buChar char="○"/>
              <a:defRPr sz="1600"/>
            </a:lvl5pPr>
            <a:lvl6pPr marL="2743200" lvl="5" indent="-317500" algn="l" rtl="0">
              <a:lnSpc>
                <a:spcPct val="115000"/>
              </a:lnSpc>
              <a:spcBef>
                <a:spcPts val="2133"/>
              </a:spcBef>
              <a:spcAft>
                <a:spcPts val="0"/>
              </a:spcAft>
              <a:buSzPts val="1400"/>
              <a:buChar char="■"/>
              <a:defRPr sz="1600"/>
            </a:lvl6pPr>
            <a:lvl7pPr marL="3200400" lvl="6" indent="-317500" algn="l" rtl="0">
              <a:lnSpc>
                <a:spcPct val="115000"/>
              </a:lnSpc>
              <a:spcBef>
                <a:spcPts val="2133"/>
              </a:spcBef>
              <a:spcAft>
                <a:spcPts val="0"/>
              </a:spcAft>
              <a:buSzPts val="1400"/>
              <a:buChar char="●"/>
              <a:defRPr sz="1600"/>
            </a:lvl7pPr>
            <a:lvl8pPr marL="3657600" lvl="7" indent="-317500" algn="l" rtl="0">
              <a:lnSpc>
                <a:spcPct val="115000"/>
              </a:lnSpc>
              <a:spcBef>
                <a:spcPts val="2133"/>
              </a:spcBef>
              <a:spcAft>
                <a:spcPts val="0"/>
              </a:spcAft>
              <a:buSzPts val="1400"/>
              <a:buChar char="○"/>
              <a:defRPr sz="1600"/>
            </a:lvl8pPr>
            <a:lvl9pPr marL="4114800" lvl="8" indent="-317500" algn="l" rtl="0">
              <a:lnSpc>
                <a:spcPct val="115000"/>
              </a:lnSpc>
              <a:spcBef>
                <a:spcPts val="2133"/>
              </a:spcBef>
              <a:spcAft>
                <a:spcPts val="2133"/>
              </a:spcAft>
              <a:buSzPts val="1400"/>
              <a:buChar char="■"/>
              <a:defRPr sz="1600"/>
            </a:lvl9pPr>
          </a:lstStyle>
          <a:p>
            <a:endParaRPr/>
          </a:p>
        </p:txBody>
      </p:sp>
      <p:sp>
        <p:nvSpPr>
          <p:cNvPr id="357" name="Google Shape;357;p531"/>
          <p:cNvSpPr txBox="1">
            <a:spLocks noGrp="1"/>
          </p:cNvSpPr>
          <p:nvPr>
            <p:ph type="ftr" idx="11"/>
          </p:nvPr>
        </p:nvSpPr>
        <p:spPr>
          <a:xfrm>
            <a:off x="0" y="0"/>
            <a:ext cx="3999900" cy="3999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358" name="Google Shape;358;p531"/>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9" name="Google Shape;359;p531"/>
          <p:cNvSpPr txBox="1"/>
          <p:nvPr/>
        </p:nvSpPr>
        <p:spPr>
          <a:xfrm>
            <a:off x="640939" y="349777"/>
            <a:ext cx="2330100" cy="12312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3600" b="1" i="0" u="none" strike="noStrike" cap="none">
                <a:solidFill>
                  <a:srgbClr val="C00000"/>
                </a:solidFill>
                <a:latin typeface="Arial"/>
                <a:ea typeface="Arial"/>
                <a:cs typeface="Arial"/>
                <a:sym typeface="Arial"/>
              </a:rPr>
              <a:t>POP QUIZ:</a:t>
            </a:r>
            <a:endParaRPr sz="1400" b="1" i="0" u="none" strike="noStrike" cap="none">
              <a:solidFill>
                <a:srgbClr val="C00000"/>
              </a:solidFill>
              <a:latin typeface="Arial"/>
              <a:ea typeface="Arial"/>
              <a:cs typeface="Arial"/>
              <a:sym typeface="Arial"/>
            </a:endParaRPr>
          </a:p>
        </p:txBody>
      </p:sp>
      <p:pic>
        <p:nvPicPr>
          <p:cNvPr id="360" name="Google Shape;360;p531"/>
          <p:cNvPicPr preferRelativeResize="0"/>
          <p:nvPr/>
        </p:nvPicPr>
        <p:blipFill rotWithShape="1">
          <a:blip r:embed="rId2">
            <a:alphaModFix/>
          </a:blip>
          <a:srcRect l="38539" t="36852" r="56353" b="53517"/>
          <a:stretch/>
        </p:blipFill>
        <p:spPr>
          <a:xfrm>
            <a:off x="555373" y="4791465"/>
            <a:ext cx="788400" cy="836668"/>
          </a:xfrm>
          <a:prstGeom prst="rect">
            <a:avLst/>
          </a:prstGeom>
          <a:noFill/>
          <a:ln>
            <a:noFill/>
          </a:ln>
        </p:spPr>
      </p:pic>
      <p:pic>
        <p:nvPicPr>
          <p:cNvPr id="361" name="Google Shape;361;p531"/>
          <p:cNvPicPr preferRelativeResize="0"/>
          <p:nvPr/>
        </p:nvPicPr>
        <p:blipFill rotWithShape="1">
          <a:blip r:embed="rId3">
            <a:alphaModFix/>
          </a:blip>
          <a:srcRect l="26346"/>
          <a:stretch/>
        </p:blipFill>
        <p:spPr>
          <a:xfrm>
            <a:off x="2999347" y="1401845"/>
            <a:ext cx="3689998" cy="47404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2"/>
        <p:cNvGrpSpPr/>
        <p:nvPr/>
      </p:nvGrpSpPr>
      <p:grpSpPr>
        <a:xfrm>
          <a:off x="0" y="0"/>
          <a:ext cx="0" cy="0"/>
          <a:chOff x="0" y="0"/>
          <a:chExt cx="0" cy="0"/>
        </a:xfrm>
      </p:grpSpPr>
      <p:sp>
        <p:nvSpPr>
          <p:cNvPr id="363" name="Google Shape;363;p532"/>
          <p:cNvSpPr txBox="1">
            <a:spLocks noGrp="1"/>
          </p:cNvSpPr>
          <p:nvPr>
            <p:ph type="ctrTitle"/>
          </p:nvPr>
        </p:nvSpPr>
        <p:spPr>
          <a:xfrm>
            <a:off x="415611" y="992767"/>
            <a:ext cx="11360700" cy="2736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6933"/>
            </a:lvl1pPr>
            <a:lvl2pPr lvl="1" algn="ctr" rtl="0">
              <a:lnSpc>
                <a:spcPct val="100000"/>
              </a:lnSpc>
              <a:spcBef>
                <a:spcPts val="0"/>
              </a:spcBef>
              <a:spcAft>
                <a:spcPts val="0"/>
              </a:spcAft>
              <a:buSzPts val="5200"/>
              <a:buNone/>
              <a:defRPr sz="6933"/>
            </a:lvl2pPr>
            <a:lvl3pPr lvl="2" algn="ctr" rtl="0">
              <a:lnSpc>
                <a:spcPct val="100000"/>
              </a:lnSpc>
              <a:spcBef>
                <a:spcPts val="0"/>
              </a:spcBef>
              <a:spcAft>
                <a:spcPts val="0"/>
              </a:spcAft>
              <a:buSzPts val="5200"/>
              <a:buNone/>
              <a:defRPr sz="6933"/>
            </a:lvl3pPr>
            <a:lvl4pPr lvl="3" algn="ctr" rtl="0">
              <a:lnSpc>
                <a:spcPct val="100000"/>
              </a:lnSpc>
              <a:spcBef>
                <a:spcPts val="0"/>
              </a:spcBef>
              <a:spcAft>
                <a:spcPts val="0"/>
              </a:spcAft>
              <a:buSzPts val="5200"/>
              <a:buNone/>
              <a:defRPr sz="6933"/>
            </a:lvl4pPr>
            <a:lvl5pPr lvl="4" algn="ctr" rtl="0">
              <a:lnSpc>
                <a:spcPct val="100000"/>
              </a:lnSpc>
              <a:spcBef>
                <a:spcPts val="0"/>
              </a:spcBef>
              <a:spcAft>
                <a:spcPts val="0"/>
              </a:spcAft>
              <a:buSzPts val="5200"/>
              <a:buNone/>
              <a:defRPr sz="6933"/>
            </a:lvl5pPr>
            <a:lvl6pPr lvl="5" algn="ctr" rtl="0">
              <a:lnSpc>
                <a:spcPct val="100000"/>
              </a:lnSpc>
              <a:spcBef>
                <a:spcPts val="0"/>
              </a:spcBef>
              <a:spcAft>
                <a:spcPts val="0"/>
              </a:spcAft>
              <a:buSzPts val="5200"/>
              <a:buNone/>
              <a:defRPr sz="6933"/>
            </a:lvl6pPr>
            <a:lvl7pPr lvl="6" algn="ctr" rtl="0">
              <a:lnSpc>
                <a:spcPct val="100000"/>
              </a:lnSpc>
              <a:spcBef>
                <a:spcPts val="0"/>
              </a:spcBef>
              <a:spcAft>
                <a:spcPts val="0"/>
              </a:spcAft>
              <a:buSzPts val="5200"/>
              <a:buNone/>
              <a:defRPr sz="6933"/>
            </a:lvl7pPr>
            <a:lvl8pPr lvl="7" algn="ctr" rtl="0">
              <a:lnSpc>
                <a:spcPct val="100000"/>
              </a:lnSpc>
              <a:spcBef>
                <a:spcPts val="0"/>
              </a:spcBef>
              <a:spcAft>
                <a:spcPts val="0"/>
              </a:spcAft>
              <a:buSzPts val="5200"/>
              <a:buNone/>
              <a:defRPr sz="6933"/>
            </a:lvl8pPr>
            <a:lvl9pPr lvl="8" algn="ctr" rtl="0">
              <a:lnSpc>
                <a:spcPct val="100000"/>
              </a:lnSpc>
              <a:spcBef>
                <a:spcPts val="0"/>
              </a:spcBef>
              <a:spcAft>
                <a:spcPts val="0"/>
              </a:spcAft>
              <a:buSzPts val="5200"/>
              <a:buNone/>
              <a:defRPr sz="6933"/>
            </a:lvl9pPr>
          </a:lstStyle>
          <a:p>
            <a:endParaRPr/>
          </a:p>
        </p:txBody>
      </p:sp>
      <p:sp>
        <p:nvSpPr>
          <p:cNvPr id="364" name="Google Shape;364;p532"/>
          <p:cNvSpPr txBox="1">
            <a:spLocks noGrp="1"/>
          </p:cNvSpPr>
          <p:nvPr>
            <p:ph type="subTitle" idx="1"/>
          </p:nvPr>
        </p:nvSpPr>
        <p:spPr>
          <a:xfrm>
            <a:off x="415600" y="3778833"/>
            <a:ext cx="11360700" cy="1056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365" name="Google Shape;365;p532"/>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6"/>
        <p:cNvGrpSpPr/>
        <p:nvPr/>
      </p:nvGrpSpPr>
      <p:grpSpPr>
        <a:xfrm>
          <a:off x="0" y="0"/>
          <a:ext cx="0" cy="0"/>
          <a:chOff x="0" y="0"/>
          <a:chExt cx="0" cy="0"/>
        </a:xfrm>
      </p:grpSpPr>
      <p:sp>
        <p:nvSpPr>
          <p:cNvPr id="367" name="Google Shape;367;p533"/>
          <p:cNvSpPr txBox="1">
            <a:spLocks noGrp="1"/>
          </p:cNvSpPr>
          <p:nvPr>
            <p:ph type="title"/>
          </p:nvPr>
        </p:nvSpPr>
        <p:spPr>
          <a:xfrm>
            <a:off x="415600" y="2867800"/>
            <a:ext cx="11360700" cy="1122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4800"/>
            </a:lvl1pPr>
            <a:lvl2pPr lvl="1" algn="ctr" rtl="0">
              <a:lnSpc>
                <a:spcPct val="100000"/>
              </a:lnSpc>
              <a:spcBef>
                <a:spcPts val="0"/>
              </a:spcBef>
              <a:spcAft>
                <a:spcPts val="0"/>
              </a:spcAft>
              <a:buSzPts val="3600"/>
              <a:buNone/>
              <a:defRPr sz="4800"/>
            </a:lvl2pPr>
            <a:lvl3pPr lvl="2" algn="ctr" rtl="0">
              <a:lnSpc>
                <a:spcPct val="100000"/>
              </a:lnSpc>
              <a:spcBef>
                <a:spcPts val="0"/>
              </a:spcBef>
              <a:spcAft>
                <a:spcPts val="0"/>
              </a:spcAft>
              <a:buSzPts val="3600"/>
              <a:buNone/>
              <a:defRPr sz="4800"/>
            </a:lvl3pPr>
            <a:lvl4pPr lvl="3" algn="ctr" rtl="0">
              <a:lnSpc>
                <a:spcPct val="100000"/>
              </a:lnSpc>
              <a:spcBef>
                <a:spcPts val="0"/>
              </a:spcBef>
              <a:spcAft>
                <a:spcPts val="0"/>
              </a:spcAft>
              <a:buSzPts val="3600"/>
              <a:buNone/>
              <a:defRPr sz="4800"/>
            </a:lvl4pPr>
            <a:lvl5pPr lvl="4" algn="ctr" rtl="0">
              <a:lnSpc>
                <a:spcPct val="100000"/>
              </a:lnSpc>
              <a:spcBef>
                <a:spcPts val="0"/>
              </a:spcBef>
              <a:spcAft>
                <a:spcPts val="0"/>
              </a:spcAft>
              <a:buSzPts val="3600"/>
              <a:buNone/>
              <a:defRPr sz="4800"/>
            </a:lvl5pPr>
            <a:lvl6pPr lvl="5" algn="ctr" rtl="0">
              <a:lnSpc>
                <a:spcPct val="100000"/>
              </a:lnSpc>
              <a:spcBef>
                <a:spcPts val="0"/>
              </a:spcBef>
              <a:spcAft>
                <a:spcPts val="0"/>
              </a:spcAft>
              <a:buSzPts val="3600"/>
              <a:buNone/>
              <a:defRPr sz="4800"/>
            </a:lvl6pPr>
            <a:lvl7pPr lvl="6" algn="ctr" rtl="0">
              <a:lnSpc>
                <a:spcPct val="100000"/>
              </a:lnSpc>
              <a:spcBef>
                <a:spcPts val="0"/>
              </a:spcBef>
              <a:spcAft>
                <a:spcPts val="0"/>
              </a:spcAft>
              <a:buSzPts val="3600"/>
              <a:buNone/>
              <a:defRPr sz="4800"/>
            </a:lvl7pPr>
            <a:lvl8pPr lvl="7" algn="ctr" rtl="0">
              <a:lnSpc>
                <a:spcPct val="100000"/>
              </a:lnSpc>
              <a:spcBef>
                <a:spcPts val="0"/>
              </a:spcBef>
              <a:spcAft>
                <a:spcPts val="0"/>
              </a:spcAft>
              <a:buSzPts val="3600"/>
              <a:buNone/>
              <a:defRPr sz="4800"/>
            </a:lvl8pPr>
            <a:lvl9pPr lvl="8" algn="ctr" rtl="0">
              <a:lnSpc>
                <a:spcPct val="100000"/>
              </a:lnSpc>
              <a:spcBef>
                <a:spcPts val="0"/>
              </a:spcBef>
              <a:spcAft>
                <a:spcPts val="0"/>
              </a:spcAft>
              <a:buSzPts val="3600"/>
              <a:buNone/>
              <a:defRPr sz="4800"/>
            </a:lvl9pPr>
          </a:lstStyle>
          <a:p>
            <a:endParaRPr/>
          </a:p>
        </p:txBody>
      </p:sp>
      <p:sp>
        <p:nvSpPr>
          <p:cNvPr id="368" name="Google Shape;368;p533"/>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9"/>
        <p:cNvGrpSpPr/>
        <p:nvPr/>
      </p:nvGrpSpPr>
      <p:grpSpPr>
        <a:xfrm>
          <a:off x="0" y="0"/>
          <a:ext cx="0" cy="0"/>
          <a:chOff x="0" y="0"/>
          <a:chExt cx="0" cy="0"/>
        </a:xfrm>
      </p:grpSpPr>
      <p:sp>
        <p:nvSpPr>
          <p:cNvPr id="370" name="Google Shape;370;p534"/>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71" name="Google Shape;371;p534"/>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2133"/>
              </a:spcBef>
              <a:spcAft>
                <a:spcPts val="0"/>
              </a:spcAft>
              <a:buSzPts val="1400"/>
              <a:buChar char="○"/>
              <a:defRPr/>
            </a:lvl2pPr>
            <a:lvl3pPr marL="1371600" lvl="2" indent="-317500" algn="l" rtl="0">
              <a:lnSpc>
                <a:spcPct val="115000"/>
              </a:lnSpc>
              <a:spcBef>
                <a:spcPts val="2133"/>
              </a:spcBef>
              <a:spcAft>
                <a:spcPts val="0"/>
              </a:spcAft>
              <a:buSzPts val="1400"/>
              <a:buChar char="■"/>
              <a:defRPr/>
            </a:lvl3pPr>
            <a:lvl4pPr marL="1828800" lvl="3" indent="-317500" algn="l" rtl="0">
              <a:lnSpc>
                <a:spcPct val="115000"/>
              </a:lnSpc>
              <a:spcBef>
                <a:spcPts val="2133"/>
              </a:spcBef>
              <a:spcAft>
                <a:spcPts val="0"/>
              </a:spcAft>
              <a:buSzPts val="1400"/>
              <a:buChar char="●"/>
              <a:defRPr/>
            </a:lvl4pPr>
            <a:lvl5pPr marL="2286000" lvl="4" indent="-317500" algn="l" rtl="0">
              <a:lnSpc>
                <a:spcPct val="115000"/>
              </a:lnSpc>
              <a:spcBef>
                <a:spcPts val="2133"/>
              </a:spcBef>
              <a:spcAft>
                <a:spcPts val="0"/>
              </a:spcAft>
              <a:buSzPts val="1400"/>
              <a:buChar char="○"/>
              <a:defRPr/>
            </a:lvl5pPr>
            <a:lvl6pPr marL="2743200" lvl="5" indent="-317500" algn="l" rtl="0">
              <a:lnSpc>
                <a:spcPct val="115000"/>
              </a:lnSpc>
              <a:spcBef>
                <a:spcPts val="2133"/>
              </a:spcBef>
              <a:spcAft>
                <a:spcPts val="0"/>
              </a:spcAft>
              <a:buSzPts val="1400"/>
              <a:buChar char="■"/>
              <a:defRPr/>
            </a:lvl6pPr>
            <a:lvl7pPr marL="3200400" lvl="6" indent="-317500" algn="l" rtl="0">
              <a:lnSpc>
                <a:spcPct val="115000"/>
              </a:lnSpc>
              <a:spcBef>
                <a:spcPts val="2133"/>
              </a:spcBef>
              <a:spcAft>
                <a:spcPts val="0"/>
              </a:spcAft>
              <a:buSzPts val="1400"/>
              <a:buChar char="●"/>
              <a:defRPr/>
            </a:lvl7pPr>
            <a:lvl8pPr marL="3657600" lvl="7" indent="-317500" algn="l" rtl="0">
              <a:lnSpc>
                <a:spcPct val="115000"/>
              </a:lnSpc>
              <a:spcBef>
                <a:spcPts val="2133"/>
              </a:spcBef>
              <a:spcAft>
                <a:spcPts val="0"/>
              </a:spcAft>
              <a:buSzPts val="1400"/>
              <a:buChar char="○"/>
              <a:defRPr/>
            </a:lvl8pPr>
            <a:lvl9pPr marL="4114800" lvl="8" indent="-317500" algn="l" rtl="0">
              <a:lnSpc>
                <a:spcPct val="115000"/>
              </a:lnSpc>
              <a:spcBef>
                <a:spcPts val="2133"/>
              </a:spcBef>
              <a:spcAft>
                <a:spcPts val="2133"/>
              </a:spcAft>
              <a:buSzPts val="1400"/>
              <a:buChar char="■"/>
              <a:defRPr/>
            </a:lvl9pPr>
          </a:lstStyle>
          <a:p>
            <a:endParaRPr/>
          </a:p>
        </p:txBody>
      </p:sp>
      <p:sp>
        <p:nvSpPr>
          <p:cNvPr id="372" name="Google Shape;372;p534"/>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3"/>
        <p:cNvGrpSpPr/>
        <p:nvPr/>
      </p:nvGrpSpPr>
      <p:grpSpPr>
        <a:xfrm>
          <a:off x="0" y="0"/>
          <a:ext cx="0" cy="0"/>
          <a:chOff x="0" y="0"/>
          <a:chExt cx="0" cy="0"/>
        </a:xfrm>
      </p:grpSpPr>
      <p:sp>
        <p:nvSpPr>
          <p:cNvPr id="374" name="Google Shape;374;p535"/>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75" name="Google Shape;375;p535"/>
          <p:cNvSpPr txBox="1">
            <a:spLocks noGrp="1"/>
          </p:cNvSpPr>
          <p:nvPr>
            <p:ph type="body" idx="1"/>
          </p:nvPr>
        </p:nvSpPr>
        <p:spPr>
          <a:xfrm>
            <a:off x="415600" y="1536633"/>
            <a:ext cx="5333100" cy="45552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867"/>
            </a:lvl1pPr>
            <a:lvl2pPr marL="914400" lvl="1" indent="-304800" algn="l" rtl="0">
              <a:lnSpc>
                <a:spcPct val="115000"/>
              </a:lnSpc>
              <a:spcBef>
                <a:spcPts val="2133"/>
              </a:spcBef>
              <a:spcAft>
                <a:spcPts val="0"/>
              </a:spcAft>
              <a:buSzPts val="1200"/>
              <a:buChar char="○"/>
              <a:defRPr sz="1600"/>
            </a:lvl2pPr>
            <a:lvl3pPr marL="1371600" lvl="2" indent="-304800" algn="l" rtl="0">
              <a:lnSpc>
                <a:spcPct val="115000"/>
              </a:lnSpc>
              <a:spcBef>
                <a:spcPts val="2133"/>
              </a:spcBef>
              <a:spcAft>
                <a:spcPts val="0"/>
              </a:spcAft>
              <a:buSzPts val="1200"/>
              <a:buChar char="■"/>
              <a:defRPr sz="1600"/>
            </a:lvl3pPr>
            <a:lvl4pPr marL="1828800" lvl="3" indent="-304800" algn="l" rtl="0">
              <a:lnSpc>
                <a:spcPct val="115000"/>
              </a:lnSpc>
              <a:spcBef>
                <a:spcPts val="2133"/>
              </a:spcBef>
              <a:spcAft>
                <a:spcPts val="0"/>
              </a:spcAft>
              <a:buSzPts val="1200"/>
              <a:buChar char="●"/>
              <a:defRPr sz="1600"/>
            </a:lvl4pPr>
            <a:lvl5pPr marL="2286000" lvl="4" indent="-304800" algn="l" rtl="0">
              <a:lnSpc>
                <a:spcPct val="115000"/>
              </a:lnSpc>
              <a:spcBef>
                <a:spcPts val="2133"/>
              </a:spcBef>
              <a:spcAft>
                <a:spcPts val="0"/>
              </a:spcAft>
              <a:buSzPts val="1200"/>
              <a:buChar char="○"/>
              <a:defRPr sz="1600"/>
            </a:lvl5pPr>
            <a:lvl6pPr marL="2743200" lvl="5" indent="-304800" algn="l" rtl="0">
              <a:lnSpc>
                <a:spcPct val="115000"/>
              </a:lnSpc>
              <a:spcBef>
                <a:spcPts val="2133"/>
              </a:spcBef>
              <a:spcAft>
                <a:spcPts val="0"/>
              </a:spcAft>
              <a:buSzPts val="1200"/>
              <a:buChar char="■"/>
              <a:defRPr sz="1600"/>
            </a:lvl6pPr>
            <a:lvl7pPr marL="3200400" lvl="6" indent="-304800" algn="l" rtl="0">
              <a:lnSpc>
                <a:spcPct val="115000"/>
              </a:lnSpc>
              <a:spcBef>
                <a:spcPts val="2133"/>
              </a:spcBef>
              <a:spcAft>
                <a:spcPts val="0"/>
              </a:spcAft>
              <a:buSzPts val="1200"/>
              <a:buChar char="●"/>
              <a:defRPr sz="1600"/>
            </a:lvl7pPr>
            <a:lvl8pPr marL="3657600" lvl="7" indent="-304800" algn="l" rtl="0">
              <a:lnSpc>
                <a:spcPct val="115000"/>
              </a:lnSpc>
              <a:spcBef>
                <a:spcPts val="2133"/>
              </a:spcBef>
              <a:spcAft>
                <a:spcPts val="0"/>
              </a:spcAft>
              <a:buSzPts val="1200"/>
              <a:buChar char="○"/>
              <a:defRPr sz="1600"/>
            </a:lvl8pPr>
            <a:lvl9pPr marL="4114800" lvl="8" indent="-304800" algn="l" rtl="0">
              <a:lnSpc>
                <a:spcPct val="115000"/>
              </a:lnSpc>
              <a:spcBef>
                <a:spcPts val="2133"/>
              </a:spcBef>
              <a:spcAft>
                <a:spcPts val="2133"/>
              </a:spcAft>
              <a:buSzPts val="1200"/>
              <a:buChar char="■"/>
              <a:defRPr sz="1600"/>
            </a:lvl9pPr>
          </a:lstStyle>
          <a:p>
            <a:endParaRPr/>
          </a:p>
        </p:txBody>
      </p:sp>
      <p:sp>
        <p:nvSpPr>
          <p:cNvPr id="376" name="Google Shape;376;p535"/>
          <p:cNvSpPr txBox="1">
            <a:spLocks noGrp="1"/>
          </p:cNvSpPr>
          <p:nvPr>
            <p:ph type="body" idx="2"/>
          </p:nvPr>
        </p:nvSpPr>
        <p:spPr>
          <a:xfrm>
            <a:off x="6443200" y="1536633"/>
            <a:ext cx="5333100" cy="45552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867"/>
            </a:lvl1pPr>
            <a:lvl2pPr marL="914400" lvl="1" indent="-304800" algn="l" rtl="0">
              <a:lnSpc>
                <a:spcPct val="115000"/>
              </a:lnSpc>
              <a:spcBef>
                <a:spcPts val="2133"/>
              </a:spcBef>
              <a:spcAft>
                <a:spcPts val="0"/>
              </a:spcAft>
              <a:buSzPts val="1200"/>
              <a:buChar char="○"/>
              <a:defRPr sz="1600"/>
            </a:lvl2pPr>
            <a:lvl3pPr marL="1371600" lvl="2" indent="-304800" algn="l" rtl="0">
              <a:lnSpc>
                <a:spcPct val="115000"/>
              </a:lnSpc>
              <a:spcBef>
                <a:spcPts val="2133"/>
              </a:spcBef>
              <a:spcAft>
                <a:spcPts val="0"/>
              </a:spcAft>
              <a:buSzPts val="1200"/>
              <a:buChar char="■"/>
              <a:defRPr sz="1600"/>
            </a:lvl3pPr>
            <a:lvl4pPr marL="1828800" lvl="3" indent="-304800" algn="l" rtl="0">
              <a:lnSpc>
                <a:spcPct val="115000"/>
              </a:lnSpc>
              <a:spcBef>
                <a:spcPts val="2133"/>
              </a:spcBef>
              <a:spcAft>
                <a:spcPts val="0"/>
              </a:spcAft>
              <a:buSzPts val="1200"/>
              <a:buChar char="●"/>
              <a:defRPr sz="1600"/>
            </a:lvl4pPr>
            <a:lvl5pPr marL="2286000" lvl="4" indent="-304800" algn="l" rtl="0">
              <a:lnSpc>
                <a:spcPct val="115000"/>
              </a:lnSpc>
              <a:spcBef>
                <a:spcPts val="2133"/>
              </a:spcBef>
              <a:spcAft>
                <a:spcPts val="0"/>
              </a:spcAft>
              <a:buSzPts val="1200"/>
              <a:buChar char="○"/>
              <a:defRPr sz="1600"/>
            </a:lvl5pPr>
            <a:lvl6pPr marL="2743200" lvl="5" indent="-304800" algn="l" rtl="0">
              <a:lnSpc>
                <a:spcPct val="115000"/>
              </a:lnSpc>
              <a:spcBef>
                <a:spcPts val="2133"/>
              </a:spcBef>
              <a:spcAft>
                <a:spcPts val="0"/>
              </a:spcAft>
              <a:buSzPts val="1200"/>
              <a:buChar char="■"/>
              <a:defRPr sz="1600"/>
            </a:lvl6pPr>
            <a:lvl7pPr marL="3200400" lvl="6" indent="-304800" algn="l" rtl="0">
              <a:lnSpc>
                <a:spcPct val="115000"/>
              </a:lnSpc>
              <a:spcBef>
                <a:spcPts val="2133"/>
              </a:spcBef>
              <a:spcAft>
                <a:spcPts val="0"/>
              </a:spcAft>
              <a:buSzPts val="1200"/>
              <a:buChar char="●"/>
              <a:defRPr sz="1600"/>
            </a:lvl7pPr>
            <a:lvl8pPr marL="3657600" lvl="7" indent="-304800" algn="l" rtl="0">
              <a:lnSpc>
                <a:spcPct val="115000"/>
              </a:lnSpc>
              <a:spcBef>
                <a:spcPts val="2133"/>
              </a:spcBef>
              <a:spcAft>
                <a:spcPts val="0"/>
              </a:spcAft>
              <a:buSzPts val="1200"/>
              <a:buChar char="○"/>
              <a:defRPr sz="1600"/>
            </a:lvl8pPr>
            <a:lvl9pPr marL="4114800" lvl="8" indent="-304800" algn="l" rtl="0">
              <a:lnSpc>
                <a:spcPct val="115000"/>
              </a:lnSpc>
              <a:spcBef>
                <a:spcPts val="2133"/>
              </a:spcBef>
              <a:spcAft>
                <a:spcPts val="2133"/>
              </a:spcAft>
              <a:buSzPts val="1200"/>
              <a:buChar char="■"/>
              <a:defRPr sz="1600"/>
            </a:lvl9pPr>
          </a:lstStyle>
          <a:p>
            <a:endParaRPr/>
          </a:p>
        </p:txBody>
      </p:sp>
      <p:sp>
        <p:nvSpPr>
          <p:cNvPr id="377" name="Google Shape;377;p535"/>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8"/>
        <p:cNvGrpSpPr/>
        <p:nvPr/>
      </p:nvGrpSpPr>
      <p:grpSpPr>
        <a:xfrm>
          <a:off x="0" y="0"/>
          <a:ext cx="0" cy="0"/>
          <a:chOff x="0" y="0"/>
          <a:chExt cx="0" cy="0"/>
        </a:xfrm>
      </p:grpSpPr>
      <p:sp>
        <p:nvSpPr>
          <p:cNvPr id="379" name="Google Shape;379;p536"/>
          <p:cNvSpPr txBox="1">
            <a:spLocks noGrp="1"/>
          </p:cNvSpPr>
          <p:nvPr>
            <p:ph type="title"/>
          </p:nvPr>
        </p:nvSpPr>
        <p:spPr>
          <a:xfrm>
            <a:off x="415600" y="740800"/>
            <a:ext cx="3744000" cy="1007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3200"/>
            </a:lvl1pPr>
            <a:lvl2pPr lvl="1" algn="l" rtl="0">
              <a:lnSpc>
                <a:spcPct val="100000"/>
              </a:lnSpc>
              <a:spcBef>
                <a:spcPts val="0"/>
              </a:spcBef>
              <a:spcAft>
                <a:spcPts val="0"/>
              </a:spcAft>
              <a:buSzPts val="2400"/>
              <a:buNone/>
              <a:defRPr sz="3200"/>
            </a:lvl2pPr>
            <a:lvl3pPr lvl="2" algn="l" rtl="0">
              <a:lnSpc>
                <a:spcPct val="100000"/>
              </a:lnSpc>
              <a:spcBef>
                <a:spcPts val="0"/>
              </a:spcBef>
              <a:spcAft>
                <a:spcPts val="0"/>
              </a:spcAft>
              <a:buSzPts val="2400"/>
              <a:buNone/>
              <a:defRPr sz="3200"/>
            </a:lvl3pPr>
            <a:lvl4pPr lvl="3" algn="l" rtl="0">
              <a:lnSpc>
                <a:spcPct val="100000"/>
              </a:lnSpc>
              <a:spcBef>
                <a:spcPts val="0"/>
              </a:spcBef>
              <a:spcAft>
                <a:spcPts val="0"/>
              </a:spcAft>
              <a:buSzPts val="2400"/>
              <a:buNone/>
              <a:defRPr sz="3200"/>
            </a:lvl4pPr>
            <a:lvl5pPr lvl="4" algn="l" rtl="0">
              <a:lnSpc>
                <a:spcPct val="100000"/>
              </a:lnSpc>
              <a:spcBef>
                <a:spcPts val="0"/>
              </a:spcBef>
              <a:spcAft>
                <a:spcPts val="0"/>
              </a:spcAft>
              <a:buSzPts val="2400"/>
              <a:buNone/>
              <a:defRPr sz="3200"/>
            </a:lvl5pPr>
            <a:lvl6pPr lvl="5" algn="l" rtl="0">
              <a:lnSpc>
                <a:spcPct val="100000"/>
              </a:lnSpc>
              <a:spcBef>
                <a:spcPts val="0"/>
              </a:spcBef>
              <a:spcAft>
                <a:spcPts val="0"/>
              </a:spcAft>
              <a:buSzPts val="2400"/>
              <a:buNone/>
              <a:defRPr sz="3200"/>
            </a:lvl6pPr>
            <a:lvl7pPr lvl="6" algn="l" rtl="0">
              <a:lnSpc>
                <a:spcPct val="100000"/>
              </a:lnSpc>
              <a:spcBef>
                <a:spcPts val="0"/>
              </a:spcBef>
              <a:spcAft>
                <a:spcPts val="0"/>
              </a:spcAft>
              <a:buSzPts val="2400"/>
              <a:buNone/>
              <a:defRPr sz="3200"/>
            </a:lvl7pPr>
            <a:lvl8pPr lvl="7" algn="l" rtl="0">
              <a:lnSpc>
                <a:spcPct val="100000"/>
              </a:lnSpc>
              <a:spcBef>
                <a:spcPts val="0"/>
              </a:spcBef>
              <a:spcAft>
                <a:spcPts val="0"/>
              </a:spcAft>
              <a:buSzPts val="2400"/>
              <a:buNone/>
              <a:defRPr sz="3200"/>
            </a:lvl8pPr>
            <a:lvl9pPr lvl="8" algn="l" rtl="0">
              <a:lnSpc>
                <a:spcPct val="100000"/>
              </a:lnSpc>
              <a:spcBef>
                <a:spcPts val="0"/>
              </a:spcBef>
              <a:spcAft>
                <a:spcPts val="0"/>
              </a:spcAft>
              <a:buSzPts val="2400"/>
              <a:buNone/>
              <a:defRPr sz="3200"/>
            </a:lvl9pPr>
          </a:lstStyle>
          <a:p>
            <a:endParaRPr/>
          </a:p>
        </p:txBody>
      </p:sp>
      <p:sp>
        <p:nvSpPr>
          <p:cNvPr id="380" name="Google Shape;380;p536"/>
          <p:cNvSpPr txBox="1">
            <a:spLocks noGrp="1"/>
          </p:cNvSpPr>
          <p:nvPr>
            <p:ph type="body" idx="1"/>
          </p:nvPr>
        </p:nvSpPr>
        <p:spPr>
          <a:xfrm>
            <a:off x="415600" y="1852800"/>
            <a:ext cx="3744000" cy="42393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600"/>
            </a:lvl1pPr>
            <a:lvl2pPr marL="914400" lvl="1" indent="-304800" algn="l" rtl="0">
              <a:lnSpc>
                <a:spcPct val="115000"/>
              </a:lnSpc>
              <a:spcBef>
                <a:spcPts val="2133"/>
              </a:spcBef>
              <a:spcAft>
                <a:spcPts val="0"/>
              </a:spcAft>
              <a:buSzPts val="1200"/>
              <a:buChar char="○"/>
              <a:defRPr sz="1600"/>
            </a:lvl2pPr>
            <a:lvl3pPr marL="1371600" lvl="2" indent="-304800" algn="l" rtl="0">
              <a:lnSpc>
                <a:spcPct val="115000"/>
              </a:lnSpc>
              <a:spcBef>
                <a:spcPts val="2133"/>
              </a:spcBef>
              <a:spcAft>
                <a:spcPts val="0"/>
              </a:spcAft>
              <a:buSzPts val="1200"/>
              <a:buChar char="■"/>
              <a:defRPr sz="1600"/>
            </a:lvl3pPr>
            <a:lvl4pPr marL="1828800" lvl="3" indent="-304800" algn="l" rtl="0">
              <a:lnSpc>
                <a:spcPct val="115000"/>
              </a:lnSpc>
              <a:spcBef>
                <a:spcPts val="2133"/>
              </a:spcBef>
              <a:spcAft>
                <a:spcPts val="0"/>
              </a:spcAft>
              <a:buSzPts val="1200"/>
              <a:buChar char="●"/>
              <a:defRPr sz="1600"/>
            </a:lvl4pPr>
            <a:lvl5pPr marL="2286000" lvl="4" indent="-304800" algn="l" rtl="0">
              <a:lnSpc>
                <a:spcPct val="115000"/>
              </a:lnSpc>
              <a:spcBef>
                <a:spcPts val="2133"/>
              </a:spcBef>
              <a:spcAft>
                <a:spcPts val="0"/>
              </a:spcAft>
              <a:buSzPts val="1200"/>
              <a:buChar char="○"/>
              <a:defRPr sz="1600"/>
            </a:lvl5pPr>
            <a:lvl6pPr marL="2743200" lvl="5" indent="-304800" algn="l" rtl="0">
              <a:lnSpc>
                <a:spcPct val="115000"/>
              </a:lnSpc>
              <a:spcBef>
                <a:spcPts val="2133"/>
              </a:spcBef>
              <a:spcAft>
                <a:spcPts val="0"/>
              </a:spcAft>
              <a:buSzPts val="1200"/>
              <a:buChar char="■"/>
              <a:defRPr sz="1600"/>
            </a:lvl6pPr>
            <a:lvl7pPr marL="3200400" lvl="6" indent="-304800" algn="l" rtl="0">
              <a:lnSpc>
                <a:spcPct val="115000"/>
              </a:lnSpc>
              <a:spcBef>
                <a:spcPts val="2133"/>
              </a:spcBef>
              <a:spcAft>
                <a:spcPts val="0"/>
              </a:spcAft>
              <a:buSzPts val="1200"/>
              <a:buChar char="●"/>
              <a:defRPr sz="1600"/>
            </a:lvl7pPr>
            <a:lvl8pPr marL="3657600" lvl="7" indent="-304800" algn="l" rtl="0">
              <a:lnSpc>
                <a:spcPct val="115000"/>
              </a:lnSpc>
              <a:spcBef>
                <a:spcPts val="2133"/>
              </a:spcBef>
              <a:spcAft>
                <a:spcPts val="0"/>
              </a:spcAft>
              <a:buSzPts val="1200"/>
              <a:buChar char="○"/>
              <a:defRPr sz="1600"/>
            </a:lvl8pPr>
            <a:lvl9pPr marL="4114800" lvl="8" indent="-304800" algn="l" rtl="0">
              <a:lnSpc>
                <a:spcPct val="115000"/>
              </a:lnSpc>
              <a:spcBef>
                <a:spcPts val="2133"/>
              </a:spcBef>
              <a:spcAft>
                <a:spcPts val="2133"/>
              </a:spcAft>
              <a:buSzPts val="1200"/>
              <a:buChar char="■"/>
              <a:defRPr sz="1600"/>
            </a:lvl9pPr>
          </a:lstStyle>
          <a:p>
            <a:endParaRPr/>
          </a:p>
        </p:txBody>
      </p:sp>
      <p:sp>
        <p:nvSpPr>
          <p:cNvPr id="381" name="Google Shape;381;p53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2"/>
        <p:cNvGrpSpPr/>
        <p:nvPr/>
      </p:nvGrpSpPr>
      <p:grpSpPr>
        <a:xfrm>
          <a:off x="0" y="0"/>
          <a:ext cx="0" cy="0"/>
          <a:chOff x="0" y="0"/>
          <a:chExt cx="0" cy="0"/>
        </a:xfrm>
      </p:grpSpPr>
      <p:sp>
        <p:nvSpPr>
          <p:cNvPr id="383" name="Google Shape;383;p537"/>
          <p:cNvSpPr txBox="1">
            <a:spLocks noGrp="1"/>
          </p:cNvSpPr>
          <p:nvPr>
            <p:ph type="title"/>
          </p:nvPr>
        </p:nvSpPr>
        <p:spPr>
          <a:xfrm>
            <a:off x="653667" y="600200"/>
            <a:ext cx="8490300" cy="54543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6400"/>
            </a:lvl1pPr>
            <a:lvl2pPr lvl="1" algn="l" rtl="0">
              <a:lnSpc>
                <a:spcPct val="100000"/>
              </a:lnSpc>
              <a:spcBef>
                <a:spcPts val="0"/>
              </a:spcBef>
              <a:spcAft>
                <a:spcPts val="0"/>
              </a:spcAft>
              <a:buSzPts val="4800"/>
              <a:buNone/>
              <a:defRPr sz="6400"/>
            </a:lvl2pPr>
            <a:lvl3pPr lvl="2" algn="l" rtl="0">
              <a:lnSpc>
                <a:spcPct val="100000"/>
              </a:lnSpc>
              <a:spcBef>
                <a:spcPts val="0"/>
              </a:spcBef>
              <a:spcAft>
                <a:spcPts val="0"/>
              </a:spcAft>
              <a:buSzPts val="4800"/>
              <a:buNone/>
              <a:defRPr sz="6400"/>
            </a:lvl3pPr>
            <a:lvl4pPr lvl="3" algn="l" rtl="0">
              <a:lnSpc>
                <a:spcPct val="100000"/>
              </a:lnSpc>
              <a:spcBef>
                <a:spcPts val="0"/>
              </a:spcBef>
              <a:spcAft>
                <a:spcPts val="0"/>
              </a:spcAft>
              <a:buSzPts val="4800"/>
              <a:buNone/>
              <a:defRPr sz="6400"/>
            </a:lvl4pPr>
            <a:lvl5pPr lvl="4" algn="l" rtl="0">
              <a:lnSpc>
                <a:spcPct val="100000"/>
              </a:lnSpc>
              <a:spcBef>
                <a:spcPts val="0"/>
              </a:spcBef>
              <a:spcAft>
                <a:spcPts val="0"/>
              </a:spcAft>
              <a:buSzPts val="4800"/>
              <a:buNone/>
              <a:defRPr sz="6400"/>
            </a:lvl5pPr>
            <a:lvl6pPr lvl="5" algn="l" rtl="0">
              <a:lnSpc>
                <a:spcPct val="100000"/>
              </a:lnSpc>
              <a:spcBef>
                <a:spcPts val="0"/>
              </a:spcBef>
              <a:spcAft>
                <a:spcPts val="0"/>
              </a:spcAft>
              <a:buSzPts val="4800"/>
              <a:buNone/>
              <a:defRPr sz="6400"/>
            </a:lvl6pPr>
            <a:lvl7pPr lvl="6" algn="l" rtl="0">
              <a:lnSpc>
                <a:spcPct val="100000"/>
              </a:lnSpc>
              <a:spcBef>
                <a:spcPts val="0"/>
              </a:spcBef>
              <a:spcAft>
                <a:spcPts val="0"/>
              </a:spcAft>
              <a:buSzPts val="4800"/>
              <a:buNone/>
              <a:defRPr sz="6400"/>
            </a:lvl7pPr>
            <a:lvl8pPr lvl="7" algn="l" rtl="0">
              <a:lnSpc>
                <a:spcPct val="100000"/>
              </a:lnSpc>
              <a:spcBef>
                <a:spcPts val="0"/>
              </a:spcBef>
              <a:spcAft>
                <a:spcPts val="0"/>
              </a:spcAft>
              <a:buSzPts val="4800"/>
              <a:buNone/>
              <a:defRPr sz="6400"/>
            </a:lvl8pPr>
            <a:lvl9pPr lvl="8" algn="l" rtl="0">
              <a:lnSpc>
                <a:spcPct val="100000"/>
              </a:lnSpc>
              <a:spcBef>
                <a:spcPts val="0"/>
              </a:spcBef>
              <a:spcAft>
                <a:spcPts val="0"/>
              </a:spcAft>
              <a:buSzPts val="4800"/>
              <a:buNone/>
              <a:defRPr sz="6400"/>
            </a:lvl9pPr>
          </a:lstStyle>
          <a:p>
            <a:endParaRPr/>
          </a:p>
        </p:txBody>
      </p:sp>
      <p:sp>
        <p:nvSpPr>
          <p:cNvPr id="384" name="Google Shape;384;p537"/>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5"/>
        <p:cNvGrpSpPr/>
        <p:nvPr/>
      </p:nvGrpSpPr>
      <p:grpSpPr>
        <a:xfrm>
          <a:off x="0" y="0"/>
          <a:ext cx="0" cy="0"/>
          <a:chOff x="0" y="0"/>
          <a:chExt cx="0" cy="0"/>
        </a:xfrm>
      </p:grpSpPr>
      <p:sp>
        <p:nvSpPr>
          <p:cNvPr id="386" name="Google Shape;386;p53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 name="Google Shape;387;p538"/>
          <p:cNvSpPr txBox="1">
            <a:spLocks noGrp="1"/>
          </p:cNvSpPr>
          <p:nvPr>
            <p:ph type="title"/>
          </p:nvPr>
        </p:nvSpPr>
        <p:spPr>
          <a:xfrm>
            <a:off x="354000" y="1644233"/>
            <a:ext cx="5393700" cy="1976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5600"/>
            </a:lvl1pPr>
            <a:lvl2pPr lvl="1" algn="ctr" rtl="0">
              <a:lnSpc>
                <a:spcPct val="100000"/>
              </a:lnSpc>
              <a:spcBef>
                <a:spcPts val="0"/>
              </a:spcBef>
              <a:spcAft>
                <a:spcPts val="0"/>
              </a:spcAft>
              <a:buSzPts val="4200"/>
              <a:buNone/>
              <a:defRPr sz="5600"/>
            </a:lvl2pPr>
            <a:lvl3pPr lvl="2" algn="ctr" rtl="0">
              <a:lnSpc>
                <a:spcPct val="100000"/>
              </a:lnSpc>
              <a:spcBef>
                <a:spcPts val="0"/>
              </a:spcBef>
              <a:spcAft>
                <a:spcPts val="0"/>
              </a:spcAft>
              <a:buSzPts val="4200"/>
              <a:buNone/>
              <a:defRPr sz="5600"/>
            </a:lvl3pPr>
            <a:lvl4pPr lvl="3" algn="ctr" rtl="0">
              <a:lnSpc>
                <a:spcPct val="100000"/>
              </a:lnSpc>
              <a:spcBef>
                <a:spcPts val="0"/>
              </a:spcBef>
              <a:spcAft>
                <a:spcPts val="0"/>
              </a:spcAft>
              <a:buSzPts val="4200"/>
              <a:buNone/>
              <a:defRPr sz="5600"/>
            </a:lvl4pPr>
            <a:lvl5pPr lvl="4" algn="ctr" rtl="0">
              <a:lnSpc>
                <a:spcPct val="100000"/>
              </a:lnSpc>
              <a:spcBef>
                <a:spcPts val="0"/>
              </a:spcBef>
              <a:spcAft>
                <a:spcPts val="0"/>
              </a:spcAft>
              <a:buSzPts val="4200"/>
              <a:buNone/>
              <a:defRPr sz="5600"/>
            </a:lvl5pPr>
            <a:lvl6pPr lvl="5" algn="ctr" rtl="0">
              <a:lnSpc>
                <a:spcPct val="100000"/>
              </a:lnSpc>
              <a:spcBef>
                <a:spcPts val="0"/>
              </a:spcBef>
              <a:spcAft>
                <a:spcPts val="0"/>
              </a:spcAft>
              <a:buSzPts val="4200"/>
              <a:buNone/>
              <a:defRPr sz="5600"/>
            </a:lvl6pPr>
            <a:lvl7pPr lvl="6" algn="ctr" rtl="0">
              <a:lnSpc>
                <a:spcPct val="100000"/>
              </a:lnSpc>
              <a:spcBef>
                <a:spcPts val="0"/>
              </a:spcBef>
              <a:spcAft>
                <a:spcPts val="0"/>
              </a:spcAft>
              <a:buSzPts val="4200"/>
              <a:buNone/>
              <a:defRPr sz="5600"/>
            </a:lvl7pPr>
            <a:lvl8pPr lvl="7" algn="ctr" rtl="0">
              <a:lnSpc>
                <a:spcPct val="100000"/>
              </a:lnSpc>
              <a:spcBef>
                <a:spcPts val="0"/>
              </a:spcBef>
              <a:spcAft>
                <a:spcPts val="0"/>
              </a:spcAft>
              <a:buSzPts val="4200"/>
              <a:buNone/>
              <a:defRPr sz="5600"/>
            </a:lvl8pPr>
            <a:lvl9pPr lvl="8" algn="ctr" rtl="0">
              <a:lnSpc>
                <a:spcPct val="100000"/>
              </a:lnSpc>
              <a:spcBef>
                <a:spcPts val="0"/>
              </a:spcBef>
              <a:spcAft>
                <a:spcPts val="0"/>
              </a:spcAft>
              <a:buSzPts val="4200"/>
              <a:buNone/>
              <a:defRPr sz="5600"/>
            </a:lvl9pPr>
          </a:lstStyle>
          <a:p>
            <a:endParaRPr/>
          </a:p>
        </p:txBody>
      </p:sp>
      <p:sp>
        <p:nvSpPr>
          <p:cNvPr id="388" name="Google Shape;388;p538"/>
          <p:cNvSpPr txBox="1">
            <a:spLocks noGrp="1"/>
          </p:cNvSpPr>
          <p:nvPr>
            <p:ph type="subTitle" idx="1"/>
          </p:nvPr>
        </p:nvSpPr>
        <p:spPr>
          <a:xfrm>
            <a:off x="354000" y="3737433"/>
            <a:ext cx="5393700" cy="16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89" name="Google Shape;389;p538"/>
          <p:cNvSpPr txBox="1">
            <a:spLocks noGrp="1"/>
          </p:cNvSpPr>
          <p:nvPr>
            <p:ph type="body" idx="2"/>
          </p:nvPr>
        </p:nvSpPr>
        <p:spPr>
          <a:xfrm>
            <a:off x="6586000" y="965433"/>
            <a:ext cx="5115900" cy="49269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2133"/>
              </a:spcBef>
              <a:spcAft>
                <a:spcPts val="0"/>
              </a:spcAft>
              <a:buSzPts val="1400"/>
              <a:buChar char="○"/>
              <a:defRPr/>
            </a:lvl2pPr>
            <a:lvl3pPr marL="1371600" lvl="2" indent="-317500" algn="l" rtl="0">
              <a:lnSpc>
                <a:spcPct val="115000"/>
              </a:lnSpc>
              <a:spcBef>
                <a:spcPts val="2133"/>
              </a:spcBef>
              <a:spcAft>
                <a:spcPts val="0"/>
              </a:spcAft>
              <a:buSzPts val="1400"/>
              <a:buChar char="■"/>
              <a:defRPr/>
            </a:lvl3pPr>
            <a:lvl4pPr marL="1828800" lvl="3" indent="-317500" algn="l" rtl="0">
              <a:lnSpc>
                <a:spcPct val="115000"/>
              </a:lnSpc>
              <a:spcBef>
                <a:spcPts val="2133"/>
              </a:spcBef>
              <a:spcAft>
                <a:spcPts val="0"/>
              </a:spcAft>
              <a:buSzPts val="1400"/>
              <a:buChar char="●"/>
              <a:defRPr/>
            </a:lvl4pPr>
            <a:lvl5pPr marL="2286000" lvl="4" indent="-317500" algn="l" rtl="0">
              <a:lnSpc>
                <a:spcPct val="115000"/>
              </a:lnSpc>
              <a:spcBef>
                <a:spcPts val="2133"/>
              </a:spcBef>
              <a:spcAft>
                <a:spcPts val="0"/>
              </a:spcAft>
              <a:buSzPts val="1400"/>
              <a:buChar char="○"/>
              <a:defRPr/>
            </a:lvl5pPr>
            <a:lvl6pPr marL="2743200" lvl="5" indent="-317500" algn="l" rtl="0">
              <a:lnSpc>
                <a:spcPct val="115000"/>
              </a:lnSpc>
              <a:spcBef>
                <a:spcPts val="2133"/>
              </a:spcBef>
              <a:spcAft>
                <a:spcPts val="0"/>
              </a:spcAft>
              <a:buSzPts val="1400"/>
              <a:buChar char="■"/>
              <a:defRPr/>
            </a:lvl6pPr>
            <a:lvl7pPr marL="3200400" lvl="6" indent="-317500" algn="l" rtl="0">
              <a:lnSpc>
                <a:spcPct val="115000"/>
              </a:lnSpc>
              <a:spcBef>
                <a:spcPts val="2133"/>
              </a:spcBef>
              <a:spcAft>
                <a:spcPts val="0"/>
              </a:spcAft>
              <a:buSzPts val="1400"/>
              <a:buChar char="●"/>
              <a:defRPr/>
            </a:lvl7pPr>
            <a:lvl8pPr marL="3657600" lvl="7" indent="-317500" algn="l" rtl="0">
              <a:lnSpc>
                <a:spcPct val="115000"/>
              </a:lnSpc>
              <a:spcBef>
                <a:spcPts val="2133"/>
              </a:spcBef>
              <a:spcAft>
                <a:spcPts val="0"/>
              </a:spcAft>
              <a:buSzPts val="1400"/>
              <a:buChar char="○"/>
              <a:defRPr/>
            </a:lvl8pPr>
            <a:lvl9pPr marL="4114800" lvl="8" indent="-317500" algn="l" rtl="0">
              <a:lnSpc>
                <a:spcPct val="115000"/>
              </a:lnSpc>
              <a:spcBef>
                <a:spcPts val="2133"/>
              </a:spcBef>
              <a:spcAft>
                <a:spcPts val="2133"/>
              </a:spcAft>
              <a:buSzPts val="1400"/>
              <a:buChar char="■"/>
              <a:defRPr/>
            </a:lvl9pPr>
          </a:lstStyle>
          <a:p>
            <a:endParaRPr/>
          </a:p>
        </p:txBody>
      </p:sp>
      <p:sp>
        <p:nvSpPr>
          <p:cNvPr id="390" name="Google Shape;390;p538"/>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497"/>
          <p:cNvSpPr txBox="1">
            <a:spLocks noGrp="1"/>
          </p:cNvSpPr>
          <p:nvPr>
            <p:ph type="title"/>
          </p:nvPr>
        </p:nvSpPr>
        <p:spPr>
          <a:xfrm>
            <a:off x="609600" y="1447801"/>
            <a:ext cx="10363200" cy="4321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dk1"/>
              </a:buClr>
              <a:buSzPts val="8800"/>
              <a:buFont typeface="Arial Black"/>
              <a:buNone/>
              <a:defRPr sz="8800" b="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497"/>
          <p:cNvSpPr txBox="1">
            <a:spLocks noGrp="1"/>
          </p:cNvSpPr>
          <p:nvPr>
            <p:ph type="body" idx="1"/>
          </p:nvPr>
        </p:nvSpPr>
        <p:spPr>
          <a:xfrm>
            <a:off x="609600" y="228601"/>
            <a:ext cx="10363200" cy="10668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chemeClr val="dk2"/>
              </a:buClr>
              <a:buSzPts val="2000"/>
              <a:buNone/>
              <a:defRPr sz="2000" b="0" cap="none">
                <a:solidFill>
                  <a:schemeClr val="dk2"/>
                </a:solidFill>
                <a:latin typeface="Arial Black"/>
                <a:ea typeface="Arial Black"/>
                <a:cs typeface="Arial Black"/>
                <a:sym typeface="Arial Black"/>
              </a:defRPr>
            </a:lvl1pPr>
            <a:lvl2pPr marL="914400" lvl="1" indent="-228600" algn="l" rtl="0">
              <a:spcBef>
                <a:spcPts val="600"/>
              </a:spcBef>
              <a:spcAft>
                <a:spcPts val="0"/>
              </a:spcAft>
              <a:buSzPts val="1800"/>
              <a:buNone/>
              <a:defRPr sz="1800">
                <a:solidFill>
                  <a:srgbClr val="888888"/>
                </a:solidFill>
              </a:defRPr>
            </a:lvl2pPr>
            <a:lvl3pPr marL="1371600" lvl="2" indent="-228600" algn="l" rtl="0">
              <a:spcBef>
                <a:spcPts val="320"/>
              </a:spcBef>
              <a:spcAft>
                <a:spcPts val="0"/>
              </a:spcAft>
              <a:buSzPts val="1600"/>
              <a:buNone/>
              <a:defRPr sz="1600">
                <a:solidFill>
                  <a:srgbClr val="888888"/>
                </a:solidFill>
              </a:defRPr>
            </a:lvl3pPr>
            <a:lvl4pPr marL="1828800" lvl="3" indent="-228600" algn="l" rtl="0">
              <a:spcBef>
                <a:spcPts val="280"/>
              </a:spcBef>
              <a:spcAft>
                <a:spcPts val="0"/>
              </a:spcAft>
              <a:buSzPts val="1400"/>
              <a:buNone/>
              <a:defRPr sz="1400">
                <a:solidFill>
                  <a:srgbClr val="888888"/>
                </a:solidFill>
              </a:defRPr>
            </a:lvl4pPr>
            <a:lvl5pPr marL="2286000" lvl="4" indent="-228600" algn="l" rtl="0">
              <a:spcBef>
                <a:spcPts val="280"/>
              </a:spcBef>
              <a:spcAft>
                <a:spcPts val="0"/>
              </a:spcAft>
              <a:buSzPts val="1400"/>
              <a:buNone/>
              <a:defRPr sz="1400">
                <a:solidFill>
                  <a:srgbClr val="888888"/>
                </a:solidFill>
              </a:defRPr>
            </a:lvl5pPr>
            <a:lvl6pPr marL="2743200" lvl="5" indent="-228600" algn="l" rtl="0">
              <a:spcBef>
                <a:spcPts val="280"/>
              </a:spcBef>
              <a:spcAft>
                <a:spcPts val="0"/>
              </a:spcAft>
              <a:buSzPts val="1400"/>
              <a:buNone/>
              <a:defRPr sz="1400">
                <a:solidFill>
                  <a:srgbClr val="888888"/>
                </a:solidFill>
              </a:defRPr>
            </a:lvl6pPr>
            <a:lvl7pPr marL="3200400" lvl="6" indent="-228600" algn="l" rtl="0">
              <a:spcBef>
                <a:spcPts val="280"/>
              </a:spcBef>
              <a:spcAft>
                <a:spcPts val="0"/>
              </a:spcAft>
              <a:buSzPts val="1400"/>
              <a:buNone/>
              <a:defRPr sz="1400">
                <a:solidFill>
                  <a:srgbClr val="888888"/>
                </a:solidFill>
              </a:defRPr>
            </a:lvl7pPr>
            <a:lvl8pPr marL="3657600" lvl="7" indent="-228600" algn="l" rtl="0">
              <a:spcBef>
                <a:spcPts val="280"/>
              </a:spcBef>
              <a:spcAft>
                <a:spcPts val="0"/>
              </a:spcAft>
              <a:buSzPts val="1400"/>
              <a:buNone/>
              <a:defRPr sz="1400">
                <a:solidFill>
                  <a:srgbClr val="888888"/>
                </a:solidFill>
              </a:defRPr>
            </a:lvl8pPr>
            <a:lvl9pPr marL="4114800" lvl="8" indent="-228600" algn="l" rtl="0">
              <a:spcBef>
                <a:spcPts val="280"/>
              </a:spcBef>
              <a:spcAft>
                <a:spcPts val="0"/>
              </a:spcAft>
              <a:buSzPts val="1400"/>
              <a:buNone/>
              <a:defRPr sz="1400">
                <a:solidFill>
                  <a:srgbClr val="888888"/>
                </a:solidFill>
              </a:defRPr>
            </a:lvl9pPr>
          </a:lstStyle>
          <a:p>
            <a:endParaRPr/>
          </a:p>
        </p:txBody>
      </p:sp>
      <p:sp>
        <p:nvSpPr>
          <p:cNvPr id="58" name="Google Shape;58;p497"/>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49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0" name="Google Shape;60;p497"/>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91"/>
        <p:cNvGrpSpPr/>
        <p:nvPr/>
      </p:nvGrpSpPr>
      <p:grpSpPr>
        <a:xfrm>
          <a:off x="0" y="0"/>
          <a:ext cx="0" cy="0"/>
          <a:chOff x="0" y="0"/>
          <a:chExt cx="0" cy="0"/>
        </a:xfrm>
      </p:grpSpPr>
      <p:sp>
        <p:nvSpPr>
          <p:cNvPr id="392" name="Google Shape;392;p539"/>
          <p:cNvSpPr txBox="1">
            <a:spLocks noGrp="1"/>
          </p:cNvSpPr>
          <p:nvPr>
            <p:ph type="body" idx="1"/>
          </p:nvPr>
        </p:nvSpPr>
        <p:spPr>
          <a:xfrm>
            <a:off x="415600" y="5640767"/>
            <a:ext cx="7998300" cy="8067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393" name="Google Shape;393;p539"/>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94"/>
        <p:cNvGrpSpPr/>
        <p:nvPr/>
      </p:nvGrpSpPr>
      <p:grpSpPr>
        <a:xfrm>
          <a:off x="0" y="0"/>
          <a:ext cx="0" cy="0"/>
          <a:chOff x="0" y="0"/>
          <a:chExt cx="0" cy="0"/>
        </a:xfrm>
      </p:grpSpPr>
      <p:sp>
        <p:nvSpPr>
          <p:cNvPr id="395" name="Google Shape;395;p540"/>
          <p:cNvSpPr txBox="1">
            <a:spLocks noGrp="1"/>
          </p:cNvSpPr>
          <p:nvPr>
            <p:ph type="title"/>
          </p:nvPr>
        </p:nvSpPr>
        <p:spPr>
          <a:xfrm>
            <a:off x="415600" y="1474833"/>
            <a:ext cx="11360700" cy="26181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6000"/>
            </a:lvl1pPr>
            <a:lvl2pPr lvl="1" algn="ctr" rtl="0">
              <a:lnSpc>
                <a:spcPct val="100000"/>
              </a:lnSpc>
              <a:spcBef>
                <a:spcPts val="0"/>
              </a:spcBef>
              <a:spcAft>
                <a:spcPts val="0"/>
              </a:spcAft>
              <a:buSzPts val="12000"/>
              <a:buNone/>
              <a:defRPr sz="16000"/>
            </a:lvl2pPr>
            <a:lvl3pPr lvl="2" algn="ctr" rtl="0">
              <a:lnSpc>
                <a:spcPct val="100000"/>
              </a:lnSpc>
              <a:spcBef>
                <a:spcPts val="0"/>
              </a:spcBef>
              <a:spcAft>
                <a:spcPts val="0"/>
              </a:spcAft>
              <a:buSzPts val="12000"/>
              <a:buNone/>
              <a:defRPr sz="16000"/>
            </a:lvl3pPr>
            <a:lvl4pPr lvl="3" algn="ctr" rtl="0">
              <a:lnSpc>
                <a:spcPct val="100000"/>
              </a:lnSpc>
              <a:spcBef>
                <a:spcPts val="0"/>
              </a:spcBef>
              <a:spcAft>
                <a:spcPts val="0"/>
              </a:spcAft>
              <a:buSzPts val="12000"/>
              <a:buNone/>
              <a:defRPr sz="16000"/>
            </a:lvl4pPr>
            <a:lvl5pPr lvl="4" algn="ctr" rtl="0">
              <a:lnSpc>
                <a:spcPct val="100000"/>
              </a:lnSpc>
              <a:spcBef>
                <a:spcPts val="0"/>
              </a:spcBef>
              <a:spcAft>
                <a:spcPts val="0"/>
              </a:spcAft>
              <a:buSzPts val="12000"/>
              <a:buNone/>
              <a:defRPr sz="16000"/>
            </a:lvl5pPr>
            <a:lvl6pPr lvl="5" algn="ctr" rtl="0">
              <a:lnSpc>
                <a:spcPct val="100000"/>
              </a:lnSpc>
              <a:spcBef>
                <a:spcPts val="0"/>
              </a:spcBef>
              <a:spcAft>
                <a:spcPts val="0"/>
              </a:spcAft>
              <a:buSzPts val="12000"/>
              <a:buNone/>
              <a:defRPr sz="16000"/>
            </a:lvl6pPr>
            <a:lvl7pPr lvl="6" algn="ctr" rtl="0">
              <a:lnSpc>
                <a:spcPct val="100000"/>
              </a:lnSpc>
              <a:spcBef>
                <a:spcPts val="0"/>
              </a:spcBef>
              <a:spcAft>
                <a:spcPts val="0"/>
              </a:spcAft>
              <a:buSzPts val="12000"/>
              <a:buNone/>
              <a:defRPr sz="16000"/>
            </a:lvl7pPr>
            <a:lvl8pPr lvl="7" algn="ctr" rtl="0">
              <a:lnSpc>
                <a:spcPct val="100000"/>
              </a:lnSpc>
              <a:spcBef>
                <a:spcPts val="0"/>
              </a:spcBef>
              <a:spcAft>
                <a:spcPts val="0"/>
              </a:spcAft>
              <a:buSzPts val="12000"/>
              <a:buNone/>
              <a:defRPr sz="16000"/>
            </a:lvl8pPr>
            <a:lvl9pPr lvl="8" algn="ctr" rtl="0">
              <a:lnSpc>
                <a:spcPct val="100000"/>
              </a:lnSpc>
              <a:spcBef>
                <a:spcPts val="0"/>
              </a:spcBef>
              <a:spcAft>
                <a:spcPts val="0"/>
              </a:spcAft>
              <a:buSzPts val="12000"/>
              <a:buNone/>
              <a:defRPr sz="16000"/>
            </a:lvl9pPr>
          </a:lstStyle>
          <a:p>
            <a:endParaRPr/>
          </a:p>
        </p:txBody>
      </p:sp>
      <p:sp>
        <p:nvSpPr>
          <p:cNvPr id="396" name="Google Shape;396;p540"/>
          <p:cNvSpPr txBox="1">
            <a:spLocks noGrp="1"/>
          </p:cNvSpPr>
          <p:nvPr>
            <p:ph type="body" idx="1"/>
          </p:nvPr>
        </p:nvSpPr>
        <p:spPr>
          <a:xfrm>
            <a:off x="415600" y="4202967"/>
            <a:ext cx="11360700" cy="17343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2133"/>
              </a:spcBef>
              <a:spcAft>
                <a:spcPts val="0"/>
              </a:spcAft>
              <a:buSzPts val="1400"/>
              <a:buChar char="○"/>
              <a:defRPr/>
            </a:lvl2pPr>
            <a:lvl3pPr marL="1371600" lvl="2" indent="-317500" algn="ctr" rtl="0">
              <a:lnSpc>
                <a:spcPct val="115000"/>
              </a:lnSpc>
              <a:spcBef>
                <a:spcPts val="2133"/>
              </a:spcBef>
              <a:spcAft>
                <a:spcPts val="0"/>
              </a:spcAft>
              <a:buSzPts val="1400"/>
              <a:buChar char="■"/>
              <a:defRPr/>
            </a:lvl3pPr>
            <a:lvl4pPr marL="1828800" lvl="3" indent="-317500" algn="ctr" rtl="0">
              <a:lnSpc>
                <a:spcPct val="115000"/>
              </a:lnSpc>
              <a:spcBef>
                <a:spcPts val="2133"/>
              </a:spcBef>
              <a:spcAft>
                <a:spcPts val="0"/>
              </a:spcAft>
              <a:buSzPts val="1400"/>
              <a:buChar char="●"/>
              <a:defRPr/>
            </a:lvl4pPr>
            <a:lvl5pPr marL="2286000" lvl="4" indent="-317500" algn="ctr" rtl="0">
              <a:lnSpc>
                <a:spcPct val="115000"/>
              </a:lnSpc>
              <a:spcBef>
                <a:spcPts val="2133"/>
              </a:spcBef>
              <a:spcAft>
                <a:spcPts val="0"/>
              </a:spcAft>
              <a:buSzPts val="1400"/>
              <a:buChar char="○"/>
              <a:defRPr/>
            </a:lvl5pPr>
            <a:lvl6pPr marL="2743200" lvl="5" indent="-317500" algn="ctr" rtl="0">
              <a:lnSpc>
                <a:spcPct val="115000"/>
              </a:lnSpc>
              <a:spcBef>
                <a:spcPts val="2133"/>
              </a:spcBef>
              <a:spcAft>
                <a:spcPts val="0"/>
              </a:spcAft>
              <a:buSzPts val="1400"/>
              <a:buChar char="■"/>
              <a:defRPr/>
            </a:lvl6pPr>
            <a:lvl7pPr marL="3200400" lvl="6" indent="-317500" algn="ctr" rtl="0">
              <a:lnSpc>
                <a:spcPct val="115000"/>
              </a:lnSpc>
              <a:spcBef>
                <a:spcPts val="2133"/>
              </a:spcBef>
              <a:spcAft>
                <a:spcPts val="0"/>
              </a:spcAft>
              <a:buSzPts val="1400"/>
              <a:buChar char="●"/>
              <a:defRPr/>
            </a:lvl7pPr>
            <a:lvl8pPr marL="3657600" lvl="7" indent="-317500" algn="ctr" rtl="0">
              <a:lnSpc>
                <a:spcPct val="115000"/>
              </a:lnSpc>
              <a:spcBef>
                <a:spcPts val="2133"/>
              </a:spcBef>
              <a:spcAft>
                <a:spcPts val="0"/>
              </a:spcAft>
              <a:buSzPts val="1400"/>
              <a:buChar char="○"/>
              <a:defRPr/>
            </a:lvl8pPr>
            <a:lvl9pPr marL="4114800" lvl="8" indent="-317500" algn="ctr" rtl="0">
              <a:lnSpc>
                <a:spcPct val="115000"/>
              </a:lnSpc>
              <a:spcBef>
                <a:spcPts val="2133"/>
              </a:spcBef>
              <a:spcAft>
                <a:spcPts val="2133"/>
              </a:spcAft>
              <a:buSzPts val="1400"/>
              <a:buChar char="■"/>
              <a:defRPr/>
            </a:lvl9pPr>
          </a:lstStyle>
          <a:p>
            <a:endParaRPr/>
          </a:p>
        </p:txBody>
      </p:sp>
      <p:sp>
        <p:nvSpPr>
          <p:cNvPr id="397" name="Google Shape;397;p540"/>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8"/>
        <p:cNvGrpSpPr/>
        <p:nvPr/>
      </p:nvGrpSpPr>
      <p:grpSpPr>
        <a:xfrm>
          <a:off x="0" y="0"/>
          <a:ext cx="0" cy="0"/>
          <a:chOff x="0" y="0"/>
          <a:chExt cx="0" cy="0"/>
        </a:xfrm>
      </p:grpSpPr>
      <p:sp>
        <p:nvSpPr>
          <p:cNvPr id="399" name="Google Shape;399;p541"/>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Lined Paper">
  <p:cSld name="Title Lined Paper">
    <p:spTree>
      <p:nvGrpSpPr>
        <p:cNvPr id="1" name="Shape 400"/>
        <p:cNvGrpSpPr/>
        <p:nvPr/>
      </p:nvGrpSpPr>
      <p:grpSpPr>
        <a:xfrm>
          <a:off x="0" y="0"/>
          <a:ext cx="0" cy="0"/>
          <a:chOff x="0" y="0"/>
          <a:chExt cx="0" cy="0"/>
        </a:xfrm>
      </p:grpSpPr>
      <p:sp>
        <p:nvSpPr>
          <p:cNvPr id="401" name="Google Shape;401;p54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2" name="Google Shape;402;p542"/>
          <p:cNvSpPr txBox="1">
            <a:spLocks noGrp="1"/>
          </p:cNvSpPr>
          <p:nvPr>
            <p:ph type="ctrTitle"/>
          </p:nvPr>
        </p:nvSpPr>
        <p:spPr>
          <a:xfrm>
            <a:off x="594705" y="433133"/>
            <a:ext cx="6157200" cy="15528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800"/>
              <a:buNone/>
              <a:defRPr sz="5400">
                <a:solidFill>
                  <a:srgbClr val="FF0000"/>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Lined Paper Agenda">
  <p:cSld name="Lined Paper Agenda">
    <p:spTree>
      <p:nvGrpSpPr>
        <p:cNvPr id="1" name="Shape 403"/>
        <p:cNvGrpSpPr/>
        <p:nvPr/>
      </p:nvGrpSpPr>
      <p:grpSpPr>
        <a:xfrm>
          <a:off x="0" y="0"/>
          <a:ext cx="0" cy="0"/>
          <a:chOff x="0" y="0"/>
          <a:chExt cx="0" cy="0"/>
        </a:xfrm>
      </p:grpSpPr>
      <p:sp>
        <p:nvSpPr>
          <p:cNvPr id="404" name="Google Shape;404;p543"/>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A5A5A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5" name="Google Shape;405;p543"/>
          <p:cNvSpPr txBox="1">
            <a:spLocks noGrp="1"/>
          </p:cNvSpPr>
          <p:nvPr>
            <p:ph type="title"/>
          </p:nvPr>
        </p:nvSpPr>
        <p:spPr>
          <a:xfrm>
            <a:off x="419219" y="2947571"/>
            <a:ext cx="4632900" cy="6771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2800"/>
              <a:buNone/>
              <a:defRPr sz="4000">
                <a:solidFill>
                  <a:schemeClr val="accent4"/>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06" name="Google Shape;406;p543"/>
          <p:cNvSpPr txBox="1">
            <a:spLocks noGrp="1"/>
          </p:cNvSpPr>
          <p:nvPr>
            <p:ph type="body" idx="1"/>
          </p:nvPr>
        </p:nvSpPr>
        <p:spPr>
          <a:xfrm>
            <a:off x="5926117" y="2157413"/>
            <a:ext cx="5715000" cy="2257500"/>
          </a:xfrm>
          <a:prstGeom prst="rect">
            <a:avLst/>
          </a:prstGeom>
          <a:noFill/>
          <a:ln>
            <a:noFill/>
          </a:ln>
        </p:spPr>
        <p:txBody>
          <a:bodyPr spcFirstLastPara="1" wrap="square" lIns="91425" tIns="91425" rIns="91425" bIns="91425" anchor="t" anchorCtr="0">
            <a:normAutofit/>
          </a:bodyPr>
          <a:lstStyle>
            <a:lvl1pPr marL="457200" marR="0" lvl="0" indent="-411480" algn="l" rtl="0">
              <a:lnSpc>
                <a:spcPct val="150000"/>
              </a:lnSpc>
              <a:spcBef>
                <a:spcPts val="1200"/>
              </a:spcBef>
              <a:spcAft>
                <a:spcPts val="0"/>
              </a:spcAft>
              <a:buClr>
                <a:schemeClr val="accent4"/>
              </a:buClr>
              <a:buSzPts val="2880"/>
              <a:buFont typeface="Arial"/>
              <a:buChar char="•"/>
              <a:defRPr sz="2400">
                <a:solidFill>
                  <a:schemeClr val="accent4"/>
                </a:solidFill>
              </a:defRPr>
            </a:lvl1pPr>
            <a:lvl2pPr marL="914400" lvl="1" indent="-228600" algn="l" rtl="0">
              <a:lnSpc>
                <a:spcPct val="115000"/>
              </a:lnSpc>
              <a:spcBef>
                <a:spcPts val="1600"/>
              </a:spcBef>
              <a:spcAft>
                <a:spcPts val="0"/>
              </a:spcAft>
              <a:buSzPts val="1400"/>
              <a:buNone/>
              <a:defRPr sz="1200"/>
            </a:lvl2pPr>
            <a:lvl3pPr marL="1371600" lvl="2" indent="-228600" algn="l" rtl="0">
              <a:lnSpc>
                <a:spcPct val="115000"/>
              </a:lnSpc>
              <a:spcBef>
                <a:spcPts val="1600"/>
              </a:spcBef>
              <a:spcAft>
                <a:spcPts val="0"/>
              </a:spcAft>
              <a:buSzPts val="1400"/>
              <a:buNone/>
              <a:defRPr sz="1000"/>
            </a:lvl3pPr>
            <a:lvl4pPr marL="1828800" lvl="3" indent="-228600" algn="l" rtl="0">
              <a:lnSpc>
                <a:spcPct val="115000"/>
              </a:lnSpc>
              <a:spcBef>
                <a:spcPts val="1600"/>
              </a:spcBef>
              <a:spcAft>
                <a:spcPts val="0"/>
              </a:spcAft>
              <a:buSzPts val="1400"/>
              <a:buNone/>
              <a:defRPr sz="900"/>
            </a:lvl4pPr>
            <a:lvl5pPr marL="2286000" lvl="4" indent="-228600" algn="l" rtl="0">
              <a:lnSpc>
                <a:spcPct val="115000"/>
              </a:lnSpc>
              <a:spcBef>
                <a:spcPts val="1600"/>
              </a:spcBef>
              <a:spcAft>
                <a:spcPts val="0"/>
              </a:spcAft>
              <a:buSzPts val="1400"/>
              <a:buNone/>
              <a:defRPr sz="900"/>
            </a:lvl5pPr>
            <a:lvl6pPr marL="2743200" lvl="5" indent="-228600" algn="l" rtl="0">
              <a:lnSpc>
                <a:spcPct val="115000"/>
              </a:lnSpc>
              <a:spcBef>
                <a:spcPts val="1600"/>
              </a:spcBef>
              <a:spcAft>
                <a:spcPts val="0"/>
              </a:spcAft>
              <a:buSzPts val="1400"/>
              <a:buNone/>
              <a:defRPr sz="900"/>
            </a:lvl6pPr>
            <a:lvl7pPr marL="3200400" lvl="6" indent="-228600" algn="l" rtl="0">
              <a:lnSpc>
                <a:spcPct val="115000"/>
              </a:lnSpc>
              <a:spcBef>
                <a:spcPts val="1600"/>
              </a:spcBef>
              <a:spcAft>
                <a:spcPts val="0"/>
              </a:spcAft>
              <a:buSzPts val="1400"/>
              <a:buNone/>
              <a:defRPr sz="900"/>
            </a:lvl7pPr>
            <a:lvl8pPr marL="3657600" lvl="7" indent="-228600" algn="l" rtl="0">
              <a:lnSpc>
                <a:spcPct val="115000"/>
              </a:lnSpc>
              <a:spcBef>
                <a:spcPts val="1600"/>
              </a:spcBef>
              <a:spcAft>
                <a:spcPts val="0"/>
              </a:spcAft>
              <a:buSzPts val="1400"/>
              <a:buNone/>
              <a:defRPr sz="900"/>
            </a:lvl8pPr>
            <a:lvl9pPr marL="4114800" lvl="8" indent="-228600" algn="l" rtl="0">
              <a:lnSpc>
                <a:spcPct val="115000"/>
              </a:lnSpc>
              <a:spcBef>
                <a:spcPts val="1600"/>
              </a:spcBef>
              <a:spcAft>
                <a:spcPts val="1600"/>
              </a:spcAft>
              <a:buSzPts val="1400"/>
              <a:buNone/>
              <a:defRPr sz="9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Lined Paper Big Title">
  <p:cSld name="Lined Paper Big Title">
    <p:spTree>
      <p:nvGrpSpPr>
        <p:cNvPr id="1" name="Shape 407"/>
        <p:cNvGrpSpPr/>
        <p:nvPr/>
      </p:nvGrpSpPr>
      <p:grpSpPr>
        <a:xfrm>
          <a:off x="0" y="0"/>
          <a:ext cx="0" cy="0"/>
          <a:chOff x="0" y="0"/>
          <a:chExt cx="0" cy="0"/>
        </a:xfrm>
      </p:grpSpPr>
      <p:sp>
        <p:nvSpPr>
          <p:cNvPr id="408" name="Google Shape;408;p5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9" name="Google Shape;409;p544"/>
          <p:cNvSpPr txBox="1">
            <a:spLocks noGrp="1"/>
          </p:cNvSpPr>
          <p:nvPr>
            <p:ph type="ctrTitle"/>
          </p:nvPr>
        </p:nvSpPr>
        <p:spPr>
          <a:xfrm>
            <a:off x="587866" y="381002"/>
            <a:ext cx="11016300" cy="8334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2800"/>
              <a:buNone/>
              <a:defRPr sz="5400">
                <a:solidFill>
                  <a:schemeClr val="accent4"/>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10" name="Google Shape;410;p544"/>
          <p:cNvSpPr txBox="1">
            <a:spLocks noGrp="1"/>
          </p:cNvSpPr>
          <p:nvPr>
            <p:ph type="sldNum" idx="12"/>
          </p:nvPr>
        </p:nvSpPr>
        <p:spPr>
          <a:xfrm>
            <a:off x="11204319" y="6356352"/>
            <a:ext cx="5223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11" name="Google Shape;411;p544"/>
          <p:cNvSpPr txBox="1">
            <a:spLocks noGrp="1"/>
          </p:cNvSpPr>
          <p:nvPr>
            <p:ph type="body" idx="1"/>
          </p:nvPr>
        </p:nvSpPr>
        <p:spPr>
          <a:xfrm>
            <a:off x="6095999" y="1502566"/>
            <a:ext cx="5715000" cy="4383900"/>
          </a:xfrm>
          <a:prstGeom prst="rect">
            <a:avLst/>
          </a:prstGeom>
          <a:noFill/>
          <a:ln>
            <a:noFill/>
          </a:ln>
        </p:spPr>
        <p:txBody>
          <a:bodyPr spcFirstLastPara="1" wrap="square" lIns="91425" tIns="91425" rIns="91425" bIns="91425" anchor="t" anchorCtr="0">
            <a:normAutofit/>
          </a:bodyPr>
          <a:lstStyle>
            <a:lvl1pPr marL="457200" marR="0" lvl="0" indent="-406400" algn="l" rtl="0">
              <a:lnSpc>
                <a:spcPct val="150000"/>
              </a:lnSpc>
              <a:spcBef>
                <a:spcPts val="1200"/>
              </a:spcBef>
              <a:spcAft>
                <a:spcPts val="0"/>
              </a:spcAft>
              <a:buClr>
                <a:schemeClr val="accent4"/>
              </a:buClr>
              <a:buSzPts val="2800"/>
              <a:buFont typeface="Arial"/>
              <a:buChar char="•"/>
              <a:defRPr sz="2800">
                <a:solidFill>
                  <a:schemeClr val="accent4"/>
                </a:solidFill>
              </a:defRPr>
            </a:lvl1pPr>
            <a:lvl2pPr marL="914400" lvl="1" indent="-228600" algn="l" rtl="0">
              <a:lnSpc>
                <a:spcPct val="115000"/>
              </a:lnSpc>
              <a:spcBef>
                <a:spcPts val="1600"/>
              </a:spcBef>
              <a:spcAft>
                <a:spcPts val="0"/>
              </a:spcAft>
              <a:buSzPts val="1400"/>
              <a:buNone/>
              <a:defRPr sz="1200"/>
            </a:lvl2pPr>
            <a:lvl3pPr marL="1371600" lvl="2" indent="-228600" algn="l" rtl="0">
              <a:lnSpc>
                <a:spcPct val="115000"/>
              </a:lnSpc>
              <a:spcBef>
                <a:spcPts val="1600"/>
              </a:spcBef>
              <a:spcAft>
                <a:spcPts val="0"/>
              </a:spcAft>
              <a:buSzPts val="1400"/>
              <a:buNone/>
              <a:defRPr sz="1000"/>
            </a:lvl3pPr>
            <a:lvl4pPr marL="1828800" lvl="3" indent="-228600" algn="l" rtl="0">
              <a:lnSpc>
                <a:spcPct val="115000"/>
              </a:lnSpc>
              <a:spcBef>
                <a:spcPts val="1600"/>
              </a:spcBef>
              <a:spcAft>
                <a:spcPts val="0"/>
              </a:spcAft>
              <a:buSzPts val="1400"/>
              <a:buNone/>
              <a:defRPr sz="900"/>
            </a:lvl4pPr>
            <a:lvl5pPr marL="2286000" lvl="4" indent="-228600" algn="l" rtl="0">
              <a:lnSpc>
                <a:spcPct val="115000"/>
              </a:lnSpc>
              <a:spcBef>
                <a:spcPts val="1600"/>
              </a:spcBef>
              <a:spcAft>
                <a:spcPts val="0"/>
              </a:spcAft>
              <a:buSzPts val="1400"/>
              <a:buNone/>
              <a:defRPr sz="900"/>
            </a:lvl5pPr>
            <a:lvl6pPr marL="2743200" lvl="5" indent="-228600" algn="l" rtl="0">
              <a:lnSpc>
                <a:spcPct val="115000"/>
              </a:lnSpc>
              <a:spcBef>
                <a:spcPts val="1600"/>
              </a:spcBef>
              <a:spcAft>
                <a:spcPts val="0"/>
              </a:spcAft>
              <a:buSzPts val="1400"/>
              <a:buNone/>
              <a:defRPr sz="900"/>
            </a:lvl6pPr>
            <a:lvl7pPr marL="3200400" lvl="6" indent="-228600" algn="l" rtl="0">
              <a:lnSpc>
                <a:spcPct val="115000"/>
              </a:lnSpc>
              <a:spcBef>
                <a:spcPts val="1600"/>
              </a:spcBef>
              <a:spcAft>
                <a:spcPts val="0"/>
              </a:spcAft>
              <a:buSzPts val="1400"/>
              <a:buNone/>
              <a:defRPr sz="900"/>
            </a:lvl7pPr>
            <a:lvl8pPr marL="3657600" lvl="7" indent="-228600" algn="l" rtl="0">
              <a:lnSpc>
                <a:spcPct val="115000"/>
              </a:lnSpc>
              <a:spcBef>
                <a:spcPts val="1600"/>
              </a:spcBef>
              <a:spcAft>
                <a:spcPts val="0"/>
              </a:spcAft>
              <a:buSzPts val="1400"/>
              <a:buNone/>
              <a:defRPr sz="900"/>
            </a:lvl8pPr>
            <a:lvl9pPr marL="4114800" lvl="8" indent="-228600" algn="l" rtl="0">
              <a:lnSpc>
                <a:spcPct val="115000"/>
              </a:lnSpc>
              <a:spcBef>
                <a:spcPts val="1600"/>
              </a:spcBef>
              <a:spcAft>
                <a:spcPts val="1600"/>
              </a:spcAft>
              <a:buSzPts val="1400"/>
              <a:buNone/>
              <a:defRPr sz="9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_Lined Paper Blank">
  <p:cSld name="2_Lined Paper Blank">
    <p:spTree>
      <p:nvGrpSpPr>
        <p:cNvPr id="1" name="Shape 412"/>
        <p:cNvGrpSpPr/>
        <p:nvPr/>
      </p:nvGrpSpPr>
      <p:grpSpPr>
        <a:xfrm>
          <a:off x="0" y="0"/>
          <a:ext cx="0" cy="0"/>
          <a:chOff x="0" y="0"/>
          <a:chExt cx="0" cy="0"/>
        </a:xfrm>
      </p:grpSpPr>
      <p:sp>
        <p:nvSpPr>
          <p:cNvPr id="413" name="Google Shape;413;p545"/>
          <p:cNvSpPr txBox="1">
            <a:spLocks noGrp="1"/>
          </p:cNvSpPr>
          <p:nvPr>
            <p:ph type="sldNum" idx="12"/>
          </p:nvPr>
        </p:nvSpPr>
        <p:spPr>
          <a:xfrm>
            <a:off x="11204319" y="6356352"/>
            <a:ext cx="5223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14" name="Google Shape;414;p545"/>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A5A5A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5" name="Google Shape;415;p545"/>
          <p:cNvSpPr txBox="1">
            <a:spLocks noGrp="1"/>
          </p:cNvSpPr>
          <p:nvPr>
            <p:ph type="title"/>
          </p:nvPr>
        </p:nvSpPr>
        <p:spPr>
          <a:xfrm>
            <a:off x="457319" y="194428"/>
            <a:ext cx="11269500" cy="563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3200" b="0">
                <a:solidFill>
                  <a:srgbClr val="FF0000"/>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16" name="Google Shape;416;p545"/>
          <p:cNvSpPr txBox="1">
            <a:spLocks noGrp="1"/>
          </p:cNvSpPr>
          <p:nvPr>
            <p:ph type="body" idx="1"/>
          </p:nvPr>
        </p:nvSpPr>
        <p:spPr>
          <a:xfrm>
            <a:off x="6011842" y="1171575"/>
            <a:ext cx="5715000" cy="5067300"/>
          </a:xfrm>
          <a:prstGeom prst="rect">
            <a:avLst/>
          </a:prstGeom>
          <a:noFill/>
          <a:ln>
            <a:noFill/>
          </a:ln>
        </p:spPr>
        <p:txBody>
          <a:bodyPr spcFirstLastPara="1" wrap="square" lIns="91425" tIns="91425" rIns="91425" bIns="91425" anchor="t" anchorCtr="0">
            <a:normAutofit/>
          </a:bodyPr>
          <a:lstStyle>
            <a:lvl1pPr marL="457200" marR="0" lvl="0" indent="-365760" algn="l" rtl="0">
              <a:lnSpc>
                <a:spcPct val="150000"/>
              </a:lnSpc>
              <a:spcBef>
                <a:spcPts val="1200"/>
              </a:spcBef>
              <a:spcAft>
                <a:spcPts val="0"/>
              </a:spcAft>
              <a:buClr>
                <a:schemeClr val="accent4"/>
              </a:buClr>
              <a:buSzPts val="2160"/>
              <a:buFont typeface="Arial"/>
              <a:buChar char="•"/>
              <a:defRPr sz="1800">
                <a:solidFill>
                  <a:schemeClr val="accent4"/>
                </a:solidFill>
              </a:defRPr>
            </a:lvl1pPr>
            <a:lvl2pPr marL="914400" lvl="1" indent="-228600" algn="l" rtl="0">
              <a:lnSpc>
                <a:spcPct val="115000"/>
              </a:lnSpc>
              <a:spcBef>
                <a:spcPts val="1600"/>
              </a:spcBef>
              <a:spcAft>
                <a:spcPts val="0"/>
              </a:spcAft>
              <a:buSzPts val="1400"/>
              <a:buNone/>
              <a:defRPr sz="1200"/>
            </a:lvl2pPr>
            <a:lvl3pPr marL="1371600" lvl="2" indent="-228600" algn="l" rtl="0">
              <a:lnSpc>
                <a:spcPct val="115000"/>
              </a:lnSpc>
              <a:spcBef>
                <a:spcPts val="1600"/>
              </a:spcBef>
              <a:spcAft>
                <a:spcPts val="0"/>
              </a:spcAft>
              <a:buSzPts val="1400"/>
              <a:buNone/>
              <a:defRPr sz="1000"/>
            </a:lvl3pPr>
            <a:lvl4pPr marL="1828800" lvl="3" indent="-228600" algn="l" rtl="0">
              <a:lnSpc>
                <a:spcPct val="115000"/>
              </a:lnSpc>
              <a:spcBef>
                <a:spcPts val="1600"/>
              </a:spcBef>
              <a:spcAft>
                <a:spcPts val="0"/>
              </a:spcAft>
              <a:buSzPts val="1400"/>
              <a:buNone/>
              <a:defRPr sz="900"/>
            </a:lvl4pPr>
            <a:lvl5pPr marL="2286000" lvl="4" indent="-228600" algn="l" rtl="0">
              <a:lnSpc>
                <a:spcPct val="115000"/>
              </a:lnSpc>
              <a:spcBef>
                <a:spcPts val="1600"/>
              </a:spcBef>
              <a:spcAft>
                <a:spcPts val="0"/>
              </a:spcAft>
              <a:buSzPts val="1400"/>
              <a:buNone/>
              <a:defRPr sz="900"/>
            </a:lvl5pPr>
            <a:lvl6pPr marL="2743200" lvl="5" indent="-228600" algn="l" rtl="0">
              <a:lnSpc>
                <a:spcPct val="115000"/>
              </a:lnSpc>
              <a:spcBef>
                <a:spcPts val="1600"/>
              </a:spcBef>
              <a:spcAft>
                <a:spcPts val="0"/>
              </a:spcAft>
              <a:buSzPts val="1400"/>
              <a:buNone/>
              <a:defRPr sz="900"/>
            </a:lvl6pPr>
            <a:lvl7pPr marL="3200400" lvl="6" indent="-228600" algn="l" rtl="0">
              <a:lnSpc>
                <a:spcPct val="115000"/>
              </a:lnSpc>
              <a:spcBef>
                <a:spcPts val="1600"/>
              </a:spcBef>
              <a:spcAft>
                <a:spcPts val="0"/>
              </a:spcAft>
              <a:buSzPts val="1400"/>
              <a:buNone/>
              <a:defRPr sz="900"/>
            </a:lvl7pPr>
            <a:lvl8pPr marL="3657600" lvl="7" indent="-228600" algn="l" rtl="0">
              <a:lnSpc>
                <a:spcPct val="115000"/>
              </a:lnSpc>
              <a:spcBef>
                <a:spcPts val="1600"/>
              </a:spcBef>
              <a:spcAft>
                <a:spcPts val="0"/>
              </a:spcAft>
              <a:buSzPts val="1400"/>
              <a:buNone/>
              <a:defRPr sz="900"/>
            </a:lvl8pPr>
            <a:lvl9pPr marL="4114800" lvl="8" indent="-228600" algn="l" rtl="0">
              <a:lnSpc>
                <a:spcPct val="115000"/>
              </a:lnSpc>
              <a:spcBef>
                <a:spcPts val="1600"/>
              </a:spcBef>
              <a:spcAft>
                <a:spcPts val="1600"/>
              </a:spcAft>
              <a:buSzPts val="1400"/>
              <a:buNone/>
              <a:defRPr sz="9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Blank">
  <p:cSld name="Title Blank">
    <p:spTree>
      <p:nvGrpSpPr>
        <p:cNvPr id="1" name="Shape 417"/>
        <p:cNvGrpSpPr/>
        <p:nvPr/>
      </p:nvGrpSpPr>
      <p:grpSpPr>
        <a:xfrm>
          <a:off x="0" y="0"/>
          <a:ext cx="0" cy="0"/>
          <a:chOff x="0" y="0"/>
          <a:chExt cx="0" cy="0"/>
        </a:xfrm>
      </p:grpSpPr>
      <p:sp>
        <p:nvSpPr>
          <p:cNvPr id="418" name="Google Shape;418;p546"/>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A5A5A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9" name="Google Shape;419;p546"/>
          <p:cNvSpPr txBox="1">
            <a:spLocks noGrp="1"/>
          </p:cNvSpPr>
          <p:nvPr>
            <p:ph type="sldNum" idx="12"/>
          </p:nvPr>
        </p:nvSpPr>
        <p:spPr>
          <a:xfrm>
            <a:off x="11204319" y="6356352"/>
            <a:ext cx="5223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20" name="Google Shape;420;p546"/>
          <p:cNvSpPr txBox="1">
            <a:spLocks noGrp="1"/>
          </p:cNvSpPr>
          <p:nvPr>
            <p:ph type="title"/>
          </p:nvPr>
        </p:nvSpPr>
        <p:spPr>
          <a:xfrm>
            <a:off x="457319" y="312737"/>
            <a:ext cx="11269500" cy="563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4800" b="0">
                <a:solidFill>
                  <a:srgbClr val="FF0000"/>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Lined Paper Blank">
  <p:cSld name="Lined Paper Blank">
    <p:spTree>
      <p:nvGrpSpPr>
        <p:cNvPr id="1" name="Shape 421"/>
        <p:cNvGrpSpPr/>
        <p:nvPr/>
      </p:nvGrpSpPr>
      <p:grpSpPr>
        <a:xfrm>
          <a:off x="0" y="0"/>
          <a:ext cx="0" cy="0"/>
          <a:chOff x="0" y="0"/>
          <a:chExt cx="0" cy="0"/>
        </a:xfrm>
      </p:grpSpPr>
      <p:sp>
        <p:nvSpPr>
          <p:cNvPr id="422" name="Google Shape;422;p547"/>
          <p:cNvSpPr txBox="1">
            <a:spLocks noGrp="1"/>
          </p:cNvSpPr>
          <p:nvPr>
            <p:ph type="sldNum" idx="12"/>
          </p:nvPr>
        </p:nvSpPr>
        <p:spPr>
          <a:xfrm>
            <a:off x="11204319" y="6356352"/>
            <a:ext cx="5223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23" name="Google Shape;423;p547"/>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A5A5A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Bullets White">
  <p:cSld name="Title Bullets White">
    <p:spTree>
      <p:nvGrpSpPr>
        <p:cNvPr id="1" name="Shape 424"/>
        <p:cNvGrpSpPr/>
        <p:nvPr/>
      </p:nvGrpSpPr>
      <p:grpSpPr>
        <a:xfrm>
          <a:off x="0" y="0"/>
          <a:ext cx="0" cy="0"/>
          <a:chOff x="0" y="0"/>
          <a:chExt cx="0" cy="0"/>
        </a:xfrm>
      </p:grpSpPr>
      <p:sp>
        <p:nvSpPr>
          <p:cNvPr id="425" name="Google Shape;425;p548"/>
          <p:cNvSpPr txBox="1">
            <a:spLocks noGrp="1"/>
          </p:cNvSpPr>
          <p:nvPr>
            <p:ph type="title"/>
          </p:nvPr>
        </p:nvSpPr>
        <p:spPr>
          <a:xfrm>
            <a:off x="457321" y="365127"/>
            <a:ext cx="11259900" cy="1325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sz="3600">
                <a:solidFill>
                  <a:srgbClr val="FF0000"/>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26" name="Google Shape;426;p548"/>
          <p:cNvSpPr txBox="1">
            <a:spLocks noGrp="1"/>
          </p:cNvSpPr>
          <p:nvPr>
            <p:ph type="sldNum" idx="12"/>
          </p:nvPr>
        </p:nvSpPr>
        <p:spPr>
          <a:xfrm>
            <a:off x="11204319" y="6356352"/>
            <a:ext cx="5223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27" name="Google Shape;427;p548"/>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A5A5A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28" name="Google Shape;428;p548"/>
          <p:cNvSpPr txBox="1">
            <a:spLocks noGrp="1"/>
          </p:cNvSpPr>
          <p:nvPr>
            <p:ph type="body" idx="1"/>
          </p:nvPr>
        </p:nvSpPr>
        <p:spPr>
          <a:xfrm>
            <a:off x="762201" y="1847851"/>
            <a:ext cx="10699500" cy="4410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50000"/>
              </a:lnSpc>
              <a:spcBef>
                <a:spcPts val="1200"/>
              </a:spcBef>
              <a:spcAft>
                <a:spcPts val="0"/>
              </a:spcAft>
              <a:buClr>
                <a:schemeClr val="dk1"/>
              </a:buClr>
              <a:buSzPts val="1800"/>
              <a:buFont typeface="Arial"/>
              <a:buChar char="•"/>
              <a:defRPr sz="1800">
                <a:solidFill>
                  <a:schemeClr val="dk1"/>
                </a:solidFill>
              </a:defRPr>
            </a:lvl1pPr>
            <a:lvl2pPr marL="914400" lvl="1" indent="-228600" algn="l" rtl="0">
              <a:lnSpc>
                <a:spcPct val="115000"/>
              </a:lnSpc>
              <a:spcBef>
                <a:spcPts val="1600"/>
              </a:spcBef>
              <a:spcAft>
                <a:spcPts val="0"/>
              </a:spcAft>
              <a:buSzPts val="1400"/>
              <a:buNone/>
              <a:defRPr sz="1200"/>
            </a:lvl2pPr>
            <a:lvl3pPr marL="1371600" lvl="2" indent="-228600" algn="l" rtl="0">
              <a:lnSpc>
                <a:spcPct val="115000"/>
              </a:lnSpc>
              <a:spcBef>
                <a:spcPts val="1600"/>
              </a:spcBef>
              <a:spcAft>
                <a:spcPts val="0"/>
              </a:spcAft>
              <a:buSzPts val="1400"/>
              <a:buNone/>
              <a:defRPr sz="1000"/>
            </a:lvl3pPr>
            <a:lvl4pPr marL="1828800" lvl="3" indent="-228600" algn="l" rtl="0">
              <a:lnSpc>
                <a:spcPct val="115000"/>
              </a:lnSpc>
              <a:spcBef>
                <a:spcPts val="1600"/>
              </a:spcBef>
              <a:spcAft>
                <a:spcPts val="0"/>
              </a:spcAft>
              <a:buSzPts val="1400"/>
              <a:buNone/>
              <a:defRPr sz="900"/>
            </a:lvl4pPr>
            <a:lvl5pPr marL="2286000" lvl="4" indent="-228600" algn="l" rtl="0">
              <a:lnSpc>
                <a:spcPct val="115000"/>
              </a:lnSpc>
              <a:spcBef>
                <a:spcPts val="1600"/>
              </a:spcBef>
              <a:spcAft>
                <a:spcPts val="0"/>
              </a:spcAft>
              <a:buSzPts val="1400"/>
              <a:buNone/>
              <a:defRPr sz="900"/>
            </a:lvl5pPr>
            <a:lvl6pPr marL="2743200" lvl="5" indent="-228600" algn="l" rtl="0">
              <a:lnSpc>
                <a:spcPct val="115000"/>
              </a:lnSpc>
              <a:spcBef>
                <a:spcPts val="1600"/>
              </a:spcBef>
              <a:spcAft>
                <a:spcPts val="0"/>
              </a:spcAft>
              <a:buSzPts val="1400"/>
              <a:buNone/>
              <a:defRPr sz="900"/>
            </a:lvl6pPr>
            <a:lvl7pPr marL="3200400" lvl="6" indent="-228600" algn="l" rtl="0">
              <a:lnSpc>
                <a:spcPct val="115000"/>
              </a:lnSpc>
              <a:spcBef>
                <a:spcPts val="1600"/>
              </a:spcBef>
              <a:spcAft>
                <a:spcPts val="0"/>
              </a:spcAft>
              <a:buSzPts val="1400"/>
              <a:buNone/>
              <a:defRPr sz="900"/>
            </a:lvl7pPr>
            <a:lvl8pPr marL="3657600" lvl="7" indent="-228600" algn="l" rtl="0">
              <a:lnSpc>
                <a:spcPct val="115000"/>
              </a:lnSpc>
              <a:spcBef>
                <a:spcPts val="1600"/>
              </a:spcBef>
              <a:spcAft>
                <a:spcPts val="0"/>
              </a:spcAft>
              <a:buSzPts val="1400"/>
              <a:buNone/>
              <a:defRPr sz="900"/>
            </a:lvl8pPr>
            <a:lvl9pPr marL="4114800" lvl="8" indent="-228600" algn="l" rtl="0">
              <a:lnSpc>
                <a:spcPct val="115000"/>
              </a:lnSpc>
              <a:spcBef>
                <a:spcPts val="1600"/>
              </a:spcBef>
              <a:spcAft>
                <a:spcPts val="1600"/>
              </a:spcAft>
              <a:buSzPts val="1400"/>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498"/>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 name="Google Shape;63;p498"/>
          <p:cNvSpPr txBox="1">
            <a:spLocks noGrp="1"/>
          </p:cNvSpPr>
          <p:nvPr>
            <p:ph type="body" idx="1"/>
          </p:nvPr>
        </p:nvSpPr>
        <p:spPr>
          <a:xfrm>
            <a:off x="2174240" y="1574800"/>
            <a:ext cx="43890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64" name="Google Shape;64;p498"/>
          <p:cNvSpPr txBox="1">
            <a:spLocks noGrp="1"/>
          </p:cNvSpPr>
          <p:nvPr>
            <p:ph type="body" idx="2"/>
          </p:nvPr>
        </p:nvSpPr>
        <p:spPr>
          <a:xfrm>
            <a:off x="6786880" y="1574800"/>
            <a:ext cx="43890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65" name="Google Shape;65;p498"/>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498"/>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49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68" name="Google Shape;68;p498"/>
          <p:cNvCxnSpPr/>
          <p:nvPr/>
        </p:nvCxnSpPr>
        <p:spPr>
          <a:xfrm>
            <a:off x="6663350" y="1656784"/>
            <a:ext cx="0" cy="4443900"/>
          </a:xfrm>
          <a:prstGeom prst="straightConnector1">
            <a:avLst/>
          </a:prstGeom>
          <a:noFill/>
          <a:ln w="9525" cap="flat" cmpd="sng">
            <a:solidFill>
              <a:srgbClr val="9C1D22"/>
            </a:solidFill>
            <a:prstDash val="solid"/>
            <a:round/>
            <a:headEnd type="none" w="sm" len="sm"/>
            <a:tailEnd type="none" w="sm" len="sm"/>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Agenda 1">
  <p:cSld name="Agenda 1">
    <p:spTree>
      <p:nvGrpSpPr>
        <p:cNvPr id="1" name="Shape 429"/>
        <p:cNvGrpSpPr/>
        <p:nvPr/>
      </p:nvGrpSpPr>
      <p:grpSpPr>
        <a:xfrm>
          <a:off x="0" y="0"/>
          <a:ext cx="0" cy="0"/>
          <a:chOff x="0" y="0"/>
          <a:chExt cx="0" cy="0"/>
        </a:xfrm>
      </p:grpSpPr>
      <p:sp>
        <p:nvSpPr>
          <p:cNvPr id="430" name="Google Shape;430;p549"/>
          <p:cNvSpPr txBox="1">
            <a:spLocks noGrp="1"/>
          </p:cNvSpPr>
          <p:nvPr>
            <p:ph type="body" idx="1"/>
          </p:nvPr>
        </p:nvSpPr>
        <p:spPr>
          <a:xfrm>
            <a:off x="523931" y="2975031"/>
            <a:ext cx="6675000" cy="1077300"/>
          </a:xfrm>
          <a:prstGeom prst="rect">
            <a:avLst/>
          </a:prstGeom>
          <a:noFill/>
          <a:ln>
            <a:noFill/>
          </a:ln>
        </p:spPr>
        <p:txBody>
          <a:bodyPr spcFirstLastPara="1" wrap="square" lIns="91425" tIns="91425" rIns="91425" bIns="91425" anchor="t" anchorCtr="0">
            <a:spAutoFit/>
          </a:bodyPr>
          <a:lstStyle>
            <a:lvl1pPr marL="457200" lvl="0" indent="-342900" algn="l" rtl="0">
              <a:lnSpc>
                <a:spcPct val="100000"/>
              </a:lnSpc>
              <a:spcBef>
                <a:spcPts val="0"/>
              </a:spcBef>
              <a:spcAft>
                <a:spcPts val="0"/>
              </a:spcAft>
              <a:buClr>
                <a:schemeClr val="accent1"/>
              </a:buClr>
              <a:buSzPts val="1800"/>
              <a:buFont typeface="Arial"/>
              <a:buAutoNum type="arabicPeriod"/>
              <a:defRPr sz="2400">
                <a:solidFill>
                  <a:srgbClr val="525252"/>
                </a:solidFill>
              </a:defRPr>
            </a:lvl1pPr>
            <a:lvl2pPr marL="914400" lvl="1" indent="-228600" algn="l" rtl="0">
              <a:lnSpc>
                <a:spcPct val="115000"/>
              </a:lnSpc>
              <a:spcBef>
                <a:spcPts val="1600"/>
              </a:spcBef>
              <a:spcAft>
                <a:spcPts val="0"/>
              </a:spcAft>
              <a:buSzPts val="1400"/>
              <a:buNone/>
              <a:defRPr sz="2000">
                <a:solidFill>
                  <a:srgbClr val="888888"/>
                </a:solidFill>
              </a:defRPr>
            </a:lvl2pPr>
            <a:lvl3pPr marL="1371600" lvl="2" indent="-228600" algn="l" rtl="0">
              <a:lnSpc>
                <a:spcPct val="115000"/>
              </a:lnSpc>
              <a:spcBef>
                <a:spcPts val="1600"/>
              </a:spcBef>
              <a:spcAft>
                <a:spcPts val="0"/>
              </a:spcAft>
              <a:buSzPts val="1400"/>
              <a:buNone/>
              <a:defRPr sz="1800">
                <a:solidFill>
                  <a:srgbClr val="888888"/>
                </a:solidFill>
              </a:defRPr>
            </a:lvl3pPr>
            <a:lvl4pPr marL="1828800" lvl="3" indent="-228600" algn="l" rtl="0">
              <a:lnSpc>
                <a:spcPct val="115000"/>
              </a:lnSpc>
              <a:spcBef>
                <a:spcPts val="1600"/>
              </a:spcBef>
              <a:spcAft>
                <a:spcPts val="0"/>
              </a:spcAft>
              <a:buSzPts val="1400"/>
              <a:buNone/>
              <a:defRPr sz="1600">
                <a:solidFill>
                  <a:srgbClr val="888888"/>
                </a:solidFill>
              </a:defRPr>
            </a:lvl4pPr>
            <a:lvl5pPr marL="2286000" lvl="4" indent="-228600" algn="l" rtl="0">
              <a:lnSpc>
                <a:spcPct val="115000"/>
              </a:lnSpc>
              <a:spcBef>
                <a:spcPts val="1600"/>
              </a:spcBef>
              <a:spcAft>
                <a:spcPts val="0"/>
              </a:spcAft>
              <a:buSzPts val="1400"/>
              <a:buNone/>
              <a:defRPr sz="1600">
                <a:solidFill>
                  <a:srgbClr val="888888"/>
                </a:solidFill>
              </a:defRPr>
            </a:lvl5pPr>
            <a:lvl6pPr marL="2743200" lvl="5" indent="-228600" algn="l" rtl="0">
              <a:lnSpc>
                <a:spcPct val="115000"/>
              </a:lnSpc>
              <a:spcBef>
                <a:spcPts val="1600"/>
              </a:spcBef>
              <a:spcAft>
                <a:spcPts val="0"/>
              </a:spcAft>
              <a:buSzPts val="1400"/>
              <a:buNone/>
              <a:defRPr sz="1600">
                <a:solidFill>
                  <a:srgbClr val="888888"/>
                </a:solidFill>
              </a:defRPr>
            </a:lvl6pPr>
            <a:lvl7pPr marL="3200400" lvl="6" indent="-228600" algn="l" rtl="0">
              <a:lnSpc>
                <a:spcPct val="115000"/>
              </a:lnSpc>
              <a:spcBef>
                <a:spcPts val="1600"/>
              </a:spcBef>
              <a:spcAft>
                <a:spcPts val="0"/>
              </a:spcAft>
              <a:buSzPts val="1400"/>
              <a:buNone/>
              <a:defRPr sz="1600">
                <a:solidFill>
                  <a:srgbClr val="888888"/>
                </a:solidFill>
              </a:defRPr>
            </a:lvl7pPr>
            <a:lvl8pPr marL="3657600" lvl="7" indent="-228600" algn="l" rtl="0">
              <a:lnSpc>
                <a:spcPct val="115000"/>
              </a:lnSpc>
              <a:spcBef>
                <a:spcPts val="1600"/>
              </a:spcBef>
              <a:spcAft>
                <a:spcPts val="0"/>
              </a:spcAft>
              <a:buSzPts val="1400"/>
              <a:buNone/>
              <a:defRPr sz="1600">
                <a:solidFill>
                  <a:srgbClr val="888888"/>
                </a:solidFill>
              </a:defRPr>
            </a:lvl8pPr>
            <a:lvl9pPr marL="4114800" lvl="8" indent="-228600" algn="l" rtl="0">
              <a:lnSpc>
                <a:spcPct val="115000"/>
              </a:lnSpc>
              <a:spcBef>
                <a:spcPts val="1600"/>
              </a:spcBef>
              <a:spcAft>
                <a:spcPts val="1600"/>
              </a:spcAft>
              <a:buSzPts val="1400"/>
              <a:buNone/>
              <a:defRPr sz="1600">
                <a:solidFill>
                  <a:srgbClr val="888888"/>
                </a:solidFill>
              </a:defRPr>
            </a:lvl9pPr>
          </a:lstStyle>
          <a:p>
            <a:endParaRPr/>
          </a:p>
        </p:txBody>
      </p:sp>
      <p:sp>
        <p:nvSpPr>
          <p:cNvPr id="431" name="Google Shape;431;p549"/>
          <p:cNvSpPr txBox="1">
            <a:spLocks noGrp="1"/>
          </p:cNvSpPr>
          <p:nvPr>
            <p:ph type="title"/>
          </p:nvPr>
        </p:nvSpPr>
        <p:spPr>
          <a:xfrm>
            <a:off x="7559041" y="3090447"/>
            <a:ext cx="4632900" cy="6771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sz="44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32" name="Google Shape;432;p549"/>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A5A5A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Title Underline Image Bullets Blue">
  <p:cSld name="Title Underline Image Bullets Blue">
    <p:spTree>
      <p:nvGrpSpPr>
        <p:cNvPr id="1" name="Shape 433"/>
        <p:cNvGrpSpPr/>
        <p:nvPr/>
      </p:nvGrpSpPr>
      <p:grpSpPr>
        <a:xfrm>
          <a:off x="0" y="0"/>
          <a:ext cx="0" cy="0"/>
          <a:chOff x="0" y="0"/>
          <a:chExt cx="0" cy="0"/>
        </a:xfrm>
      </p:grpSpPr>
      <p:sp>
        <p:nvSpPr>
          <p:cNvPr id="434" name="Google Shape;434;p550"/>
          <p:cNvSpPr txBox="1">
            <a:spLocks noGrp="1"/>
          </p:cNvSpPr>
          <p:nvPr>
            <p:ph type="title"/>
          </p:nvPr>
        </p:nvSpPr>
        <p:spPr>
          <a:xfrm>
            <a:off x="457319" y="274637"/>
            <a:ext cx="11269500" cy="563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sz="2400" b="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435" name="Google Shape;435;p550"/>
          <p:cNvCxnSpPr/>
          <p:nvPr/>
        </p:nvCxnSpPr>
        <p:spPr>
          <a:xfrm>
            <a:off x="485901" y="876300"/>
            <a:ext cx="11261400" cy="0"/>
          </a:xfrm>
          <a:prstGeom prst="straightConnector1">
            <a:avLst/>
          </a:prstGeom>
          <a:noFill/>
          <a:ln w="63500" cap="flat" cmpd="sng">
            <a:solidFill>
              <a:schemeClr val="lt1"/>
            </a:solidFill>
            <a:prstDash val="solid"/>
            <a:round/>
            <a:headEnd type="none" w="sm" len="sm"/>
            <a:tailEnd type="none" w="sm" len="sm"/>
          </a:ln>
        </p:spPr>
      </p:cxnSp>
      <p:sp>
        <p:nvSpPr>
          <p:cNvPr id="436" name="Google Shape;436;p550"/>
          <p:cNvSpPr txBox="1">
            <a:spLocks noGrp="1"/>
          </p:cNvSpPr>
          <p:nvPr>
            <p:ph type="body" idx="1"/>
          </p:nvPr>
        </p:nvSpPr>
        <p:spPr>
          <a:xfrm>
            <a:off x="457320" y="1171575"/>
            <a:ext cx="5383200" cy="50673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sz="2200">
                <a:solidFill>
                  <a:schemeClr val="lt1"/>
                </a:solidFill>
              </a:defRPr>
            </a:lvl1pPr>
            <a:lvl2pPr marL="914400" lvl="1" indent="-317500" algn="l" rtl="0">
              <a:lnSpc>
                <a:spcPct val="115000"/>
              </a:lnSpc>
              <a:spcBef>
                <a:spcPts val="1600"/>
              </a:spcBef>
              <a:spcAft>
                <a:spcPts val="0"/>
              </a:spcAft>
              <a:buSzPts val="1400"/>
              <a:buChar char="○"/>
              <a:defRPr sz="2800"/>
            </a:lvl2pPr>
            <a:lvl3pPr marL="1371600" lvl="2" indent="-317500" algn="l" rtl="0">
              <a:lnSpc>
                <a:spcPct val="115000"/>
              </a:lnSpc>
              <a:spcBef>
                <a:spcPts val="1600"/>
              </a:spcBef>
              <a:spcAft>
                <a:spcPts val="0"/>
              </a:spcAft>
              <a:buSzPts val="1400"/>
              <a:buChar char="■"/>
              <a:defRPr sz="2400"/>
            </a:lvl3pPr>
            <a:lvl4pPr marL="1828800" lvl="3" indent="-317500" algn="l" rtl="0">
              <a:lnSpc>
                <a:spcPct val="115000"/>
              </a:lnSpc>
              <a:spcBef>
                <a:spcPts val="1600"/>
              </a:spcBef>
              <a:spcAft>
                <a:spcPts val="0"/>
              </a:spcAft>
              <a:buSzPts val="1400"/>
              <a:buChar char="●"/>
              <a:defRPr sz="2000"/>
            </a:lvl4pPr>
            <a:lvl5pPr marL="2286000" lvl="4" indent="-317500" algn="l" rtl="0">
              <a:lnSpc>
                <a:spcPct val="115000"/>
              </a:lnSpc>
              <a:spcBef>
                <a:spcPts val="1600"/>
              </a:spcBef>
              <a:spcAft>
                <a:spcPts val="0"/>
              </a:spcAft>
              <a:buSzPts val="1400"/>
              <a:buChar char="○"/>
              <a:defRPr sz="2000"/>
            </a:lvl5pPr>
            <a:lvl6pPr marL="2743200" lvl="5" indent="-317500" algn="l" rtl="0">
              <a:lnSpc>
                <a:spcPct val="115000"/>
              </a:lnSpc>
              <a:spcBef>
                <a:spcPts val="1600"/>
              </a:spcBef>
              <a:spcAft>
                <a:spcPts val="0"/>
              </a:spcAft>
              <a:buSzPts val="1400"/>
              <a:buChar char="■"/>
              <a:defRPr sz="2000"/>
            </a:lvl6pPr>
            <a:lvl7pPr marL="3200400" lvl="6" indent="-317500" algn="l" rtl="0">
              <a:lnSpc>
                <a:spcPct val="115000"/>
              </a:lnSpc>
              <a:spcBef>
                <a:spcPts val="1600"/>
              </a:spcBef>
              <a:spcAft>
                <a:spcPts val="0"/>
              </a:spcAft>
              <a:buSzPts val="1400"/>
              <a:buChar char="●"/>
              <a:defRPr sz="2000"/>
            </a:lvl7pPr>
            <a:lvl8pPr marL="3657600" lvl="7" indent="-317500" algn="l" rtl="0">
              <a:lnSpc>
                <a:spcPct val="115000"/>
              </a:lnSpc>
              <a:spcBef>
                <a:spcPts val="1600"/>
              </a:spcBef>
              <a:spcAft>
                <a:spcPts val="0"/>
              </a:spcAft>
              <a:buSzPts val="1400"/>
              <a:buChar char="○"/>
              <a:defRPr sz="2000"/>
            </a:lvl8pPr>
            <a:lvl9pPr marL="4114800" lvl="8" indent="-317500" algn="l" rtl="0">
              <a:lnSpc>
                <a:spcPct val="115000"/>
              </a:lnSpc>
              <a:spcBef>
                <a:spcPts val="1600"/>
              </a:spcBef>
              <a:spcAft>
                <a:spcPts val="1600"/>
              </a:spcAft>
              <a:buSzPts val="1400"/>
              <a:buChar char="■"/>
              <a:defRPr sz="2000"/>
            </a:lvl9pPr>
          </a:lstStyle>
          <a:p>
            <a:endParaRPr/>
          </a:p>
        </p:txBody>
      </p:sp>
      <p:sp>
        <p:nvSpPr>
          <p:cNvPr id="437" name="Google Shape;437;p550"/>
          <p:cNvSpPr txBox="1">
            <a:spLocks noGrp="1"/>
          </p:cNvSpPr>
          <p:nvPr>
            <p:ph type="body" idx="2"/>
          </p:nvPr>
        </p:nvSpPr>
        <p:spPr>
          <a:xfrm>
            <a:off x="6011842" y="1171575"/>
            <a:ext cx="5715000" cy="50673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50000"/>
              </a:lnSpc>
              <a:spcBef>
                <a:spcPts val="1200"/>
              </a:spcBef>
              <a:spcAft>
                <a:spcPts val="0"/>
              </a:spcAft>
              <a:buClr>
                <a:schemeClr val="lt1"/>
              </a:buClr>
              <a:buSzPts val="1800"/>
              <a:buFont typeface="Arial"/>
              <a:buChar char="•"/>
              <a:defRPr sz="1800">
                <a:solidFill>
                  <a:schemeClr val="lt1"/>
                </a:solidFill>
              </a:defRPr>
            </a:lvl1pPr>
            <a:lvl2pPr marL="914400" lvl="1" indent="-228600" algn="l" rtl="0">
              <a:lnSpc>
                <a:spcPct val="115000"/>
              </a:lnSpc>
              <a:spcBef>
                <a:spcPts val="1600"/>
              </a:spcBef>
              <a:spcAft>
                <a:spcPts val="0"/>
              </a:spcAft>
              <a:buSzPts val="1400"/>
              <a:buNone/>
              <a:defRPr sz="1200"/>
            </a:lvl2pPr>
            <a:lvl3pPr marL="1371600" lvl="2" indent="-228600" algn="l" rtl="0">
              <a:lnSpc>
                <a:spcPct val="115000"/>
              </a:lnSpc>
              <a:spcBef>
                <a:spcPts val="1600"/>
              </a:spcBef>
              <a:spcAft>
                <a:spcPts val="0"/>
              </a:spcAft>
              <a:buSzPts val="1400"/>
              <a:buNone/>
              <a:defRPr sz="1000"/>
            </a:lvl3pPr>
            <a:lvl4pPr marL="1828800" lvl="3" indent="-228600" algn="l" rtl="0">
              <a:lnSpc>
                <a:spcPct val="115000"/>
              </a:lnSpc>
              <a:spcBef>
                <a:spcPts val="1600"/>
              </a:spcBef>
              <a:spcAft>
                <a:spcPts val="0"/>
              </a:spcAft>
              <a:buSzPts val="1400"/>
              <a:buNone/>
              <a:defRPr sz="900"/>
            </a:lvl4pPr>
            <a:lvl5pPr marL="2286000" lvl="4" indent="-228600" algn="l" rtl="0">
              <a:lnSpc>
                <a:spcPct val="115000"/>
              </a:lnSpc>
              <a:spcBef>
                <a:spcPts val="1600"/>
              </a:spcBef>
              <a:spcAft>
                <a:spcPts val="0"/>
              </a:spcAft>
              <a:buSzPts val="1400"/>
              <a:buNone/>
              <a:defRPr sz="900"/>
            </a:lvl5pPr>
            <a:lvl6pPr marL="2743200" lvl="5" indent="-228600" algn="l" rtl="0">
              <a:lnSpc>
                <a:spcPct val="115000"/>
              </a:lnSpc>
              <a:spcBef>
                <a:spcPts val="1600"/>
              </a:spcBef>
              <a:spcAft>
                <a:spcPts val="0"/>
              </a:spcAft>
              <a:buSzPts val="1400"/>
              <a:buNone/>
              <a:defRPr sz="900"/>
            </a:lvl6pPr>
            <a:lvl7pPr marL="3200400" lvl="6" indent="-228600" algn="l" rtl="0">
              <a:lnSpc>
                <a:spcPct val="115000"/>
              </a:lnSpc>
              <a:spcBef>
                <a:spcPts val="1600"/>
              </a:spcBef>
              <a:spcAft>
                <a:spcPts val="0"/>
              </a:spcAft>
              <a:buSzPts val="1400"/>
              <a:buNone/>
              <a:defRPr sz="900"/>
            </a:lvl7pPr>
            <a:lvl8pPr marL="3657600" lvl="7" indent="-228600" algn="l" rtl="0">
              <a:lnSpc>
                <a:spcPct val="115000"/>
              </a:lnSpc>
              <a:spcBef>
                <a:spcPts val="1600"/>
              </a:spcBef>
              <a:spcAft>
                <a:spcPts val="0"/>
              </a:spcAft>
              <a:buSzPts val="1400"/>
              <a:buNone/>
              <a:defRPr sz="900"/>
            </a:lvl8pPr>
            <a:lvl9pPr marL="4114800" lvl="8" indent="-228600" algn="l" rtl="0">
              <a:lnSpc>
                <a:spcPct val="115000"/>
              </a:lnSpc>
              <a:spcBef>
                <a:spcPts val="1600"/>
              </a:spcBef>
              <a:spcAft>
                <a:spcPts val="1600"/>
              </a:spcAft>
              <a:buSzPts val="1400"/>
              <a:buNone/>
              <a:defRPr sz="900"/>
            </a:lvl9pPr>
          </a:lstStyle>
          <a:p>
            <a:endParaRPr/>
          </a:p>
        </p:txBody>
      </p:sp>
      <p:sp>
        <p:nvSpPr>
          <p:cNvPr id="438" name="Google Shape;438;p550"/>
          <p:cNvSpPr txBox="1">
            <a:spLocks noGrp="1"/>
          </p:cNvSpPr>
          <p:nvPr>
            <p:ph type="sldNum" idx="12"/>
          </p:nvPr>
        </p:nvSpPr>
        <p:spPr>
          <a:xfrm>
            <a:off x="11204319" y="6356352"/>
            <a:ext cx="5223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39" name="Google Shape;439;p550"/>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ide Title Image">
  <p:cSld name="Side Title Image">
    <p:spTree>
      <p:nvGrpSpPr>
        <p:cNvPr id="1" name="Shape 440"/>
        <p:cNvGrpSpPr/>
        <p:nvPr/>
      </p:nvGrpSpPr>
      <p:grpSpPr>
        <a:xfrm>
          <a:off x="0" y="0"/>
          <a:ext cx="0" cy="0"/>
          <a:chOff x="0" y="0"/>
          <a:chExt cx="0" cy="0"/>
        </a:xfrm>
      </p:grpSpPr>
      <p:sp>
        <p:nvSpPr>
          <p:cNvPr id="441" name="Google Shape;441;p551"/>
          <p:cNvSpPr txBox="1">
            <a:spLocks noGrp="1"/>
          </p:cNvSpPr>
          <p:nvPr>
            <p:ph type="body" idx="1"/>
          </p:nvPr>
        </p:nvSpPr>
        <p:spPr>
          <a:xfrm>
            <a:off x="457319" y="818609"/>
            <a:ext cx="6978900" cy="54963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sz="1800"/>
            </a:lvl1pPr>
            <a:lvl2pPr marL="914400" lvl="1" indent="-317500" algn="l" rtl="0">
              <a:lnSpc>
                <a:spcPct val="115000"/>
              </a:lnSpc>
              <a:spcBef>
                <a:spcPts val="1600"/>
              </a:spcBef>
              <a:spcAft>
                <a:spcPts val="0"/>
              </a:spcAft>
              <a:buSzPts val="1400"/>
              <a:buChar char="○"/>
              <a:defRPr sz="2800"/>
            </a:lvl2pPr>
            <a:lvl3pPr marL="1371600" lvl="2" indent="-317500" algn="l" rtl="0">
              <a:lnSpc>
                <a:spcPct val="115000"/>
              </a:lnSpc>
              <a:spcBef>
                <a:spcPts val="1600"/>
              </a:spcBef>
              <a:spcAft>
                <a:spcPts val="0"/>
              </a:spcAft>
              <a:buSzPts val="1400"/>
              <a:buChar char="■"/>
              <a:defRPr sz="2400"/>
            </a:lvl3pPr>
            <a:lvl4pPr marL="1828800" lvl="3" indent="-317500" algn="l" rtl="0">
              <a:lnSpc>
                <a:spcPct val="115000"/>
              </a:lnSpc>
              <a:spcBef>
                <a:spcPts val="1600"/>
              </a:spcBef>
              <a:spcAft>
                <a:spcPts val="0"/>
              </a:spcAft>
              <a:buSzPts val="1400"/>
              <a:buChar char="●"/>
              <a:defRPr sz="2000"/>
            </a:lvl4pPr>
            <a:lvl5pPr marL="2286000" lvl="4" indent="-317500" algn="l" rtl="0">
              <a:lnSpc>
                <a:spcPct val="115000"/>
              </a:lnSpc>
              <a:spcBef>
                <a:spcPts val="1600"/>
              </a:spcBef>
              <a:spcAft>
                <a:spcPts val="0"/>
              </a:spcAft>
              <a:buSzPts val="1400"/>
              <a:buChar char="○"/>
              <a:defRPr sz="2000"/>
            </a:lvl5pPr>
            <a:lvl6pPr marL="2743200" lvl="5" indent="-317500" algn="l" rtl="0">
              <a:lnSpc>
                <a:spcPct val="115000"/>
              </a:lnSpc>
              <a:spcBef>
                <a:spcPts val="1600"/>
              </a:spcBef>
              <a:spcAft>
                <a:spcPts val="0"/>
              </a:spcAft>
              <a:buSzPts val="1400"/>
              <a:buChar char="■"/>
              <a:defRPr sz="2000"/>
            </a:lvl6pPr>
            <a:lvl7pPr marL="3200400" lvl="6" indent="-317500" algn="l" rtl="0">
              <a:lnSpc>
                <a:spcPct val="115000"/>
              </a:lnSpc>
              <a:spcBef>
                <a:spcPts val="1600"/>
              </a:spcBef>
              <a:spcAft>
                <a:spcPts val="0"/>
              </a:spcAft>
              <a:buSzPts val="1400"/>
              <a:buChar char="●"/>
              <a:defRPr sz="2000"/>
            </a:lvl7pPr>
            <a:lvl8pPr marL="3657600" lvl="7" indent="-317500" algn="l" rtl="0">
              <a:lnSpc>
                <a:spcPct val="115000"/>
              </a:lnSpc>
              <a:spcBef>
                <a:spcPts val="1600"/>
              </a:spcBef>
              <a:spcAft>
                <a:spcPts val="0"/>
              </a:spcAft>
              <a:buSzPts val="1400"/>
              <a:buChar char="○"/>
              <a:defRPr sz="2000"/>
            </a:lvl8pPr>
            <a:lvl9pPr marL="4114800" lvl="8" indent="-317500" algn="l" rtl="0">
              <a:lnSpc>
                <a:spcPct val="115000"/>
              </a:lnSpc>
              <a:spcBef>
                <a:spcPts val="1600"/>
              </a:spcBef>
              <a:spcAft>
                <a:spcPts val="1600"/>
              </a:spcAft>
              <a:buSzPts val="1400"/>
              <a:buChar char="■"/>
              <a:defRPr sz="2000"/>
            </a:lvl9pPr>
          </a:lstStyle>
          <a:p>
            <a:endParaRPr/>
          </a:p>
        </p:txBody>
      </p:sp>
      <p:sp>
        <p:nvSpPr>
          <p:cNvPr id="442" name="Google Shape;442;p551"/>
          <p:cNvSpPr txBox="1">
            <a:spLocks noGrp="1"/>
          </p:cNvSpPr>
          <p:nvPr>
            <p:ph type="body" idx="2"/>
          </p:nvPr>
        </p:nvSpPr>
        <p:spPr>
          <a:xfrm>
            <a:off x="8073502" y="2788140"/>
            <a:ext cx="3643800" cy="3526500"/>
          </a:xfrm>
          <a:prstGeom prst="rect">
            <a:avLst/>
          </a:prstGeom>
          <a:noFill/>
          <a:ln>
            <a:noFill/>
          </a:ln>
        </p:spPr>
        <p:txBody>
          <a:bodyPr spcFirstLastPara="1" wrap="square" lIns="91425" tIns="91425" rIns="91425" bIns="91425" anchor="t" anchorCtr="0">
            <a:normAutofit/>
          </a:bodyPr>
          <a:lstStyle>
            <a:lvl1pPr marL="457200" marR="0" lvl="0" indent="-228600" algn="l" rtl="0">
              <a:lnSpc>
                <a:spcPct val="100000"/>
              </a:lnSpc>
              <a:spcBef>
                <a:spcPts val="1400"/>
              </a:spcBef>
              <a:spcAft>
                <a:spcPts val="0"/>
              </a:spcAft>
              <a:buClr>
                <a:schemeClr val="lt1"/>
              </a:buClr>
              <a:buSzPts val="1800"/>
              <a:buFont typeface="Arial"/>
              <a:buNone/>
              <a:defRPr sz="1800">
                <a:solidFill>
                  <a:schemeClr val="lt1"/>
                </a:solidFill>
              </a:defRPr>
            </a:lvl1pPr>
            <a:lvl2pPr marL="914400" lvl="1" indent="-228600" algn="l" rtl="0">
              <a:lnSpc>
                <a:spcPct val="115000"/>
              </a:lnSpc>
              <a:spcBef>
                <a:spcPts val="1600"/>
              </a:spcBef>
              <a:spcAft>
                <a:spcPts val="0"/>
              </a:spcAft>
              <a:buSzPts val="1400"/>
              <a:buNone/>
              <a:defRPr sz="1200"/>
            </a:lvl2pPr>
            <a:lvl3pPr marL="1371600" lvl="2" indent="-228600" algn="l" rtl="0">
              <a:lnSpc>
                <a:spcPct val="115000"/>
              </a:lnSpc>
              <a:spcBef>
                <a:spcPts val="1600"/>
              </a:spcBef>
              <a:spcAft>
                <a:spcPts val="0"/>
              </a:spcAft>
              <a:buSzPts val="1400"/>
              <a:buNone/>
              <a:defRPr sz="1000"/>
            </a:lvl3pPr>
            <a:lvl4pPr marL="1828800" lvl="3" indent="-228600" algn="l" rtl="0">
              <a:lnSpc>
                <a:spcPct val="115000"/>
              </a:lnSpc>
              <a:spcBef>
                <a:spcPts val="1600"/>
              </a:spcBef>
              <a:spcAft>
                <a:spcPts val="0"/>
              </a:spcAft>
              <a:buSzPts val="1400"/>
              <a:buNone/>
              <a:defRPr sz="900"/>
            </a:lvl4pPr>
            <a:lvl5pPr marL="2286000" lvl="4" indent="-228600" algn="l" rtl="0">
              <a:lnSpc>
                <a:spcPct val="115000"/>
              </a:lnSpc>
              <a:spcBef>
                <a:spcPts val="1600"/>
              </a:spcBef>
              <a:spcAft>
                <a:spcPts val="0"/>
              </a:spcAft>
              <a:buSzPts val="1400"/>
              <a:buNone/>
              <a:defRPr sz="900"/>
            </a:lvl5pPr>
            <a:lvl6pPr marL="2743200" lvl="5" indent="-228600" algn="l" rtl="0">
              <a:lnSpc>
                <a:spcPct val="115000"/>
              </a:lnSpc>
              <a:spcBef>
                <a:spcPts val="1600"/>
              </a:spcBef>
              <a:spcAft>
                <a:spcPts val="0"/>
              </a:spcAft>
              <a:buSzPts val="1400"/>
              <a:buNone/>
              <a:defRPr sz="900"/>
            </a:lvl6pPr>
            <a:lvl7pPr marL="3200400" lvl="6" indent="-228600" algn="l" rtl="0">
              <a:lnSpc>
                <a:spcPct val="115000"/>
              </a:lnSpc>
              <a:spcBef>
                <a:spcPts val="1600"/>
              </a:spcBef>
              <a:spcAft>
                <a:spcPts val="0"/>
              </a:spcAft>
              <a:buSzPts val="1400"/>
              <a:buNone/>
              <a:defRPr sz="900"/>
            </a:lvl7pPr>
            <a:lvl8pPr marL="3657600" lvl="7" indent="-228600" algn="l" rtl="0">
              <a:lnSpc>
                <a:spcPct val="115000"/>
              </a:lnSpc>
              <a:spcBef>
                <a:spcPts val="1600"/>
              </a:spcBef>
              <a:spcAft>
                <a:spcPts val="0"/>
              </a:spcAft>
              <a:buSzPts val="1400"/>
              <a:buNone/>
              <a:defRPr sz="900"/>
            </a:lvl8pPr>
            <a:lvl9pPr marL="4114800" lvl="8" indent="-228600" algn="l" rtl="0">
              <a:lnSpc>
                <a:spcPct val="115000"/>
              </a:lnSpc>
              <a:spcBef>
                <a:spcPts val="1600"/>
              </a:spcBef>
              <a:spcAft>
                <a:spcPts val="1600"/>
              </a:spcAft>
              <a:buSzPts val="1400"/>
              <a:buNone/>
              <a:defRPr sz="900"/>
            </a:lvl9pPr>
          </a:lstStyle>
          <a:p>
            <a:endParaRPr/>
          </a:p>
        </p:txBody>
      </p:sp>
      <p:sp>
        <p:nvSpPr>
          <p:cNvPr id="443" name="Google Shape;443;p551"/>
          <p:cNvSpPr txBox="1">
            <a:spLocks noGrp="1"/>
          </p:cNvSpPr>
          <p:nvPr>
            <p:ph type="title"/>
          </p:nvPr>
        </p:nvSpPr>
        <p:spPr>
          <a:xfrm>
            <a:off x="8069778" y="818608"/>
            <a:ext cx="3635400" cy="1920300"/>
          </a:xfrm>
          <a:prstGeom prst="rect">
            <a:avLst/>
          </a:prstGeom>
          <a:noFill/>
          <a:ln>
            <a:noFill/>
          </a:ln>
        </p:spPr>
        <p:txBody>
          <a:bodyPr spcFirstLastPara="1" wrap="square" lIns="91425" tIns="91425" rIns="91425" bIns="91425" anchor="b" anchorCtr="0">
            <a:noAutofit/>
          </a:bodyPr>
          <a:lstStyle>
            <a:lvl1pPr lvl="0" algn="l" rtl="0">
              <a:lnSpc>
                <a:spcPct val="85000"/>
              </a:lnSpc>
              <a:spcBef>
                <a:spcPts val="0"/>
              </a:spcBef>
              <a:spcAft>
                <a:spcPts val="0"/>
              </a:spcAft>
              <a:buSzPts val="2800"/>
              <a:buNone/>
              <a:defRPr sz="3000">
                <a:solidFill>
                  <a:srgbClr val="FFFFFF"/>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44" name="Google Shape;444;p551"/>
          <p:cNvSpPr txBox="1">
            <a:spLocks noGrp="1"/>
          </p:cNvSpPr>
          <p:nvPr>
            <p:ph type="sldNum" idx="12"/>
          </p:nvPr>
        </p:nvSpPr>
        <p:spPr>
          <a:xfrm>
            <a:off x="11204319" y="6356352"/>
            <a:ext cx="5130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5" name="Google Shape;445;p551"/>
          <p:cNvSpPr txBox="1"/>
          <p:nvPr/>
        </p:nvSpPr>
        <p:spPr>
          <a:xfrm>
            <a:off x="457319" y="6356352"/>
            <a:ext cx="4114800" cy="365100"/>
          </a:xfrm>
          <a:prstGeom prst="rect">
            <a:avLst/>
          </a:prstGeom>
          <a:noFill/>
          <a:ln>
            <a:noFill/>
          </a:ln>
        </p:spPr>
        <p:txBody>
          <a:bodyPr spcFirstLastPara="1" wrap="square" lIns="45700" tIns="22850" rIns="45700" bIns="22850" anchor="ctr" anchorCtr="0">
            <a:noAutofit/>
          </a:bodyPr>
          <a:lstStyle/>
          <a:p>
            <a:pPr marL="0" marR="0" lvl="0" indent="0" algn="l" rtl="0">
              <a:spcBef>
                <a:spcPts val="0"/>
              </a:spcBef>
              <a:spcAft>
                <a:spcPts val="0"/>
              </a:spcAft>
              <a:buNone/>
            </a:pPr>
            <a:r>
              <a:rPr lang="en-US" sz="1200">
                <a:solidFill>
                  <a:srgbClr val="A5A5A5"/>
                </a:solidFill>
                <a:latin typeface="Arial"/>
                <a:ea typeface="Arial"/>
                <a:cs typeface="Arial"/>
                <a:sym typeface="Arial"/>
              </a:rPr>
              <a:t>© 2021 Innovation in Software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Underline Image Bullets White">
  <p:cSld name="Title Underline Image Bullets White">
    <p:spTree>
      <p:nvGrpSpPr>
        <p:cNvPr id="1" name="Shape 446"/>
        <p:cNvGrpSpPr/>
        <p:nvPr/>
      </p:nvGrpSpPr>
      <p:grpSpPr>
        <a:xfrm>
          <a:off x="0" y="0"/>
          <a:ext cx="0" cy="0"/>
          <a:chOff x="0" y="0"/>
          <a:chExt cx="0" cy="0"/>
        </a:xfrm>
      </p:grpSpPr>
      <p:sp>
        <p:nvSpPr>
          <p:cNvPr id="447" name="Google Shape;447;p552"/>
          <p:cNvSpPr txBox="1">
            <a:spLocks noGrp="1"/>
          </p:cNvSpPr>
          <p:nvPr>
            <p:ph type="title"/>
          </p:nvPr>
        </p:nvSpPr>
        <p:spPr>
          <a:xfrm>
            <a:off x="457319" y="136523"/>
            <a:ext cx="11269500" cy="563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4267" b="0">
                <a:solidFill>
                  <a:srgbClr val="FF0000"/>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48" name="Google Shape;448;p552"/>
          <p:cNvSpPr txBox="1">
            <a:spLocks noGrp="1"/>
          </p:cNvSpPr>
          <p:nvPr>
            <p:ph type="body" idx="1"/>
          </p:nvPr>
        </p:nvSpPr>
        <p:spPr>
          <a:xfrm>
            <a:off x="457320" y="1190625"/>
            <a:ext cx="5383200" cy="5048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sz="2200"/>
            </a:lvl1pPr>
            <a:lvl2pPr marL="914400" lvl="1" indent="-317500" algn="l" rtl="0">
              <a:lnSpc>
                <a:spcPct val="115000"/>
              </a:lnSpc>
              <a:spcBef>
                <a:spcPts val="1600"/>
              </a:spcBef>
              <a:spcAft>
                <a:spcPts val="0"/>
              </a:spcAft>
              <a:buSzPts val="1400"/>
              <a:buChar char="○"/>
              <a:defRPr sz="2800"/>
            </a:lvl2pPr>
            <a:lvl3pPr marL="1371600" lvl="2" indent="-317500" algn="l" rtl="0">
              <a:lnSpc>
                <a:spcPct val="115000"/>
              </a:lnSpc>
              <a:spcBef>
                <a:spcPts val="1600"/>
              </a:spcBef>
              <a:spcAft>
                <a:spcPts val="0"/>
              </a:spcAft>
              <a:buSzPts val="1400"/>
              <a:buChar char="■"/>
              <a:defRPr sz="2400"/>
            </a:lvl3pPr>
            <a:lvl4pPr marL="1828800" lvl="3" indent="-317500" algn="l" rtl="0">
              <a:lnSpc>
                <a:spcPct val="115000"/>
              </a:lnSpc>
              <a:spcBef>
                <a:spcPts val="1600"/>
              </a:spcBef>
              <a:spcAft>
                <a:spcPts val="0"/>
              </a:spcAft>
              <a:buSzPts val="1400"/>
              <a:buChar char="●"/>
              <a:defRPr sz="2000"/>
            </a:lvl4pPr>
            <a:lvl5pPr marL="2286000" lvl="4" indent="-317500" algn="l" rtl="0">
              <a:lnSpc>
                <a:spcPct val="115000"/>
              </a:lnSpc>
              <a:spcBef>
                <a:spcPts val="1600"/>
              </a:spcBef>
              <a:spcAft>
                <a:spcPts val="0"/>
              </a:spcAft>
              <a:buSzPts val="1400"/>
              <a:buChar char="○"/>
              <a:defRPr sz="2000"/>
            </a:lvl5pPr>
            <a:lvl6pPr marL="2743200" lvl="5" indent="-317500" algn="l" rtl="0">
              <a:lnSpc>
                <a:spcPct val="115000"/>
              </a:lnSpc>
              <a:spcBef>
                <a:spcPts val="1600"/>
              </a:spcBef>
              <a:spcAft>
                <a:spcPts val="0"/>
              </a:spcAft>
              <a:buSzPts val="1400"/>
              <a:buChar char="■"/>
              <a:defRPr sz="2000"/>
            </a:lvl6pPr>
            <a:lvl7pPr marL="3200400" lvl="6" indent="-317500" algn="l" rtl="0">
              <a:lnSpc>
                <a:spcPct val="115000"/>
              </a:lnSpc>
              <a:spcBef>
                <a:spcPts val="1600"/>
              </a:spcBef>
              <a:spcAft>
                <a:spcPts val="0"/>
              </a:spcAft>
              <a:buSzPts val="1400"/>
              <a:buChar char="●"/>
              <a:defRPr sz="2000"/>
            </a:lvl7pPr>
            <a:lvl8pPr marL="3657600" lvl="7" indent="-317500" algn="l" rtl="0">
              <a:lnSpc>
                <a:spcPct val="115000"/>
              </a:lnSpc>
              <a:spcBef>
                <a:spcPts val="1600"/>
              </a:spcBef>
              <a:spcAft>
                <a:spcPts val="0"/>
              </a:spcAft>
              <a:buSzPts val="1400"/>
              <a:buChar char="○"/>
              <a:defRPr sz="2000"/>
            </a:lvl8pPr>
            <a:lvl9pPr marL="4114800" lvl="8" indent="-317500" algn="l" rtl="0">
              <a:lnSpc>
                <a:spcPct val="115000"/>
              </a:lnSpc>
              <a:spcBef>
                <a:spcPts val="1600"/>
              </a:spcBef>
              <a:spcAft>
                <a:spcPts val="1600"/>
              </a:spcAft>
              <a:buSzPts val="1400"/>
              <a:buChar char="■"/>
              <a:defRPr sz="2000"/>
            </a:lvl9pPr>
          </a:lstStyle>
          <a:p>
            <a:endParaRPr/>
          </a:p>
        </p:txBody>
      </p:sp>
      <p:sp>
        <p:nvSpPr>
          <p:cNvPr id="449" name="Google Shape;449;p552"/>
          <p:cNvSpPr txBox="1">
            <a:spLocks noGrp="1"/>
          </p:cNvSpPr>
          <p:nvPr>
            <p:ph type="body" idx="2"/>
          </p:nvPr>
        </p:nvSpPr>
        <p:spPr>
          <a:xfrm>
            <a:off x="6022663" y="1190625"/>
            <a:ext cx="5704200" cy="5048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50000"/>
              </a:lnSpc>
              <a:spcBef>
                <a:spcPts val="1200"/>
              </a:spcBef>
              <a:spcAft>
                <a:spcPts val="0"/>
              </a:spcAft>
              <a:buClr>
                <a:schemeClr val="accent5"/>
              </a:buClr>
              <a:buSzPts val="1800"/>
              <a:buFont typeface="Arial"/>
              <a:buChar char="•"/>
              <a:defRPr sz="1800">
                <a:solidFill>
                  <a:schemeClr val="accent5"/>
                </a:solidFill>
              </a:defRPr>
            </a:lvl1pPr>
            <a:lvl2pPr marL="914400" lvl="1" indent="-228600" algn="l" rtl="0">
              <a:lnSpc>
                <a:spcPct val="115000"/>
              </a:lnSpc>
              <a:spcBef>
                <a:spcPts val="1600"/>
              </a:spcBef>
              <a:spcAft>
                <a:spcPts val="0"/>
              </a:spcAft>
              <a:buSzPts val="1400"/>
              <a:buNone/>
              <a:defRPr sz="1200"/>
            </a:lvl2pPr>
            <a:lvl3pPr marL="1371600" lvl="2" indent="-228600" algn="l" rtl="0">
              <a:lnSpc>
                <a:spcPct val="115000"/>
              </a:lnSpc>
              <a:spcBef>
                <a:spcPts val="1600"/>
              </a:spcBef>
              <a:spcAft>
                <a:spcPts val="0"/>
              </a:spcAft>
              <a:buSzPts val="1400"/>
              <a:buNone/>
              <a:defRPr sz="1000"/>
            </a:lvl3pPr>
            <a:lvl4pPr marL="1828800" lvl="3" indent="-228600" algn="l" rtl="0">
              <a:lnSpc>
                <a:spcPct val="115000"/>
              </a:lnSpc>
              <a:spcBef>
                <a:spcPts val="1600"/>
              </a:spcBef>
              <a:spcAft>
                <a:spcPts val="0"/>
              </a:spcAft>
              <a:buSzPts val="1400"/>
              <a:buNone/>
              <a:defRPr sz="900"/>
            </a:lvl4pPr>
            <a:lvl5pPr marL="2286000" lvl="4" indent="-228600" algn="l" rtl="0">
              <a:lnSpc>
                <a:spcPct val="115000"/>
              </a:lnSpc>
              <a:spcBef>
                <a:spcPts val="1600"/>
              </a:spcBef>
              <a:spcAft>
                <a:spcPts val="0"/>
              </a:spcAft>
              <a:buSzPts val="1400"/>
              <a:buNone/>
              <a:defRPr sz="900"/>
            </a:lvl5pPr>
            <a:lvl6pPr marL="2743200" lvl="5" indent="-228600" algn="l" rtl="0">
              <a:lnSpc>
                <a:spcPct val="115000"/>
              </a:lnSpc>
              <a:spcBef>
                <a:spcPts val="1600"/>
              </a:spcBef>
              <a:spcAft>
                <a:spcPts val="0"/>
              </a:spcAft>
              <a:buSzPts val="1400"/>
              <a:buNone/>
              <a:defRPr sz="900"/>
            </a:lvl6pPr>
            <a:lvl7pPr marL="3200400" lvl="6" indent="-228600" algn="l" rtl="0">
              <a:lnSpc>
                <a:spcPct val="115000"/>
              </a:lnSpc>
              <a:spcBef>
                <a:spcPts val="1600"/>
              </a:spcBef>
              <a:spcAft>
                <a:spcPts val="0"/>
              </a:spcAft>
              <a:buSzPts val="1400"/>
              <a:buNone/>
              <a:defRPr sz="900"/>
            </a:lvl7pPr>
            <a:lvl8pPr marL="3657600" lvl="7" indent="-228600" algn="l" rtl="0">
              <a:lnSpc>
                <a:spcPct val="115000"/>
              </a:lnSpc>
              <a:spcBef>
                <a:spcPts val="1600"/>
              </a:spcBef>
              <a:spcAft>
                <a:spcPts val="0"/>
              </a:spcAft>
              <a:buSzPts val="1400"/>
              <a:buNone/>
              <a:defRPr sz="900"/>
            </a:lvl8pPr>
            <a:lvl9pPr marL="4114800" lvl="8" indent="-228600" algn="l" rtl="0">
              <a:lnSpc>
                <a:spcPct val="115000"/>
              </a:lnSpc>
              <a:spcBef>
                <a:spcPts val="1600"/>
              </a:spcBef>
              <a:spcAft>
                <a:spcPts val="1600"/>
              </a:spcAft>
              <a:buSzPts val="1400"/>
              <a:buNone/>
              <a:defRPr sz="900"/>
            </a:lvl9pPr>
          </a:lstStyle>
          <a:p>
            <a:endParaRPr/>
          </a:p>
        </p:txBody>
      </p:sp>
      <p:sp>
        <p:nvSpPr>
          <p:cNvPr id="450" name="Google Shape;450;p552"/>
          <p:cNvSpPr txBox="1">
            <a:spLocks noGrp="1"/>
          </p:cNvSpPr>
          <p:nvPr>
            <p:ph type="sldNum" idx="12"/>
          </p:nvPr>
        </p:nvSpPr>
        <p:spPr>
          <a:xfrm>
            <a:off x="11204319" y="6356352"/>
            <a:ext cx="5223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51" name="Google Shape;451;p552"/>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A5A5A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Monitor Holder Small">
  <p:cSld name="Monitor Holder Small">
    <p:bg>
      <p:bgPr>
        <a:solidFill>
          <a:srgbClr val="FFFFFF"/>
        </a:solidFill>
        <a:effectLst/>
      </p:bgPr>
    </p:bg>
    <p:spTree>
      <p:nvGrpSpPr>
        <p:cNvPr id="1" name="Shape 452"/>
        <p:cNvGrpSpPr/>
        <p:nvPr/>
      </p:nvGrpSpPr>
      <p:grpSpPr>
        <a:xfrm>
          <a:off x="0" y="0"/>
          <a:ext cx="0" cy="0"/>
          <a:chOff x="0" y="0"/>
          <a:chExt cx="0" cy="0"/>
        </a:xfrm>
      </p:grpSpPr>
      <p:sp>
        <p:nvSpPr>
          <p:cNvPr id="453" name="Google Shape;453;p553"/>
          <p:cNvSpPr txBox="1">
            <a:spLocks noGrp="1"/>
          </p:cNvSpPr>
          <p:nvPr>
            <p:ph type="title"/>
          </p:nvPr>
        </p:nvSpPr>
        <p:spPr>
          <a:xfrm>
            <a:off x="457319" y="55561"/>
            <a:ext cx="11269500" cy="563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4267" b="0">
                <a:solidFill>
                  <a:srgbClr val="FF0000"/>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54" name="Google Shape;454;p553"/>
          <p:cNvSpPr>
            <a:spLocks noGrp="1"/>
          </p:cNvSpPr>
          <p:nvPr>
            <p:ph type="pic" idx="2"/>
          </p:nvPr>
        </p:nvSpPr>
        <p:spPr>
          <a:xfrm>
            <a:off x="7007381" y="2408226"/>
            <a:ext cx="4508700" cy="2553000"/>
          </a:xfrm>
          <a:prstGeom prst="rect">
            <a:avLst/>
          </a:prstGeom>
          <a:noFill/>
          <a:ln>
            <a:noFill/>
          </a:ln>
        </p:spPr>
      </p:sp>
      <p:sp>
        <p:nvSpPr>
          <p:cNvPr id="455" name="Google Shape;455;p553"/>
          <p:cNvSpPr txBox="1">
            <a:spLocks noGrp="1"/>
          </p:cNvSpPr>
          <p:nvPr>
            <p:ph type="body" idx="1"/>
          </p:nvPr>
        </p:nvSpPr>
        <p:spPr>
          <a:xfrm>
            <a:off x="472874" y="1190625"/>
            <a:ext cx="5704200" cy="5048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50000"/>
              </a:lnSpc>
              <a:spcBef>
                <a:spcPts val="1200"/>
              </a:spcBef>
              <a:spcAft>
                <a:spcPts val="0"/>
              </a:spcAft>
              <a:buClr>
                <a:schemeClr val="accent5"/>
              </a:buClr>
              <a:buSzPts val="1800"/>
              <a:buFont typeface="Arial"/>
              <a:buChar char="•"/>
              <a:defRPr sz="1800">
                <a:solidFill>
                  <a:schemeClr val="accent5"/>
                </a:solidFill>
              </a:defRPr>
            </a:lvl1pPr>
            <a:lvl2pPr marL="914400" lvl="1" indent="-228600" algn="l" rtl="0">
              <a:lnSpc>
                <a:spcPct val="115000"/>
              </a:lnSpc>
              <a:spcBef>
                <a:spcPts val="1600"/>
              </a:spcBef>
              <a:spcAft>
                <a:spcPts val="0"/>
              </a:spcAft>
              <a:buSzPts val="1400"/>
              <a:buNone/>
              <a:defRPr sz="1200"/>
            </a:lvl2pPr>
            <a:lvl3pPr marL="1371600" lvl="2" indent="-228600" algn="l" rtl="0">
              <a:lnSpc>
                <a:spcPct val="115000"/>
              </a:lnSpc>
              <a:spcBef>
                <a:spcPts val="1600"/>
              </a:spcBef>
              <a:spcAft>
                <a:spcPts val="0"/>
              </a:spcAft>
              <a:buSzPts val="1400"/>
              <a:buNone/>
              <a:defRPr sz="1000"/>
            </a:lvl3pPr>
            <a:lvl4pPr marL="1828800" lvl="3" indent="-228600" algn="l" rtl="0">
              <a:lnSpc>
                <a:spcPct val="115000"/>
              </a:lnSpc>
              <a:spcBef>
                <a:spcPts val="1600"/>
              </a:spcBef>
              <a:spcAft>
                <a:spcPts val="0"/>
              </a:spcAft>
              <a:buSzPts val="1400"/>
              <a:buNone/>
              <a:defRPr sz="900"/>
            </a:lvl4pPr>
            <a:lvl5pPr marL="2286000" lvl="4" indent="-228600" algn="l" rtl="0">
              <a:lnSpc>
                <a:spcPct val="115000"/>
              </a:lnSpc>
              <a:spcBef>
                <a:spcPts val="1600"/>
              </a:spcBef>
              <a:spcAft>
                <a:spcPts val="0"/>
              </a:spcAft>
              <a:buSzPts val="1400"/>
              <a:buNone/>
              <a:defRPr sz="900"/>
            </a:lvl5pPr>
            <a:lvl6pPr marL="2743200" lvl="5" indent="-228600" algn="l" rtl="0">
              <a:lnSpc>
                <a:spcPct val="115000"/>
              </a:lnSpc>
              <a:spcBef>
                <a:spcPts val="1600"/>
              </a:spcBef>
              <a:spcAft>
                <a:spcPts val="0"/>
              </a:spcAft>
              <a:buSzPts val="1400"/>
              <a:buNone/>
              <a:defRPr sz="900"/>
            </a:lvl6pPr>
            <a:lvl7pPr marL="3200400" lvl="6" indent="-228600" algn="l" rtl="0">
              <a:lnSpc>
                <a:spcPct val="115000"/>
              </a:lnSpc>
              <a:spcBef>
                <a:spcPts val="1600"/>
              </a:spcBef>
              <a:spcAft>
                <a:spcPts val="0"/>
              </a:spcAft>
              <a:buSzPts val="1400"/>
              <a:buNone/>
              <a:defRPr sz="900"/>
            </a:lvl7pPr>
            <a:lvl8pPr marL="3657600" lvl="7" indent="-228600" algn="l" rtl="0">
              <a:lnSpc>
                <a:spcPct val="115000"/>
              </a:lnSpc>
              <a:spcBef>
                <a:spcPts val="1600"/>
              </a:spcBef>
              <a:spcAft>
                <a:spcPts val="0"/>
              </a:spcAft>
              <a:buSzPts val="1400"/>
              <a:buNone/>
              <a:defRPr sz="900"/>
            </a:lvl8pPr>
            <a:lvl9pPr marL="4114800" lvl="8" indent="-228600" algn="l" rtl="0">
              <a:lnSpc>
                <a:spcPct val="115000"/>
              </a:lnSpc>
              <a:spcBef>
                <a:spcPts val="1600"/>
              </a:spcBef>
              <a:spcAft>
                <a:spcPts val="1600"/>
              </a:spcAft>
              <a:buSzPts val="1400"/>
              <a:buNone/>
              <a:defRPr sz="900"/>
            </a:lvl9pPr>
          </a:lstStyle>
          <a:p>
            <a:endParaRPr/>
          </a:p>
        </p:txBody>
      </p:sp>
      <p:sp>
        <p:nvSpPr>
          <p:cNvPr id="456" name="Google Shape;456;p553"/>
          <p:cNvSpPr txBox="1">
            <a:spLocks noGrp="1"/>
          </p:cNvSpPr>
          <p:nvPr>
            <p:ph type="sldNum" idx="12"/>
          </p:nvPr>
        </p:nvSpPr>
        <p:spPr>
          <a:xfrm>
            <a:off x="11204319" y="6356352"/>
            <a:ext cx="5223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57" name="Google Shape;457;p553"/>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A5A5A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_Title Underline Blank">
  <p:cSld name="2_Title Underline Blank">
    <p:bg>
      <p:bgPr>
        <a:solidFill>
          <a:schemeClr val="accent2"/>
        </a:solidFill>
        <a:effectLst/>
      </p:bgPr>
    </p:bg>
    <p:spTree>
      <p:nvGrpSpPr>
        <p:cNvPr id="1" name="Shape 458"/>
        <p:cNvGrpSpPr/>
        <p:nvPr/>
      </p:nvGrpSpPr>
      <p:grpSpPr>
        <a:xfrm>
          <a:off x="0" y="0"/>
          <a:ext cx="0" cy="0"/>
          <a:chOff x="0" y="0"/>
          <a:chExt cx="0" cy="0"/>
        </a:xfrm>
      </p:grpSpPr>
      <p:sp>
        <p:nvSpPr>
          <p:cNvPr id="459" name="Google Shape;459;p554"/>
          <p:cNvSpPr txBox="1">
            <a:spLocks noGrp="1"/>
          </p:cNvSpPr>
          <p:nvPr>
            <p:ph type="title"/>
          </p:nvPr>
        </p:nvSpPr>
        <p:spPr>
          <a:xfrm>
            <a:off x="457319" y="312737"/>
            <a:ext cx="11269500" cy="563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sz="2400" b="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460" name="Google Shape;460;p554"/>
          <p:cNvCxnSpPr/>
          <p:nvPr/>
        </p:nvCxnSpPr>
        <p:spPr>
          <a:xfrm>
            <a:off x="504958" y="876300"/>
            <a:ext cx="11221800" cy="0"/>
          </a:xfrm>
          <a:prstGeom prst="straightConnector1">
            <a:avLst/>
          </a:prstGeom>
          <a:noFill/>
          <a:ln w="63500" cap="flat" cmpd="sng">
            <a:solidFill>
              <a:schemeClr val="lt1"/>
            </a:solidFill>
            <a:prstDash val="solid"/>
            <a:round/>
            <a:headEnd type="none" w="sm" len="sm"/>
            <a:tailEnd type="none" w="sm" len="sm"/>
          </a:ln>
        </p:spPr>
      </p:cxnSp>
      <p:sp>
        <p:nvSpPr>
          <p:cNvPr id="461" name="Google Shape;461;p554"/>
          <p:cNvSpPr txBox="1">
            <a:spLocks noGrp="1"/>
          </p:cNvSpPr>
          <p:nvPr>
            <p:ph type="sldNum" idx="12"/>
          </p:nvPr>
        </p:nvSpPr>
        <p:spPr>
          <a:xfrm>
            <a:off x="11204319" y="6356352"/>
            <a:ext cx="5223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2" name="Google Shape;462;p554"/>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63" name="Google Shape;463;p554"/>
          <p:cNvSpPr txBox="1">
            <a:spLocks noGrp="1"/>
          </p:cNvSpPr>
          <p:nvPr>
            <p:ph type="body" idx="1"/>
          </p:nvPr>
        </p:nvSpPr>
        <p:spPr>
          <a:xfrm>
            <a:off x="457320" y="1171575"/>
            <a:ext cx="5383200" cy="50673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sz="2200">
                <a:solidFill>
                  <a:schemeClr val="lt1"/>
                </a:solidFill>
              </a:defRPr>
            </a:lvl1pPr>
            <a:lvl2pPr marL="914400" lvl="1" indent="-317500" algn="l" rtl="0">
              <a:lnSpc>
                <a:spcPct val="115000"/>
              </a:lnSpc>
              <a:spcBef>
                <a:spcPts val="1600"/>
              </a:spcBef>
              <a:spcAft>
                <a:spcPts val="0"/>
              </a:spcAft>
              <a:buSzPts val="1400"/>
              <a:buChar char="○"/>
              <a:defRPr sz="2800"/>
            </a:lvl2pPr>
            <a:lvl3pPr marL="1371600" lvl="2" indent="-317500" algn="l" rtl="0">
              <a:lnSpc>
                <a:spcPct val="115000"/>
              </a:lnSpc>
              <a:spcBef>
                <a:spcPts val="1600"/>
              </a:spcBef>
              <a:spcAft>
                <a:spcPts val="0"/>
              </a:spcAft>
              <a:buSzPts val="1400"/>
              <a:buChar char="■"/>
              <a:defRPr sz="2400"/>
            </a:lvl3pPr>
            <a:lvl4pPr marL="1828800" lvl="3" indent="-317500" algn="l" rtl="0">
              <a:lnSpc>
                <a:spcPct val="115000"/>
              </a:lnSpc>
              <a:spcBef>
                <a:spcPts val="1600"/>
              </a:spcBef>
              <a:spcAft>
                <a:spcPts val="0"/>
              </a:spcAft>
              <a:buSzPts val="1400"/>
              <a:buChar char="●"/>
              <a:defRPr sz="2000"/>
            </a:lvl4pPr>
            <a:lvl5pPr marL="2286000" lvl="4" indent="-317500" algn="l" rtl="0">
              <a:lnSpc>
                <a:spcPct val="115000"/>
              </a:lnSpc>
              <a:spcBef>
                <a:spcPts val="1600"/>
              </a:spcBef>
              <a:spcAft>
                <a:spcPts val="0"/>
              </a:spcAft>
              <a:buSzPts val="1400"/>
              <a:buChar char="○"/>
              <a:defRPr sz="2000"/>
            </a:lvl5pPr>
            <a:lvl6pPr marL="2743200" lvl="5" indent="-317500" algn="l" rtl="0">
              <a:lnSpc>
                <a:spcPct val="115000"/>
              </a:lnSpc>
              <a:spcBef>
                <a:spcPts val="1600"/>
              </a:spcBef>
              <a:spcAft>
                <a:spcPts val="0"/>
              </a:spcAft>
              <a:buSzPts val="1400"/>
              <a:buChar char="■"/>
              <a:defRPr sz="2000"/>
            </a:lvl6pPr>
            <a:lvl7pPr marL="3200400" lvl="6" indent="-317500" algn="l" rtl="0">
              <a:lnSpc>
                <a:spcPct val="115000"/>
              </a:lnSpc>
              <a:spcBef>
                <a:spcPts val="1600"/>
              </a:spcBef>
              <a:spcAft>
                <a:spcPts val="0"/>
              </a:spcAft>
              <a:buSzPts val="1400"/>
              <a:buChar char="●"/>
              <a:defRPr sz="2000"/>
            </a:lvl7pPr>
            <a:lvl8pPr marL="3657600" lvl="7" indent="-317500" algn="l" rtl="0">
              <a:lnSpc>
                <a:spcPct val="115000"/>
              </a:lnSpc>
              <a:spcBef>
                <a:spcPts val="1600"/>
              </a:spcBef>
              <a:spcAft>
                <a:spcPts val="0"/>
              </a:spcAft>
              <a:buSzPts val="1400"/>
              <a:buChar char="○"/>
              <a:defRPr sz="2000"/>
            </a:lvl8pPr>
            <a:lvl9pPr marL="4114800" lvl="8" indent="-317500" algn="l" rtl="0">
              <a:lnSpc>
                <a:spcPct val="115000"/>
              </a:lnSpc>
              <a:spcBef>
                <a:spcPts val="1600"/>
              </a:spcBef>
              <a:spcAft>
                <a:spcPts val="1600"/>
              </a:spcAft>
              <a:buSzPts val="1400"/>
              <a:buChar char="■"/>
              <a:defRPr sz="2000"/>
            </a:lvl9pPr>
          </a:lstStyle>
          <a:p>
            <a:endParaRPr/>
          </a:p>
        </p:txBody>
      </p:sp>
      <p:sp>
        <p:nvSpPr>
          <p:cNvPr id="464" name="Google Shape;464;p554"/>
          <p:cNvSpPr txBox="1">
            <a:spLocks noGrp="1"/>
          </p:cNvSpPr>
          <p:nvPr>
            <p:ph type="body" idx="2"/>
          </p:nvPr>
        </p:nvSpPr>
        <p:spPr>
          <a:xfrm>
            <a:off x="6011842" y="1171575"/>
            <a:ext cx="5715000" cy="50673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50000"/>
              </a:lnSpc>
              <a:spcBef>
                <a:spcPts val="1200"/>
              </a:spcBef>
              <a:spcAft>
                <a:spcPts val="0"/>
              </a:spcAft>
              <a:buClr>
                <a:schemeClr val="lt1"/>
              </a:buClr>
              <a:buSzPts val="1800"/>
              <a:buFont typeface="Arial"/>
              <a:buChar char="•"/>
              <a:defRPr sz="1800">
                <a:solidFill>
                  <a:schemeClr val="lt1"/>
                </a:solidFill>
              </a:defRPr>
            </a:lvl1pPr>
            <a:lvl2pPr marL="914400" lvl="1" indent="-228600" algn="l" rtl="0">
              <a:lnSpc>
                <a:spcPct val="115000"/>
              </a:lnSpc>
              <a:spcBef>
                <a:spcPts val="1600"/>
              </a:spcBef>
              <a:spcAft>
                <a:spcPts val="0"/>
              </a:spcAft>
              <a:buSzPts val="1400"/>
              <a:buNone/>
              <a:defRPr sz="1200"/>
            </a:lvl2pPr>
            <a:lvl3pPr marL="1371600" lvl="2" indent="-228600" algn="l" rtl="0">
              <a:lnSpc>
                <a:spcPct val="115000"/>
              </a:lnSpc>
              <a:spcBef>
                <a:spcPts val="1600"/>
              </a:spcBef>
              <a:spcAft>
                <a:spcPts val="0"/>
              </a:spcAft>
              <a:buSzPts val="1400"/>
              <a:buNone/>
              <a:defRPr sz="1000"/>
            </a:lvl3pPr>
            <a:lvl4pPr marL="1828800" lvl="3" indent="-228600" algn="l" rtl="0">
              <a:lnSpc>
                <a:spcPct val="115000"/>
              </a:lnSpc>
              <a:spcBef>
                <a:spcPts val="1600"/>
              </a:spcBef>
              <a:spcAft>
                <a:spcPts val="0"/>
              </a:spcAft>
              <a:buSzPts val="1400"/>
              <a:buNone/>
              <a:defRPr sz="900"/>
            </a:lvl4pPr>
            <a:lvl5pPr marL="2286000" lvl="4" indent="-228600" algn="l" rtl="0">
              <a:lnSpc>
                <a:spcPct val="115000"/>
              </a:lnSpc>
              <a:spcBef>
                <a:spcPts val="1600"/>
              </a:spcBef>
              <a:spcAft>
                <a:spcPts val="0"/>
              </a:spcAft>
              <a:buSzPts val="1400"/>
              <a:buNone/>
              <a:defRPr sz="900"/>
            </a:lvl5pPr>
            <a:lvl6pPr marL="2743200" lvl="5" indent="-228600" algn="l" rtl="0">
              <a:lnSpc>
                <a:spcPct val="115000"/>
              </a:lnSpc>
              <a:spcBef>
                <a:spcPts val="1600"/>
              </a:spcBef>
              <a:spcAft>
                <a:spcPts val="0"/>
              </a:spcAft>
              <a:buSzPts val="1400"/>
              <a:buNone/>
              <a:defRPr sz="900"/>
            </a:lvl6pPr>
            <a:lvl7pPr marL="3200400" lvl="6" indent="-228600" algn="l" rtl="0">
              <a:lnSpc>
                <a:spcPct val="115000"/>
              </a:lnSpc>
              <a:spcBef>
                <a:spcPts val="1600"/>
              </a:spcBef>
              <a:spcAft>
                <a:spcPts val="0"/>
              </a:spcAft>
              <a:buSzPts val="1400"/>
              <a:buNone/>
              <a:defRPr sz="900"/>
            </a:lvl7pPr>
            <a:lvl8pPr marL="3657600" lvl="7" indent="-228600" algn="l" rtl="0">
              <a:lnSpc>
                <a:spcPct val="115000"/>
              </a:lnSpc>
              <a:spcBef>
                <a:spcPts val="1600"/>
              </a:spcBef>
              <a:spcAft>
                <a:spcPts val="0"/>
              </a:spcAft>
              <a:buSzPts val="1400"/>
              <a:buNone/>
              <a:defRPr sz="900"/>
            </a:lvl8pPr>
            <a:lvl9pPr marL="4114800" lvl="8" indent="-228600" algn="l" rtl="0">
              <a:lnSpc>
                <a:spcPct val="115000"/>
              </a:lnSpc>
              <a:spcBef>
                <a:spcPts val="1600"/>
              </a:spcBef>
              <a:spcAft>
                <a:spcPts val="1600"/>
              </a:spcAft>
              <a:buSzPts val="1400"/>
              <a:buNone/>
              <a:defRPr sz="9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Title Underline Blank">
  <p:cSld name="1_Title Underline Blank">
    <p:spTree>
      <p:nvGrpSpPr>
        <p:cNvPr id="1" name="Shape 465"/>
        <p:cNvGrpSpPr/>
        <p:nvPr/>
      </p:nvGrpSpPr>
      <p:grpSpPr>
        <a:xfrm>
          <a:off x="0" y="0"/>
          <a:ext cx="0" cy="0"/>
          <a:chOff x="0" y="0"/>
          <a:chExt cx="0" cy="0"/>
        </a:xfrm>
      </p:grpSpPr>
      <p:sp>
        <p:nvSpPr>
          <p:cNvPr id="466" name="Google Shape;466;p555"/>
          <p:cNvSpPr txBox="1">
            <a:spLocks noGrp="1"/>
          </p:cNvSpPr>
          <p:nvPr>
            <p:ph type="title"/>
          </p:nvPr>
        </p:nvSpPr>
        <p:spPr>
          <a:xfrm>
            <a:off x="457319" y="312737"/>
            <a:ext cx="11269500" cy="563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sz="2400" b="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467" name="Google Shape;467;p555"/>
          <p:cNvCxnSpPr/>
          <p:nvPr/>
        </p:nvCxnSpPr>
        <p:spPr>
          <a:xfrm>
            <a:off x="504958" y="876300"/>
            <a:ext cx="11221800" cy="0"/>
          </a:xfrm>
          <a:prstGeom prst="straightConnector1">
            <a:avLst/>
          </a:prstGeom>
          <a:noFill/>
          <a:ln w="63500" cap="flat" cmpd="sng">
            <a:solidFill>
              <a:schemeClr val="lt1"/>
            </a:solidFill>
            <a:prstDash val="solid"/>
            <a:round/>
            <a:headEnd type="none" w="sm" len="sm"/>
            <a:tailEnd type="none" w="sm" len="sm"/>
          </a:ln>
        </p:spPr>
      </p:cxnSp>
      <p:sp>
        <p:nvSpPr>
          <p:cNvPr id="468" name="Google Shape;468;p555"/>
          <p:cNvSpPr txBox="1">
            <a:spLocks noGrp="1"/>
          </p:cNvSpPr>
          <p:nvPr>
            <p:ph type="sldNum" idx="12"/>
          </p:nvPr>
        </p:nvSpPr>
        <p:spPr>
          <a:xfrm>
            <a:off x="11204319" y="6356352"/>
            <a:ext cx="5223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9" name="Google Shape;469;p555"/>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70" name="Google Shape;470;p555"/>
          <p:cNvSpPr txBox="1">
            <a:spLocks noGrp="1"/>
          </p:cNvSpPr>
          <p:nvPr>
            <p:ph type="body" idx="1"/>
          </p:nvPr>
        </p:nvSpPr>
        <p:spPr>
          <a:xfrm>
            <a:off x="457320" y="1171575"/>
            <a:ext cx="5383200" cy="50673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sz="2200">
                <a:solidFill>
                  <a:schemeClr val="lt1"/>
                </a:solidFill>
              </a:defRPr>
            </a:lvl1pPr>
            <a:lvl2pPr marL="914400" lvl="1" indent="-317500" algn="l" rtl="0">
              <a:lnSpc>
                <a:spcPct val="115000"/>
              </a:lnSpc>
              <a:spcBef>
                <a:spcPts val="1600"/>
              </a:spcBef>
              <a:spcAft>
                <a:spcPts val="0"/>
              </a:spcAft>
              <a:buSzPts val="1400"/>
              <a:buChar char="○"/>
              <a:defRPr sz="2800"/>
            </a:lvl2pPr>
            <a:lvl3pPr marL="1371600" lvl="2" indent="-317500" algn="l" rtl="0">
              <a:lnSpc>
                <a:spcPct val="115000"/>
              </a:lnSpc>
              <a:spcBef>
                <a:spcPts val="1600"/>
              </a:spcBef>
              <a:spcAft>
                <a:spcPts val="0"/>
              </a:spcAft>
              <a:buSzPts val="1400"/>
              <a:buChar char="■"/>
              <a:defRPr sz="2400"/>
            </a:lvl3pPr>
            <a:lvl4pPr marL="1828800" lvl="3" indent="-317500" algn="l" rtl="0">
              <a:lnSpc>
                <a:spcPct val="115000"/>
              </a:lnSpc>
              <a:spcBef>
                <a:spcPts val="1600"/>
              </a:spcBef>
              <a:spcAft>
                <a:spcPts val="0"/>
              </a:spcAft>
              <a:buSzPts val="1400"/>
              <a:buChar char="●"/>
              <a:defRPr sz="2000"/>
            </a:lvl4pPr>
            <a:lvl5pPr marL="2286000" lvl="4" indent="-317500" algn="l" rtl="0">
              <a:lnSpc>
                <a:spcPct val="115000"/>
              </a:lnSpc>
              <a:spcBef>
                <a:spcPts val="1600"/>
              </a:spcBef>
              <a:spcAft>
                <a:spcPts val="0"/>
              </a:spcAft>
              <a:buSzPts val="1400"/>
              <a:buChar char="○"/>
              <a:defRPr sz="2000"/>
            </a:lvl5pPr>
            <a:lvl6pPr marL="2743200" lvl="5" indent="-317500" algn="l" rtl="0">
              <a:lnSpc>
                <a:spcPct val="115000"/>
              </a:lnSpc>
              <a:spcBef>
                <a:spcPts val="1600"/>
              </a:spcBef>
              <a:spcAft>
                <a:spcPts val="0"/>
              </a:spcAft>
              <a:buSzPts val="1400"/>
              <a:buChar char="■"/>
              <a:defRPr sz="2000"/>
            </a:lvl6pPr>
            <a:lvl7pPr marL="3200400" lvl="6" indent="-317500" algn="l" rtl="0">
              <a:lnSpc>
                <a:spcPct val="115000"/>
              </a:lnSpc>
              <a:spcBef>
                <a:spcPts val="1600"/>
              </a:spcBef>
              <a:spcAft>
                <a:spcPts val="0"/>
              </a:spcAft>
              <a:buSzPts val="1400"/>
              <a:buChar char="●"/>
              <a:defRPr sz="2000"/>
            </a:lvl7pPr>
            <a:lvl8pPr marL="3657600" lvl="7" indent="-317500" algn="l" rtl="0">
              <a:lnSpc>
                <a:spcPct val="115000"/>
              </a:lnSpc>
              <a:spcBef>
                <a:spcPts val="1600"/>
              </a:spcBef>
              <a:spcAft>
                <a:spcPts val="0"/>
              </a:spcAft>
              <a:buSzPts val="1400"/>
              <a:buChar char="○"/>
              <a:defRPr sz="2000"/>
            </a:lvl8pPr>
            <a:lvl9pPr marL="4114800" lvl="8" indent="-317500" algn="l" rtl="0">
              <a:lnSpc>
                <a:spcPct val="115000"/>
              </a:lnSpc>
              <a:spcBef>
                <a:spcPts val="1600"/>
              </a:spcBef>
              <a:spcAft>
                <a:spcPts val="1600"/>
              </a:spcAft>
              <a:buSzPts val="1400"/>
              <a:buChar char="■"/>
              <a:defRPr sz="2000"/>
            </a:lvl9pPr>
          </a:lstStyle>
          <a:p>
            <a:endParaRPr/>
          </a:p>
        </p:txBody>
      </p:sp>
      <p:sp>
        <p:nvSpPr>
          <p:cNvPr id="471" name="Google Shape;471;p555"/>
          <p:cNvSpPr txBox="1">
            <a:spLocks noGrp="1"/>
          </p:cNvSpPr>
          <p:nvPr>
            <p:ph type="body" idx="2"/>
          </p:nvPr>
        </p:nvSpPr>
        <p:spPr>
          <a:xfrm>
            <a:off x="6011842" y="1171575"/>
            <a:ext cx="5715000" cy="50673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50000"/>
              </a:lnSpc>
              <a:spcBef>
                <a:spcPts val="1200"/>
              </a:spcBef>
              <a:spcAft>
                <a:spcPts val="0"/>
              </a:spcAft>
              <a:buClr>
                <a:schemeClr val="lt1"/>
              </a:buClr>
              <a:buSzPts val="1800"/>
              <a:buFont typeface="Arial"/>
              <a:buChar char="•"/>
              <a:defRPr sz="1800">
                <a:solidFill>
                  <a:schemeClr val="lt1"/>
                </a:solidFill>
              </a:defRPr>
            </a:lvl1pPr>
            <a:lvl2pPr marL="914400" lvl="1" indent="-228600" algn="l" rtl="0">
              <a:lnSpc>
                <a:spcPct val="115000"/>
              </a:lnSpc>
              <a:spcBef>
                <a:spcPts val="1600"/>
              </a:spcBef>
              <a:spcAft>
                <a:spcPts val="0"/>
              </a:spcAft>
              <a:buSzPts val="1400"/>
              <a:buNone/>
              <a:defRPr sz="1200"/>
            </a:lvl2pPr>
            <a:lvl3pPr marL="1371600" lvl="2" indent="-228600" algn="l" rtl="0">
              <a:lnSpc>
                <a:spcPct val="115000"/>
              </a:lnSpc>
              <a:spcBef>
                <a:spcPts val="1600"/>
              </a:spcBef>
              <a:spcAft>
                <a:spcPts val="0"/>
              </a:spcAft>
              <a:buSzPts val="1400"/>
              <a:buNone/>
              <a:defRPr sz="1000"/>
            </a:lvl3pPr>
            <a:lvl4pPr marL="1828800" lvl="3" indent="-228600" algn="l" rtl="0">
              <a:lnSpc>
                <a:spcPct val="115000"/>
              </a:lnSpc>
              <a:spcBef>
                <a:spcPts val="1600"/>
              </a:spcBef>
              <a:spcAft>
                <a:spcPts val="0"/>
              </a:spcAft>
              <a:buSzPts val="1400"/>
              <a:buNone/>
              <a:defRPr sz="900"/>
            </a:lvl4pPr>
            <a:lvl5pPr marL="2286000" lvl="4" indent="-228600" algn="l" rtl="0">
              <a:lnSpc>
                <a:spcPct val="115000"/>
              </a:lnSpc>
              <a:spcBef>
                <a:spcPts val="1600"/>
              </a:spcBef>
              <a:spcAft>
                <a:spcPts val="0"/>
              </a:spcAft>
              <a:buSzPts val="1400"/>
              <a:buNone/>
              <a:defRPr sz="900"/>
            </a:lvl5pPr>
            <a:lvl6pPr marL="2743200" lvl="5" indent="-228600" algn="l" rtl="0">
              <a:lnSpc>
                <a:spcPct val="115000"/>
              </a:lnSpc>
              <a:spcBef>
                <a:spcPts val="1600"/>
              </a:spcBef>
              <a:spcAft>
                <a:spcPts val="0"/>
              </a:spcAft>
              <a:buSzPts val="1400"/>
              <a:buNone/>
              <a:defRPr sz="900"/>
            </a:lvl6pPr>
            <a:lvl7pPr marL="3200400" lvl="6" indent="-228600" algn="l" rtl="0">
              <a:lnSpc>
                <a:spcPct val="115000"/>
              </a:lnSpc>
              <a:spcBef>
                <a:spcPts val="1600"/>
              </a:spcBef>
              <a:spcAft>
                <a:spcPts val="0"/>
              </a:spcAft>
              <a:buSzPts val="1400"/>
              <a:buNone/>
              <a:defRPr sz="900"/>
            </a:lvl7pPr>
            <a:lvl8pPr marL="3657600" lvl="7" indent="-228600" algn="l" rtl="0">
              <a:lnSpc>
                <a:spcPct val="115000"/>
              </a:lnSpc>
              <a:spcBef>
                <a:spcPts val="1600"/>
              </a:spcBef>
              <a:spcAft>
                <a:spcPts val="0"/>
              </a:spcAft>
              <a:buSzPts val="1400"/>
              <a:buNone/>
              <a:defRPr sz="900"/>
            </a:lvl8pPr>
            <a:lvl9pPr marL="4114800" lvl="8" indent="-228600" algn="l" rtl="0">
              <a:lnSpc>
                <a:spcPct val="115000"/>
              </a:lnSpc>
              <a:spcBef>
                <a:spcPts val="1600"/>
              </a:spcBef>
              <a:spcAft>
                <a:spcPts val="1600"/>
              </a:spcAft>
              <a:buSzPts val="1400"/>
              <a:buNone/>
              <a:defRPr sz="900"/>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_Title Underline Blank">
  <p:cSld name="3_Title Underline Blank">
    <p:spTree>
      <p:nvGrpSpPr>
        <p:cNvPr id="1" name="Shape 472"/>
        <p:cNvGrpSpPr/>
        <p:nvPr/>
      </p:nvGrpSpPr>
      <p:grpSpPr>
        <a:xfrm>
          <a:off x="0" y="0"/>
          <a:ext cx="0" cy="0"/>
          <a:chOff x="0" y="0"/>
          <a:chExt cx="0" cy="0"/>
        </a:xfrm>
      </p:grpSpPr>
      <p:sp>
        <p:nvSpPr>
          <p:cNvPr id="473" name="Google Shape;473;p556"/>
          <p:cNvSpPr txBox="1">
            <a:spLocks noGrp="1"/>
          </p:cNvSpPr>
          <p:nvPr>
            <p:ph type="title"/>
          </p:nvPr>
        </p:nvSpPr>
        <p:spPr>
          <a:xfrm>
            <a:off x="457319" y="312737"/>
            <a:ext cx="11269500" cy="563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sz="2400" b="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474" name="Google Shape;474;p556"/>
          <p:cNvCxnSpPr/>
          <p:nvPr/>
        </p:nvCxnSpPr>
        <p:spPr>
          <a:xfrm>
            <a:off x="504958" y="876300"/>
            <a:ext cx="11221800" cy="0"/>
          </a:xfrm>
          <a:prstGeom prst="straightConnector1">
            <a:avLst/>
          </a:prstGeom>
          <a:noFill/>
          <a:ln w="63500" cap="flat" cmpd="sng">
            <a:solidFill>
              <a:schemeClr val="lt1"/>
            </a:solidFill>
            <a:prstDash val="solid"/>
            <a:round/>
            <a:headEnd type="none" w="sm" len="sm"/>
            <a:tailEnd type="none" w="sm" len="sm"/>
          </a:ln>
        </p:spPr>
      </p:cxnSp>
      <p:sp>
        <p:nvSpPr>
          <p:cNvPr id="475" name="Google Shape;475;p556"/>
          <p:cNvSpPr txBox="1">
            <a:spLocks noGrp="1"/>
          </p:cNvSpPr>
          <p:nvPr>
            <p:ph type="sldNum" idx="12"/>
          </p:nvPr>
        </p:nvSpPr>
        <p:spPr>
          <a:xfrm>
            <a:off x="11204319" y="6356352"/>
            <a:ext cx="5223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SzPts val="1000"/>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76" name="Google Shape;476;p556"/>
          <p:cNvSpPr txBox="1">
            <a:spLocks noGrp="1"/>
          </p:cNvSpPr>
          <p:nvPr>
            <p:ph type="ftr" idx="11"/>
          </p:nvPr>
        </p:nvSpPr>
        <p:spPr>
          <a:xfrm>
            <a:off x="457319" y="6356352"/>
            <a:ext cx="41148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77" name="Google Shape;477;p556"/>
          <p:cNvSpPr txBox="1">
            <a:spLocks noGrp="1"/>
          </p:cNvSpPr>
          <p:nvPr>
            <p:ph type="body" idx="1"/>
          </p:nvPr>
        </p:nvSpPr>
        <p:spPr>
          <a:xfrm>
            <a:off x="504957" y="1171575"/>
            <a:ext cx="11221800" cy="50673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50000"/>
              </a:lnSpc>
              <a:spcBef>
                <a:spcPts val="1200"/>
              </a:spcBef>
              <a:spcAft>
                <a:spcPts val="0"/>
              </a:spcAft>
              <a:buClr>
                <a:schemeClr val="lt1"/>
              </a:buClr>
              <a:buSzPts val="1800"/>
              <a:buFont typeface="Arial"/>
              <a:buChar char="•"/>
              <a:defRPr sz="1800">
                <a:solidFill>
                  <a:schemeClr val="lt1"/>
                </a:solidFill>
              </a:defRPr>
            </a:lvl1pPr>
            <a:lvl2pPr marL="914400" lvl="1" indent="-228600" algn="l" rtl="0">
              <a:lnSpc>
                <a:spcPct val="115000"/>
              </a:lnSpc>
              <a:spcBef>
                <a:spcPts val="1600"/>
              </a:spcBef>
              <a:spcAft>
                <a:spcPts val="0"/>
              </a:spcAft>
              <a:buSzPts val="1400"/>
              <a:buNone/>
              <a:defRPr sz="1200"/>
            </a:lvl2pPr>
            <a:lvl3pPr marL="1371600" lvl="2" indent="-228600" algn="l" rtl="0">
              <a:lnSpc>
                <a:spcPct val="115000"/>
              </a:lnSpc>
              <a:spcBef>
                <a:spcPts val="1600"/>
              </a:spcBef>
              <a:spcAft>
                <a:spcPts val="0"/>
              </a:spcAft>
              <a:buSzPts val="1400"/>
              <a:buNone/>
              <a:defRPr sz="1000"/>
            </a:lvl3pPr>
            <a:lvl4pPr marL="1828800" lvl="3" indent="-228600" algn="l" rtl="0">
              <a:lnSpc>
                <a:spcPct val="115000"/>
              </a:lnSpc>
              <a:spcBef>
                <a:spcPts val="1600"/>
              </a:spcBef>
              <a:spcAft>
                <a:spcPts val="0"/>
              </a:spcAft>
              <a:buSzPts val="1400"/>
              <a:buNone/>
              <a:defRPr sz="900"/>
            </a:lvl4pPr>
            <a:lvl5pPr marL="2286000" lvl="4" indent="-228600" algn="l" rtl="0">
              <a:lnSpc>
                <a:spcPct val="115000"/>
              </a:lnSpc>
              <a:spcBef>
                <a:spcPts val="1600"/>
              </a:spcBef>
              <a:spcAft>
                <a:spcPts val="0"/>
              </a:spcAft>
              <a:buSzPts val="1400"/>
              <a:buNone/>
              <a:defRPr sz="900"/>
            </a:lvl5pPr>
            <a:lvl6pPr marL="2743200" lvl="5" indent="-228600" algn="l" rtl="0">
              <a:lnSpc>
                <a:spcPct val="115000"/>
              </a:lnSpc>
              <a:spcBef>
                <a:spcPts val="1600"/>
              </a:spcBef>
              <a:spcAft>
                <a:spcPts val="0"/>
              </a:spcAft>
              <a:buSzPts val="1400"/>
              <a:buNone/>
              <a:defRPr sz="900"/>
            </a:lvl6pPr>
            <a:lvl7pPr marL="3200400" lvl="6" indent="-228600" algn="l" rtl="0">
              <a:lnSpc>
                <a:spcPct val="115000"/>
              </a:lnSpc>
              <a:spcBef>
                <a:spcPts val="1600"/>
              </a:spcBef>
              <a:spcAft>
                <a:spcPts val="0"/>
              </a:spcAft>
              <a:buSzPts val="1400"/>
              <a:buNone/>
              <a:defRPr sz="900"/>
            </a:lvl7pPr>
            <a:lvl8pPr marL="3657600" lvl="7" indent="-228600" algn="l" rtl="0">
              <a:lnSpc>
                <a:spcPct val="115000"/>
              </a:lnSpc>
              <a:spcBef>
                <a:spcPts val="1600"/>
              </a:spcBef>
              <a:spcAft>
                <a:spcPts val="0"/>
              </a:spcAft>
              <a:buSzPts val="1400"/>
              <a:buNone/>
              <a:defRPr sz="900"/>
            </a:lvl8pPr>
            <a:lvl9pPr marL="4114800" lvl="8" indent="-228600" algn="l" rtl="0">
              <a:lnSpc>
                <a:spcPct val="115000"/>
              </a:lnSpc>
              <a:spcBef>
                <a:spcPts val="1600"/>
              </a:spcBef>
              <a:spcAft>
                <a:spcPts val="1600"/>
              </a:spcAft>
              <a:buSzPts val="1400"/>
              <a:buNone/>
              <a:defRPr sz="9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78"/>
        <p:cNvGrpSpPr/>
        <p:nvPr/>
      </p:nvGrpSpPr>
      <p:grpSpPr>
        <a:xfrm>
          <a:off x="0" y="0"/>
          <a:ext cx="0" cy="0"/>
          <a:chOff x="0" y="0"/>
          <a:chExt cx="0" cy="0"/>
        </a:xfrm>
      </p:grpSpPr>
      <p:sp>
        <p:nvSpPr>
          <p:cNvPr id="479" name="Google Shape;479;p557"/>
          <p:cNvSpPr txBox="1">
            <a:spLocks noGrp="1"/>
          </p:cNvSpPr>
          <p:nvPr>
            <p:ph type="body" idx="1"/>
          </p:nvPr>
        </p:nvSpPr>
        <p:spPr>
          <a:xfrm>
            <a:off x="381002" y="1828803"/>
            <a:ext cx="11430000" cy="46896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Font typeface="Arial"/>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Font typeface="Arial"/>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480" name="Google Shape;480;p557"/>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81" name="Google Shape;481;p55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82" name="Google Shape;482;p557"/>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a:lvl1pPr>
            <a:lvl2pPr marL="0" marR="0" lvl="1" indent="0" algn="r" rtl="0">
              <a:lnSpc>
                <a:spcPct val="100000"/>
              </a:lnSpc>
              <a:spcBef>
                <a:spcPts val="0"/>
              </a:spcBef>
              <a:spcAft>
                <a:spcPts val="0"/>
              </a:spcAft>
              <a:buClr>
                <a:srgbClr val="000000"/>
              </a:buClr>
              <a:buSzPts val="1000"/>
              <a:buFont typeface="Arial"/>
              <a:buNone/>
              <a:defRPr/>
            </a:lvl2pPr>
            <a:lvl3pPr marL="0" marR="0" lvl="2" indent="0" algn="r" rtl="0">
              <a:lnSpc>
                <a:spcPct val="100000"/>
              </a:lnSpc>
              <a:spcBef>
                <a:spcPts val="0"/>
              </a:spcBef>
              <a:spcAft>
                <a:spcPts val="0"/>
              </a:spcAft>
              <a:buClr>
                <a:srgbClr val="000000"/>
              </a:buClr>
              <a:buSzPts val="1000"/>
              <a:buFont typeface="Arial"/>
              <a:buNone/>
              <a:defRPr/>
            </a:lvl3pPr>
            <a:lvl4pPr marL="0" marR="0" lvl="3" indent="0" algn="r" rtl="0">
              <a:lnSpc>
                <a:spcPct val="100000"/>
              </a:lnSpc>
              <a:spcBef>
                <a:spcPts val="0"/>
              </a:spcBef>
              <a:spcAft>
                <a:spcPts val="0"/>
              </a:spcAft>
              <a:buClr>
                <a:srgbClr val="000000"/>
              </a:buClr>
              <a:buSzPts val="1000"/>
              <a:buFont typeface="Arial"/>
              <a:buNone/>
              <a:defRPr/>
            </a:lvl4pPr>
            <a:lvl5pPr marL="0" marR="0" lvl="4" indent="0" algn="r" rtl="0">
              <a:lnSpc>
                <a:spcPct val="100000"/>
              </a:lnSpc>
              <a:spcBef>
                <a:spcPts val="0"/>
              </a:spcBef>
              <a:spcAft>
                <a:spcPts val="0"/>
              </a:spcAft>
              <a:buClr>
                <a:srgbClr val="000000"/>
              </a:buClr>
              <a:buSzPts val="1000"/>
              <a:buFont typeface="Arial"/>
              <a:buNone/>
              <a:defRPr/>
            </a:lvl5pPr>
            <a:lvl6pPr marL="0" marR="0" lvl="5" indent="0" algn="r" rtl="0">
              <a:lnSpc>
                <a:spcPct val="100000"/>
              </a:lnSpc>
              <a:spcBef>
                <a:spcPts val="0"/>
              </a:spcBef>
              <a:spcAft>
                <a:spcPts val="0"/>
              </a:spcAft>
              <a:buClr>
                <a:srgbClr val="000000"/>
              </a:buClr>
              <a:buSzPts val="1000"/>
              <a:buFont typeface="Arial"/>
              <a:buNone/>
              <a:defRPr/>
            </a:lvl6pPr>
            <a:lvl7pPr marL="0" marR="0" lvl="6" indent="0" algn="r" rtl="0">
              <a:lnSpc>
                <a:spcPct val="100000"/>
              </a:lnSpc>
              <a:spcBef>
                <a:spcPts val="0"/>
              </a:spcBef>
              <a:spcAft>
                <a:spcPts val="0"/>
              </a:spcAft>
              <a:buClr>
                <a:srgbClr val="000000"/>
              </a:buClr>
              <a:buSzPts val="1000"/>
              <a:buFont typeface="Arial"/>
              <a:buNone/>
              <a:defRPr/>
            </a:lvl7pPr>
            <a:lvl8pPr marL="0" marR="0" lvl="7" indent="0" algn="r" rtl="0">
              <a:lnSpc>
                <a:spcPct val="100000"/>
              </a:lnSpc>
              <a:spcBef>
                <a:spcPts val="0"/>
              </a:spcBef>
              <a:spcAft>
                <a:spcPts val="0"/>
              </a:spcAft>
              <a:buClr>
                <a:srgbClr val="000000"/>
              </a:buClr>
              <a:buSzPts val="1000"/>
              <a:buFont typeface="Arial"/>
              <a:buNone/>
              <a:defRPr/>
            </a:lvl8pPr>
            <a:lvl9pPr marL="0" marR="0" lvl="8" indent="0" algn="r" rtl="0">
              <a:lnSpc>
                <a:spcPct val="100000"/>
              </a:lnSpc>
              <a:spcBef>
                <a:spcPts val="0"/>
              </a:spcBef>
              <a:spcAft>
                <a:spcPts val="0"/>
              </a:spcAft>
              <a:buClr>
                <a:srgbClr val="000000"/>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_and_Content">
  <p:cSld name="Title_and_Content">
    <p:bg>
      <p:bgPr>
        <a:solidFill>
          <a:schemeClr val="accent3"/>
        </a:solidFill>
        <a:effectLst/>
      </p:bgPr>
    </p:bg>
    <p:spTree>
      <p:nvGrpSpPr>
        <p:cNvPr id="1" name="Shape 483"/>
        <p:cNvGrpSpPr/>
        <p:nvPr/>
      </p:nvGrpSpPr>
      <p:grpSpPr>
        <a:xfrm>
          <a:off x="0" y="0"/>
          <a:ext cx="0" cy="0"/>
          <a:chOff x="0" y="0"/>
          <a:chExt cx="0" cy="0"/>
        </a:xfrm>
      </p:grpSpPr>
      <p:sp>
        <p:nvSpPr>
          <p:cNvPr id="484" name="Google Shape;484;p558"/>
          <p:cNvSpPr txBox="1">
            <a:spLocks noGrp="1"/>
          </p:cNvSpPr>
          <p:nvPr>
            <p:ph type="body" idx="1"/>
          </p:nvPr>
        </p:nvSpPr>
        <p:spPr>
          <a:xfrm>
            <a:off x="269877" y="1391463"/>
            <a:ext cx="11652300" cy="13833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000"/>
              </a:spcBef>
              <a:spcAft>
                <a:spcPts val="0"/>
              </a:spcAft>
              <a:buSzPts val="1400"/>
              <a:buChar char="○"/>
              <a:defRPr/>
            </a:lvl2pPr>
            <a:lvl3pPr marL="1371600" lvl="2" indent="-317500" algn="l" rtl="0">
              <a:lnSpc>
                <a:spcPct val="115000"/>
              </a:lnSpc>
              <a:spcBef>
                <a:spcPts val="667"/>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485" name="Google Shape;485;p558"/>
          <p:cNvSpPr txBox="1">
            <a:spLocks noGrp="1"/>
          </p:cNvSpPr>
          <p:nvPr>
            <p:ph type="title"/>
          </p:nvPr>
        </p:nvSpPr>
        <p:spPr>
          <a:xfrm>
            <a:off x="269877" y="285751"/>
            <a:ext cx="11652300" cy="688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b="0" i="0">
                <a:solidFill>
                  <a:schemeClr val="lt1"/>
                </a:solidFill>
                <a:latin typeface="Arial"/>
                <a:ea typeface="Arial"/>
                <a:cs typeface="Arial"/>
                <a:sym typeface="Aria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69"/>
        <p:cNvGrpSpPr/>
        <p:nvPr/>
      </p:nvGrpSpPr>
      <p:grpSpPr>
        <a:xfrm>
          <a:off x="0" y="0"/>
          <a:ext cx="0" cy="0"/>
          <a:chOff x="0" y="0"/>
          <a:chExt cx="0" cy="0"/>
        </a:xfrm>
      </p:grpSpPr>
      <p:sp>
        <p:nvSpPr>
          <p:cNvPr id="70" name="Google Shape;70;p499"/>
          <p:cNvSpPr txBox="1">
            <a:spLocks noGrp="1"/>
          </p:cNvSpPr>
          <p:nvPr>
            <p:ph type="title"/>
          </p:nvPr>
        </p:nvSpPr>
        <p:spPr>
          <a:xfrm>
            <a:off x="609600" y="152718"/>
            <a:ext cx="7721700" cy="655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499"/>
          <p:cNvSpPr txBox="1">
            <a:spLocks noGrp="1"/>
          </p:cNvSpPr>
          <p:nvPr>
            <p:ph type="body" idx="1"/>
          </p:nvPr>
        </p:nvSpPr>
        <p:spPr>
          <a:xfrm>
            <a:off x="2174240" y="3734602"/>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2" name="Google Shape;72;p499"/>
          <p:cNvSpPr txBox="1">
            <a:spLocks noGrp="1"/>
          </p:cNvSpPr>
          <p:nvPr>
            <p:ph type="body" idx="2"/>
          </p:nvPr>
        </p:nvSpPr>
        <p:spPr>
          <a:xfrm>
            <a:off x="6786880" y="3734602"/>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3" name="Google Shape;73;p499"/>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499"/>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499"/>
          <p:cNvCxnSpPr/>
          <p:nvPr/>
        </p:nvCxnSpPr>
        <p:spPr>
          <a:xfrm>
            <a:off x="6663350"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76" name="Google Shape;76;p499"/>
          <p:cNvSpPr txBox="1">
            <a:spLocks noGrp="1"/>
          </p:cNvSpPr>
          <p:nvPr>
            <p:ph type="body" idx="3"/>
          </p:nvPr>
        </p:nvSpPr>
        <p:spPr>
          <a:xfrm>
            <a:off x="2174240" y="1251284"/>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7" name="Google Shape;77;p499"/>
          <p:cNvSpPr txBox="1">
            <a:spLocks noGrp="1"/>
          </p:cNvSpPr>
          <p:nvPr>
            <p:ph type="body" idx="4"/>
          </p:nvPr>
        </p:nvSpPr>
        <p:spPr>
          <a:xfrm>
            <a:off x="6786880" y="1251284"/>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_Only">
  <p:cSld name="Title_Only">
    <p:bg>
      <p:bgPr>
        <a:solidFill>
          <a:schemeClr val="accent3"/>
        </a:solidFill>
        <a:effectLst/>
      </p:bgPr>
    </p:bg>
    <p:spTree>
      <p:nvGrpSpPr>
        <p:cNvPr id="1" name="Shape 486"/>
        <p:cNvGrpSpPr/>
        <p:nvPr/>
      </p:nvGrpSpPr>
      <p:grpSpPr>
        <a:xfrm>
          <a:off x="0" y="0"/>
          <a:ext cx="0" cy="0"/>
          <a:chOff x="0" y="0"/>
          <a:chExt cx="0" cy="0"/>
        </a:xfrm>
      </p:grpSpPr>
      <p:sp>
        <p:nvSpPr>
          <p:cNvPr id="487" name="Google Shape;487;p559"/>
          <p:cNvSpPr txBox="1">
            <a:spLocks noGrp="1"/>
          </p:cNvSpPr>
          <p:nvPr>
            <p:ph type="title"/>
          </p:nvPr>
        </p:nvSpPr>
        <p:spPr>
          <a:xfrm>
            <a:off x="269877" y="285752"/>
            <a:ext cx="11652300" cy="680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b="0" i="0">
                <a:solidFill>
                  <a:schemeClr val="lt1"/>
                </a:solidFill>
                <a:latin typeface="Arial"/>
                <a:ea typeface="Arial"/>
                <a:cs typeface="Arial"/>
                <a:sym typeface="Aria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_and_Subtitle">
  <p:cSld name="Title_and_Subtitle">
    <p:bg>
      <p:bgPr>
        <a:solidFill>
          <a:schemeClr val="accent3"/>
        </a:solidFill>
        <a:effectLst/>
      </p:bgPr>
    </p:bg>
    <p:spTree>
      <p:nvGrpSpPr>
        <p:cNvPr id="1" name="Shape 488"/>
        <p:cNvGrpSpPr/>
        <p:nvPr/>
      </p:nvGrpSpPr>
      <p:grpSpPr>
        <a:xfrm>
          <a:off x="0" y="0"/>
          <a:ext cx="0" cy="0"/>
          <a:chOff x="0" y="0"/>
          <a:chExt cx="0" cy="0"/>
        </a:xfrm>
      </p:grpSpPr>
      <p:sp>
        <p:nvSpPr>
          <p:cNvPr id="489" name="Google Shape;489;p560"/>
          <p:cNvSpPr txBox="1">
            <a:spLocks noGrp="1"/>
          </p:cNvSpPr>
          <p:nvPr>
            <p:ph type="title"/>
          </p:nvPr>
        </p:nvSpPr>
        <p:spPr>
          <a:xfrm>
            <a:off x="269877" y="289512"/>
            <a:ext cx="11652300" cy="671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b="0" i="0">
                <a:solidFill>
                  <a:schemeClr val="lt1"/>
                </a:solidFill>
                <a:latin typeface="Arial"/>
                <a:ea typeface="Arial"/>
                <a:cs typeface="Arial"/>
                <a:sym typeface="Aria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90" name="Google Shape;490;p560"/>
          <p:cNvSpPr txBox="1">
            <a:spLocks noGrp="1"/>
          </p:cNvSpPr>
          <p:nvPr>
            <p:ph type="body" idx="1"/>
          </p:nvPr>
        </p:nvSpPr>
        <p:spPr>
          <a:xfrm>
            <a:off x="269875" y="960576"/>
            <a:ext cx="11652300" cy="4308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sz="1333" b="1" i="0" cap="none">
                <a:solidFill>
                  <a:srgbClr val="E659D6"/>
                </a:solidFill>
                <a:latin typeface="Arial"/>
                <a:ea typeface="Arial"/>
                <a:cs typeface="Arial"/>
                <a:sym typeface="Arial"/>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One_Bulleted_List">
  <p:cSld name="One_Bulleted_List">
    <p:spTree>
      <p:nvGrpSpPr>
        <p:cNvPr id="1" name="Shape 491"/>
        <p:cNvGrpSpPr/>
        <p:nvPr/>
      </p:nvGrpSpPr>
      <p:grpSpPr>
        <a:xfrm>
          <a:off x="0" y="0"/>
          <a:ext cx="0" cy="0"/>
          <a:chOff x="0" y="0"/>
          <a:chExt cx="0" cy="0"/>
        </a:xfrm>
      </p:grpSpPr>
      <p:sp>
        <p:nvSpPr>
          <p:cNvPr id="492" name="Google Shape;492;p561"/>
          <p:cNvSpPr txBox="1">
            <a:spLocks noGrp="1"/>
          </p:cNvSpPr>
          <p:nvPr>
            <p:ph type="title"/>
          </p:nvPr>
        </p:nvSpPr>
        <p:spPr>
          <a:xfrm>
            <a:off x="457201" y="153249"/>
            <a:ext cx="11259600" cy="727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93" name="Google Shape;493;p561"/>
          <p:cNvSpPr txBox="1">
            <a:spLocks noGrp="1"/>
          </p:cNvSpPr>
          <p:nvPr>
            <p:ph type="body" idx="1"/>
          </p:nvPr>
        </p:nvSpPr>
        <p:spPr>
          <a:xfrm>
            <a:off x="457201" y="1371600"/>
            <a:ext cx="11258700" cy="45261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sz="2667"/>
            </a:lvl1pPr>
            <a:lvl2pPr marL="914400" lvl="1" indent="-317500" algn="l" rtl="0">
              <a:lnSpc>
                <a:spcPct val="115000"/>
              </a:lnSpc>
              <a:spcBef>
                <a:spcPts val="1600"/>
              </a:spcBef>
              <a:spcAft>
                <a:spcPts val="0"/>
              </a:spcAft>
              <a:buSzPts val="1400"/>
              <a:buChar char="○"/>
              <a:defRPr sz="2417"/>
            </a:lvl2pPr>
            <a:lvl3pPr marL="1371600" lvl="2" indent="-317500" algn="l" rtl="0">
              <a:lnSpc>
                <a:spcPct val="115000"/>
              </a:lnSpc>
              <a:spcBef>
                <a:spcPts val="1600"/>
              </a:spcBef>
              <a:spcAft>
                <a:spcPts val="0"/>
              </a:spcAft>
              <a:buSzPts val="1400"/>
              <a:buChar char="■"/>
              <a:defRPr sz="2167"/>
            </a:lvl3pPr>
            <a:lvl4pPr marL="1828800" lvl="3" indent="-228600" algn="l" rtl="0">
              <a:lnSpc>
                <a:spcPct val="115000"/>
              </a:lnSpc>
              <a:spcBef>
                <a:spcPts val="1600"/>
              </a:spcBef>
              <a:spcAft>
                <a:spcPts val="0"/>
              </a:spcAft>
              <a:buSzPts val="1400"/>
              <a:buNone/>
              <a:defRPr sz="2167"/>
            </a:lvl4pPr>
            <a:lvl5pPr marL="2286000" lvl="4" indent="-317500" algn="l" rtl="0">
              <a:lnSpc>
                <a:spcPct val="115000"/>
              </a:lnSpc>
              <a:spcBef>
                <a:spcPts val="1600"/>
              </a:spcBef>
              <a:spcAft>
                <a:spcPts val="0"/>
              </a:spcAft>
              <a:buSzPts val="1400"/>
              <a:buChar char="○"/>
              <a:defRPr sz="2133"/>
            </a:lvl5pPr>
            <a:lvl6pPr marL="2743200" lvl="5" indent="-317500" algn="l" rtl="0">
              <a:lnSpc>
                <a:spcPct val="115000"/>
              </a:lnSpc>
              <a:spcBef>
                <a:spcPts val="1600"/>
              </a:spcBef>
              <a:spcAft>
                <a:spcPts val="0"/>
              </a:spcAft>
              <a:buSzPts val="1400"/>
              <a:buChar char="■"/>
              <a:defRPr sz="2400"/>
            </a:lvl6pPr>
            <a:lvl7pPr marL="3200400" lvl="6" indent="-317500" algn="l" rtl="0">
              <a:lnSpc>
                <a:spcPct val="115000"/>
              </a:lnSpc>
              <a:spcBef>
                <a:spcPts val="1600"/>
              </a:spcBef>
              <a:spcAft>
                <a:spcPts val="0"/>
              </a:spcAft>
              <a:buSzPts val="1400"/>
              <a:buChar char="●"/>
              <a:defRPr sz="2400"/>
            </a:lvl7pPr>
            <a:lvl8pPr marL="3657600" lvl="7" indent="-317500" algn="l" rtl="0">
              <a:lnSpc>
                <a:spcPct val="115000"/>
              </a:lnSpc>
              <a:spcBef>
                <a:spcPts val="1600"/>
              </a:spcBef>
              <a:spcAft>
                <a:spcPts val="0"/>
              </a:spcAft>
              <a:buSzPts val="1400"/>
              <a:buChar char="○"/>
              <a:defRPr sz="2400"/>
            </a:lvl8pPr>
            <a:lvl9pPr marL="4114800" lvl="8" indent="-317500" algn="l" rtl="0">
              <a:lnSpc>
                <a:spcPct val="115000"/>
              </a:lnSpc>
              <a:spcBef>
                <a:spcPts val="1600"/>
              </a:spcBef>
              <a:spcAft>
                <a:spcPts val="1600"/>
              </a:spcAft>
              <a:buSzPts val="1400"/>
              <a:buChar char="■"/>
              <a:defRPr sz="2400"/>
            </a:lvl9pPr>
          </a:lstStyle>
          <a:p>
            <a:endParaRPr/>
          </a:p>
        </p:txBody>
      </p:sp>
      <p:sp>
        <p:nvSpPr>
          <p:cNvPr id="494" name="Google Shape;494;p561"/>
          <p:cNvSpPr txBox="1"/>
          <p:nvPr/>
        </p:nvSpPr>
        <p:spPr>
          <a:xfrm>
            <a:off x="510174" y="6556947"/>
            <a:ext cx="4036500" cy="143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33" b="0" i="0">
                <a:solidFill>
                  <a:srgbClr val="7F7F7F"/>
                </a:solidFill>
                <a:latin typeface="Arial"/>
                <a:ea typeface="Arial"/>
                <a:cs typeface="Arial"/>
                <a:sym typeface="Arial"/>
              </a:rPr>
              <a:t>© 2021, Innovation in Software</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mp; Content Orange">
  <p:cSld name="Title &amp; Content Orange">
    <p:spTree>
      <p:nvGrpSpPr>
        <p:cNvPr id="1" name="Shape 495"/>
        <p:cNvGrpSpPr/>
        <p:nvPr/>
      </p:nvGrpSpPr>
      <p:grpSpPr>
        <a:xfrm>
          <a:off x="0" y="0"/>
          <a:ext cx="0" cy="0"/>
          <a:chOff x="0" y="0"/>
          <a:chExt cx="0" cy="0"/>
        </a:xfrm>
      </p:grpSpPr>
      <p:sp>
        <p:nvSpPr>
          <p:cNvPr id="496" name="Google Shape;496;p562"/>
          <p:cNvSpPr txBox="1"/>
          <p:nvPr/>
        </p:nvSpPr>
        <p:spPr>
          <a:xfrm>
            <a:off x="510174" y="6556947"/>
            <a:ext cx="4036500" cy="143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33" b="0" i="0">
                <a:solidFill>
                  <a:srgbClr val="7F7F7F"/>
                </a:solidFill>
                <a:latin typeface="Arial"/>
                <a:ea typeface="Arial"/>
                <a:cs typeface="Arial"/>
                <a:sym typeface="Arial"/>
              </a:rPr>
              <a:t>© 2021, Innovation in Software</a:t>
            </a:r>
            <a:endParaRPr/>
          </a:p>
        </p:txBody>
      </p:sp>
      <p:sp>
        <p:nvSpPr>
          <p:cNvPr id="497" name="Google Shape;497;p562"/>
          <p:cNvSpPr txBox="1">
            <a:spLocks noGrp="1"/>
          </p:cNvSpPr>
          <p:nvPr>
            <p:ph type="title"/>
          </p:nvPr>
        </p:nvSpPr>
        <p:spPr>
          <a:xfrm>
            <a:off x="475487" y="463296"/>
            <a:ext cx="11265300" cy="6264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2800"/>
              <a:buNone/>
              <a:defRPr b="0" i="0">
                <a:latin typeface="Arial"/>
                <a:ea typeface="Arial"/>
                <a:cs typeface="Arial"/>
                <a:sym typeface="Aria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98" name="Google Shape;498;p562"/>
          <p:cNvSpPr txBox="1">
            <a:spLocks noGrp="1"/>
          </p:cNvSpPr>
          <p:nvPr>
            <p:ph type="body" idx="1"/>
          </p:nvPr>
        </p:nvSpPr>
        <p:spPr>
          <a:xfrm>
            <a:off x="475487" y="1304261"/>
            <a:ext cx="11265300" cy="43098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sz="1600" b="0" i="0">
                <a:latin typeface="Arial"/>
                <a:ea typeface="Arial"/>
                <a:cs typeface="Arial"/>
                <a:sym typeface="Arial"/>
              </a:defRPr>
            </a:lvl1pPr>
            <a:lvl2pPr marL="914400" lvl="1" indent="-317500" algn="l" rtl="0">
              <a:lnSpc>
                <a:spcPct val="115000"/>
              </a:lnSpc>
              <a:spcBef>
                <a:spcPts val="1600"/>
              </a:spcBef>
              <a:spcAft>
                <a:spcPts val="0"/>
              </a:spcAft>
              <a:buSzPts val="1400"/>
              <a:buChar char="○"/>
              <a:defRPr sz="1600" b="0" i="0">
                <a:latin typeface="Arial"/>
                <a:ea typeface="Arial"/>
                <a:cs typeface="Arial"/>
                <a:sym typeface="Arial"/>
              </a:defRPr>
            </a:lvl2pPr>
            <a:lvl3pPr marL="1371600" lvl="2" indent="-317500" algn="l" rtl="0">
              <a:lnSpc>
                <a:spcPct val="115000"/>
              </a:lnSpc>
              <a:spcBef>
                <a:spcPts val="1600"/>
              </a:spcBef>
              <a:spcAft>
                <a:spcPts val="0"/>
              </a:spcAft>
              <a:buSzPts val="1400"/>
              <a:buChar char="■"/>
              <a:defRPr sz="1600" b="0" i="0">
                <a:latin typeface="Arial"/>
                <a:ea typeface="Arial"/>
                <a:cs typeface="Arial"/>
                <a:sym typeface="Arial"/>
              </a:defRPr>
            </a:lvl3pPr>
            <a:lvl4pPr marL="1828800" lvl="3" indent="-317500" algn="l" rtl="0">
              <a:lnSpc>
                <a:spcPct val="115000"/>
              </a:lnSpc>
              <a:spcBef>
                <a:spcPts val="1600"/>
              </a:spcBef>
              <a:spcAft>
                <a:spcPts val="0"/>
              </a:spcAft>
              <a:buSzPts val="1400"/>
              <a:buChar char="●"/>
              <a:defRPr sz="1600" b="0" i="0">
                <a:latin typeface="Arial"/>
                <a:ea typeface="Arial"/>
                <a:cs typeface="Arial"/>
                <a:sym typeface="Arial"/>
              </a:defRPr>
            </a:lvl4pPr>
            <a:lvl5pPr marL="2286000" lvl="4" indent="-317500" algn="l" rtl="0">
              <a:lnSpc>
                <a:spcPct val="115000"/>
              </a:lnSpc>
              <a:spcBef>
                <a:spcPts val="1600"/>
              </a:spcBef>
              <a:spcAft>
                <a:spcPts val="0"/>
              </a:spcAft>
              <a:buSzPts val="1400"/>
              <a:buChar char="○"/>
              <a:defRPr sz="1600" b="0" i="0">
                <a:latin typeface="Arial"/>
                <a:ea typeface="Arial"/>
                <a:cs typeface="Arial"/>
                <a:sym typeface="Arial"/>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Orange">
  <p:cSld name="Title Only Orange">
    <p:spTree>
      <p:nvGrpSpPr>
        <p:cNvPr id="1" name="Shape 499"/>
        <p:cNvGrpSpPr/>
        <p:nvPr/>
      </p:nvGrpSpPr>
      <p:grpSpPr>
        <a:xfrm>
          <a:off x="0" y="0"/>
          <a:ext cx="0" cy="0"/>
          <a:chOff x="0" y="0"/>
          <a:chExt cx="0" cy="0"/>
        </a:xfrm>
      </p:grpSpPr>
      <p:sp>
        <p:nvSpPr>
          <p:cNvPr id="500" name="Google Shape;500;p563"/>
          <p:cNvSpPr txBox="1">
            <a:spLocks noGrp="1"/>
          </p:cNvSpPr>
          <p:nvPr>
            <p:ph type="title"/>
          </p:nvPr>
        </p:nvSpPr>
        <p:spPr>
          <a:xfrm>
            <a:off x="469764" y="463824"/>
            <a:ext cx="11265300" cy="6264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2800"/>
              <a:buNone/>
              <a:defRPr b="0" i="0">
                <a:latin typeface="Arial"/>
                <a:ea typeface="Arial"/>
                <a:cs typeface="Arial"/>
                <a:sym typeface="Aria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01" name="Google Shape;501;p563"/>
          <p:cNvSpPr txBox="1"/>
          <p:nvPr/>
        </p:nvSpPr>
        <p:spPr>
          <a:xfrm>
            <a:off x="510174" y="6556947"/>
            <a:ext cx="4036500" cy="143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33" b="0" i="0">
                <a:solidFill>
                  <a:srgbClr val="7F7F7F"/>
                </a:solidFill>
                <a:latin typeface="Arial"/>
                <a:ea typeface="Arial"/>
                <a:cs typeface="Arial"/>
                <a:sym typeface="Arial"/>
              </a:rPr>
              <a:t>© 2021, Innovation in Software</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0"/>
        <p:cNvGrpSpPr/>
        <p:nvPr/>
      </p:nvGrpSpPr>
      <p:grpSpPr>
        <a:xfrm>
          <a:off x="0" y="0"/>
          <a:ext cx="0" cy="0"/>
          <a:chOff x="0" y="0"/>
          <a:chExt cx="0" cy="0"/>
        </a:xfrm>
      </p:grpSpPr>
      <p:sp>
        <p:nvSpPr>
          <p:cNvPr id="511" name="Google Shape;511;g295ec2f26d2_0_1445"/>
          <p:cNvSpPr txBox="1">
            <a:spLocks noGrp="1"/>
          </p:cNvSpPr>
          <p:nvPr>
            <p:ph type="title"/>
          </p:nvPr>
        </p:nvSpPr>
        <p:spPr>
          <a:xfrm>
            <a:off x="609600" y="152718"/>
            <a:ext cx="8013300" cy="7299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2"/>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12" name="Google Shape;512;g295ec2f26d2_0_1445"/>
          <p:cNvSpPr txBox="1">
            <a:spLocks noGrp="1"/>
          </p:cNvSpPr>
          <p:nvPr>
            <p:ph type="body" idx="1"/>
          </p:nvPr>
        </p:nvSpPr>
        <p:spPr>
          <a:xfrm>
            <a:off x="609600" y="1073889"/>
            <a:ext cx="10160100" cy="50523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a:lvl1pPr>
            <a:lvl2pPr marL="914400" lvl="1" indent="-342900" algn="l" rtl="0">
              <a:lnSpc>
                <a:spcPct val="100000"/>
              </a:lnSpc>
              <a:spcBef>
                <a:spcPts val="60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513" name="Google Shape;513;g295ec2f26d2_0_1445"/>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A5A5A5"/>
              </a:buClr>
              <a:buSzPts val="1400"/>
              <a:buFont typeface="Arial"/>
              <a:buNone/>
              <a:defRPr>
                <a:solidFill>
                  <a:srgbClr val="A5A5A5"/>
                </a:solidFill>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14" name="Google Shape;514;g295ec2f26d2_0_1445"/>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515"/>
        <p:cNvGrpSpPr/>
        <p:nvPr/>
      </p:nvGrpSpPr>
      <p:grpSpPr>
        <a:xfrm>
          <a:off x="0" y="0"/>
          <a:ext cx="0" cy="0"/>
          <a:chOff x="0" y="0"/>
          <a:chExt cx="0" cy="0"/>
        </a:xfrm>
      </p:grpSpPr>
      <p:sp>
        <p:nvSpPr>
          <p:cNvPr id="516" name="Google Shape;516;g295ec2f26d2_0_1450"/>
          <p:cNvSpPr txBox="1">
            <a:spLocks noGrp="1"/>
          </p:cNvSpPr>
          <p:nvPr>
            <p:ph type="title"/>
          </p:nvPr>
        </p:nvSpPr>
        <p:spPr>
          <a:xfrm>
            <a:off x="609600" y="152719"/>
            <a:ext cx="7721700" cy="6555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Clr>
                <a:schemeClr val="dk2"/>
              </a:buClr>
              <a:buSzPts val="1400"/>
              <a:buFont typeface="Arial Black"/>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17" name="Google Shape;517;g295ec2f26d2_0_1450"/>
          <p:cNvSpPr txBox="1">
            <a:spLocks noGrp="1"/>
          </p:cNvSpPr>
          <p:nvPr>
            <p:ph type="ftr" idx="11"/>
          </p:nvPr>
        </p:nvSpPr>
        <p:spPr>
          <a:xfrm>
            <a:off x="609600" y="6492876"/>
            <a:ext cx="4572000" cy="2835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518" name="Google Shape;518;g295ec2f26d2_0_1450"/>
          <p:cNvSpPr txBox="1">
            <a:spLocks noGrp="1"/>
          </p:cNvSpPr>
          <p:nvPr>
            <p:ph type="sldNum" idx="12"/>
          </p:nvPr>
        </p:nvSpPr>
        <p:spPr>
          <a:xfrm rot="-5400000">
            <a:off x="11189268" y="5824721"/>
            <a:ext cx="1315500" cy="486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519" name="Google Shape;519;g295ec2f26d2_0_1450"/>
          <p:cNvCxnSpPr/>
          <p:nvPr/>
        </p:nvCxnSpPr>
        <p:spPr>
          <a:xfrm>
            <a:off x="6663351"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520" name="Google Shape;520;g295ec2f26d2_0_1450"/>
          <p:cNvSpPr txBox="1">
            <a:spLocks noGrp="1"/>
          </p:cNvSpPr>
          <p:nvPr>
            <p:ph type="body" idx="1"/>
          </p:nvPr>
        </p:nvSpPr>
        <p:spPr>
          <a:xfrm>
            <a:off x="4254367"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521" name="Google Shape;521;g295ec2f26d2_0_1450"/>
          <p:cNvSpPr txBox="1">
            <a:spLocks noGrp="1"/>
          </p:cNvSpPr>
          <p:nvPr>
            <p:ph type="body" idx="2"/>
          </p:nvPr>
        </p:nvSpPr>
        <p:spPr>
          <a:xfrm>
            <a:off x="4267200"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522" name="Google Shape;522;g295ec2f26d2_0_1450"/>
          <p:cNvSpPr txBox="1">
            <a:spLocks noGrp="1"/>
          </p:cNvSpPr>
          <p:nvPr>
            <p:ph type="body" idx="3"/>
          </p:nvPr>
        </p:nvSpPr>
        <p:spPr>
          <a:xfrm>
            <a:off x="1821843"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523" name="Google Shape;523;g295ec2f26d2_0_1450"/>
          <p:cNvSpPr txBox="1">
            <a:spLocks noGrp="1"/>
          </p:cNvSpPr>
          <p:nvPr>
            <p:ph type="body" idx="4"/>
          </p:nvPr>
        </p:nvSpPr>
        <p:spPr>
          <a:xfrm>
            <a:off x="1834677"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524" name="Google Shape;524;g295ec2f26d2_0_1450"/>
          <p:cNvSpPr txBox="1">
            <a:spLocks noGrp="1"/>
          </p:cNvSpPr>
          <p:nvPr>
            <p:ph type="body" idx="5"/>
          </p:nvPr>
        </p:nvSpPr>
        <p:spPr>
          <a:xfrm>
            <a:off x="9195864"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525" name="Google Shape;525;g295ec2f26d2_0_1450"/>
          <p:cNvSpPr txBox="1">
            <a:spLocks noGrp="1"/>
          </p:cNvSpPr>
          <p:nvPr>
            <p:ph type="body" idx="6"/>
          </p:nvPr>
        </p:nvSpPr>
        <p:spPr>
          <a:xfrm>
            <a:off x="9208697"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526" name="Google Shape;526;g295ec2f26d2_0_1450"/>
          <p:cNvSpPr txBox="1">
            <a:spLocks noGrp="1"/>
          </p:cNvSpPr>
          <p:nvPr>
            <p:ph type="body" idx="7"/>
          </p:nvPr>
        </p:nvSpPr>
        <p:spPr>
          <a:xfrm>
            <a:off x="6763340"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527" name="Google Shape;527;g295ec2f26d2_0_1450"/>
          <p:cNvSpPr txBox="1">
            <a:spLocks noGrp="1"/>
          </p:cNvSpPr>
          <p:nvPr>
            <p:ph type="body" idx="8"/>
          </p:nvPr>
        </p:nvSpPr>
        <p:spPr>
          <a:xfrm>
            <a:off x="6776175"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8"/>
        <p:cNvGrpSpPr/>
        <p:nvPr/>
      </p:nvGrpSpPr>
      <p:grpSpPr>
        <a:xfrm>
          <a:off x="0" y="0"/>
          <a:ext cx="0" cy="0"/>
          <a:chOff x="0" y="0"/>
          <a:chExt cx="0" cy="0"/>
        </a:xfrm>
      </p:grpSpPr>
      <p:sp>
        <p:nvSpPr>
          <p:cNvPr id="529" name="Google Shape;529;g295ec2f26d2_0_1463"/>
          <p:cNvSpPr txBox="1">
            <a:spLocks noGrp="1"/>
          </p:cNvSpPr>
          <p:nvPr>
            <p:ph type="ctrTitle"/>
          </p:nvPr>
        </p:nvSpPr>
        <p:spPr>
          <a:xfrm>
            <a:off x="609600" y="228601"/>
            <a:ext cx="10363200" cy="4572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dk1"/>
              </a:buClr>
              <a:buSzPts val="8800"/>
              <a:buFont typeface="Arial Black"/>
              <a:buNone/>
              <a:defRPr sz="8800">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30" name="Google Shape;530;g295ec2f26d2_0_1463"/>
          <p:cNvSpPr txBox="1">
            <a:spLocks noGrp="1"/>
          </p:cNvSpPr>
          <p:nvPr>
            <p:ph type="subTitle" idx="1"/>
          </p:nvPr>
        </p:nvSpPr>
        <p:spPr>
          <a:xfrm>
            <a:off x="609600" y="4800600"/>
            <a:ext cx="9144000" cy="9144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rtl="0">
              <a:lnSpc>
                <a:spcPct val="100000"/>
              </a:lnSpc>
              <a:spcBef>
                <a:spcPts val="600"/>
              </a:spcBef>
              <a:spcAft>
                <a:spcPts val="0"/>
              </a:spcAft>
              <a:buSzPts val="2000"/>
              <a:buNone/>
              <a:defRPr>
                <a:solidFill>
                  <a:srgbClr val="888888"/>
                </a:solidFill>
              </a:defRPr>
            </a:lvl2pPr>
            <a:lvl3pPr lvl="2" algn="ctr" rtl="0">
              <a:lnSpc>
                <a:spcPct val="100000"/>
              </a:lnSpc>
              <a:spcBef>
                <a:spcPts val="360"/>
              </a:spcBef>
              <a:spcAft>
                <a:spcPts val="0"/>
              </a:spcAft>
              <a:buSzPts val="1800"/>
              <a:buNone/>
              <a:defRPr>
                <a:solidFill>
                  <a:srgbClr val="888888"/>
                </a:solidFill>
              </a:defRPr>
            </a:lvl3pPr>
            <a:lvl4pPr lvl="3" algn="ctr" rtl="0">
              <a:lnSpc>
                <a:spcPct val="100000"/>
              </a:lnSpc>
              <a:spcBef>
                <a:spcPts val="360"/>
              </a:spcBef>
              <a:spcAft>
                <a:spcPts val="0"/>
              </a:spcAft>
              <a:buSzPts val="1800"/>
              <a:buNone/>
              <a:defRPr>
                <a:solidFill>
                  <a:srgbClr val="888888"/>
                </a:solidFill>
              </a:defRPr>
            </a:lvl4pPr>
            <a:lvl5pPr lvl="4" algn="ctr" rtl="0">
              <a:lnSpc>
                <a:spcPct val="100000"/>
              </a:lnSpc>
              <a:spcBef>
                <a:spcPts val="360"/>
              </a:spcBef>
              <a:spcAft>
                <a:spcPts val="0"/>
              </a:spcAft>
              <a:buSzPts val="1800"/>
              <a:buNone/>
              <a:defRPr>
                <a:solidFill>
                  <a:srgbClr val="888888"/>
                </a:solidFill>
              </a:defRPr>
            </a:lvl5pPr>
            <a:lvl6pPr lvl="5" algn="ctr" rtl="0">
              <a:lnSpc>
                <a:spcPct val="100000"/>
              </a:lnSpc>
              <a:spcBef>
                <a:spcPts val="320"/>
              </a:spcBef>
              <a:spcAft>
                <a:spcPts val="0"/>
              </a:spcAft>
              <a:buSzPts val="1600"/>
              <a:buNone/>
              <a:defRPr>
                <a:solidFill>
                  <a:srgbClr val="888888"/>
                </a:solidFill>
              </a:defRPr>
            </a:lvl6pPr>
            <a:lvl7pPr lvl="6" algn="ctr" rtl="0">
              <a:lnSpc>
                <a:spcPct val="100000"/>
              </a:lnSpc>
              <a:spcBef>
                <a:spcPts val="320"/>
              </a:spcBef>
              <a:spcAft>
                <a:spcPts val="0"/>
              </a:spcAft>
              <a:buSzPts val="1600"/>
              <a:buNone/>
              <a:defRPr>
                <a:solidFill>
                  <a:srgbClr val="888888"/>
                </a:solidFill>
              </a:defRPr>
            </a:lvl7pPr>
            <a:lvl8pPr lvl="7" algn="ctr" rtl="0">
              <a:lnSpc>
                <a:spcPct val="100000"/>
              </a:lnSpc>
              <a:spcBef>
                <a:spcPts val="320"/>
              </a:spcBef>
              <a:spcAft>
                <a:spcPts val="0"/>
              </a:spcAft>
              <a:buSzPts val="1600"/>
              <a:buNone/>
              <a:defRPr>
                <a:solidFill>
                  <a:srgbClr val="888888"/>
                </a:solidFill>
              </a:defRPr>
            </a:lvl8pPr>
            <a:lvl9pPr lvl="8" algn="ctr" rtl="0">
              <a:lnSpc>
                <a:spcPct val="100000"/>
              </a:lnSpc>
              <a:spcBef>
                <a:spcPts val="320"/>
              </a:spcBef>
              <a:spcAft>
                <a:spcPts val="0"/>
              </a:spcAft>
              <a:buSzPts val="1600"/>
              <a:buNone/>
              <a:defRPr>
                <a:solidFill>
                  <a:srgbClr val="888888"/>
                </a:solidFill>
              </a:defRPr>
            </a:lvl9pPr>
          </a:lstStyle>
          <a:p>
            <a:endParaRPr/>
          </a:p>
        </p:txBody>
      </p:sp>
      <p:sp>
        <p:nvSpPr>
          <p:cNvPr id="531" name="Google Shape;531;g295ec2f26d2_0_1463"/>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32" name="Google Shape;532;g295ec2f26d2_0_1463"/>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33" name="Google Shape;533;g295ec2f26d2_0_1463"/>
          <p:cNvSpPr/>
          <p:nvPr/>
        </p:nvSpPr>
        <p:spPr>
          <a:xfrm>
            <a:off x="12001499" y="4846320"/>
            <a:ext cx="190500" cy="201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534" name="Google Shape;534;g295ec2f26d2_0_1463"/>
          <p:cNvSpPr/>
          <p:nvPr/>
        </p:nvSpPr>
        <p:spPr>
          <a:xfrm>
            <a:off x="12001499" y="0"/>
            <a:ext cx="190500" cy="484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535" name="Google Shape;535;g295ec2f26d2_0_146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2pPr>
            <a:lvl3pPr marL="0" marR="0" lvl="2"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3pPr>
            <a:lvl4pPr marL="0" marR="0" lvl="3"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4pPr>
            <a:lvl5pPr marL="0" marR="0" lvl="4"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5pPr>
            <a:lvl6pPr marL="0" marR="0" lvl="5"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6pPr>
            <a:lvl7pPr marL="0" marR="0" lvl="6"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7pPr>
            <a:lvl8pPr marL="0" marR="0" lvl="7"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8pPr>
            <a:lvl9pPr marL="0" marR="0" lvl="8"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36"/>
        <p:cNvGrpSpPr/>
        <p:nvPr/>
      </p:nvGrpSpPr>
      <p:grpSpPr>
        <a:xfrm>
          <a:off x="0" y="0"/>
          <a:ext cx="0" cy="0"/>
          <a:chOff x="0" y="0"/>
          <a:chExt cx="0" cy="0"/>
        </a:xfrm>
      </p:grpSpPr>
      <p:sp>
        <p:nvSpPr>
          <p:cNvPr id="537" name="Google Shape;537;g295ec2f26d2_0_1471"/>
          <p:cNvSpPr txBox="1">
            <a:spLocks noGrp="1"/>
          </p:cNvSpPr>
          <p:nvPr>
            <p:ph type="title"/>
          </p:nvPr>
        </p:nvSpPr>
        <p:spPr>
          <a:xfrm>
            <a:off x="2004828" y="152718"/>
            <a:ext cx="6428100" cy="8148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38" name="Google Shape;538;g295ec2f26d2_0_1471"/>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39" name="Google Shape;539;g295ec2f26d2_0_1471"/>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40" name="Google Shape;540;g295ec2f26d2_0_1471"/>
          <p:cNvSpPr txBox="1">
            <a:spLocks noGrp="1"/>
          </p:cNvSpPr>
          <p:nvPr>
            <p:ph type="body" idx="1"/>
          </p:nvPr>
        </p:nvSpPr>
        <p:spPr>
          <a:xfrm>
            <a:off x="6394027" y="1300130"/>
            <a:ext cx="4515000" cy="4722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560"/>
              </a:spcBef>
              <a:spcAft>
                <a:spcPts val="0"/>
              </a:spcAft>
              <a:buClr>
                <a:schemeClr val="dk1"/>
              </a:buClr>
              <a:buSzPts val="2800"/>
              <a:buNone/>
              <a:defRPr sz="2800"/>
            </a:lvl1pPr>
            <a:lvl2pPr marL="914400" lvl="1" indent="-381000" algn="l" rtl="0">
              <a:lnSpc>
                <a:spcPct val="100000"/>
              </a:lnSpc>
              <a:spcBef>
                <a:spcPts val="600"/>
              </a:spcBef>
              <a:spcAft>
                <a:spcPts val="0"/>
              </a:spcAft>
              <a:buSzPts val="2400"/>
              <a:buChar char="•"/>
              <a:defRPr sz="24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41" name="Google Shape;541;g295ec2f26d2_0_1471"/>
          <p:cNvSpPr txBox="1"/>
          <p:nvPr/>
        </p:nvSpPr>
        <p:spPr>
          <a:xfrm>
            <a:off x="609599" y="331458"/>
            <a:ext cx="1049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3600"/>
              <a:buFont typeface="Arial"/>
              <a:buNone/>
            </a:pPr>
            <a:r>
              <a:rPr lang="en-US" sz="3600" b="1">
                <a:solidFill>
                  <a:srgbClr val="C00000"/>
                </a:solidFill>
                <a:latin typeface="Arial"/>
                <a:ea typeface="Arial"/>
                <a:cs typeface="Arial"/>
                <a:sym typeface="Arial"/>
              </a:rPr>
              <a:t>LAB:</a:t>
            </a:r>
            <a:endParaRPr sz="1800" b="1">
              <a:solidFill>
                <a:srgbClr val="C00000"/>
              </a:solidFill>
              <a:latin typeface="Arial"/>
              <a:ea typeface="Arial"/>
              <a:cs typeface="Arial"/>
              <a:sym typeface="Arial"/>
            </a:endParaRPr>
          </a:p>
        </p:txBody>
      </p:sp>
      <p:sp>
        <p:nvSpPr>
          <p:cNvPr id="542" name="Google Shape;542;g295ec2f26d2_0_1471"/>
          <p:cNvSpPr txBox="1"/>
          <p:nvPr/>
        </p:nvSpPr>
        <p:spPr>
          <a:xfrm>
            <a:off x="6822558" y="6492876"/>
            <a:ext cx="4572000" cy="283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1050"/>
              <a:buFont typeface="Arial"/>
              <a:buNone/>
            </a:pPr>
            <a:r>
              <a:rPr lang="en-US" sz="1050" b="1">
                <a:solidFill>
                  <a:schemeClr val="dk1"/>
                </a:solidFill>
                <a:latin typeface="Arial"/>
                <a:ea typeface="Arial"/>
                <a:cs typeface="Arial"/>
                <a:sym typeface="Arial"/>
              </a:rPr>
              <a:t>Practice makes perfect.</a:t>
            </a:r>
            <a:endParaRPr sz="1050" b="1">
              <a:solidFill>
                <a:schemeClr val="dk1"/>
              </a:solidFill>
              <a:latin typeface="Arial"/>
              <a:ea typeface="Arial"/>
              <a:cs typeface="Arial"/>
              <a:sym typeface="Arial"/>
            </a:endParaRPr>
          </a:p>
        </p:txBody>
      </p:sp>
      <p:sp>
        <p:nvSpPr>
          <p:cNvPr id="543" name="Google Shape;543;g295ec2f26d2_0_1471"/>
          <p:cNvSpPr/>
          <p:nvPr/>
        </p:nvSpPr>
        <p:spPr>
          <a:xfrm>
            <a:off x="12006470" y="1300130"/>
            <a:ext cx="185400" cy="5557800"/>
          </a:xfrm>
          <a:prstGeom prst="rect">
            <a:avLst/>
          </a:prstGeom>
          <a:solidFill>
            <a:srgbClr val="007434"/>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pic>
        <p:nvPicPr>
          <p:cNvPr id="544" name="Google Shape;544;g295ec2f26d2_0_1471"/>
          <p:cNvPicPr preferRelativeResize="0"/>
          <p:nvPr/>
        </p:nvPicPr>
        <p:blipFill rotWithShape="1">
          <a:blip r:embed="rId2">
            <a:alphaModFix/>
          </a:blip>
          <a:srcRect l="38541" t="36852" r="56352" b="53517"/>
          <a:stretch/>
        </p:blipFill>
        <p:spPr>
          <a:xfrm>
            <a:off x="774843" y="5050793"/>
            <a:ext cx="788400" cy="836668"/>
          </a:xfrm>
          <a:prstGeom prst="rect">
            <a:avLst/>
          </a:prstGeom>
          <a:noFill/>
          <a:ln>
            <a:noFill/>
          </a:ln>
        </p:spPr>
      </p:pic>
      <p:pic>
        <p:nvPicPr>
          <p:cNvPr id="545" name="Google Shape;545;g295ec2f26d2_0_1471"/>
          <p:cNvPicPr preferRelativeResize="0"/>
          <p:nvPr/>
        </p:nvPicPr>
        <p:blipFill rotWithShape="1">
          <a:blip r:embed="rId3">
            <a:alphaModFix/>
          </a:blip>
          <a:srcRect l="20773" r="22684"/>
          <a:stretch/>
        </p:blipFill>
        <p:spPr>
          <a:xfrm>
            <a:off x="2172782" y="1300130"/>
            <a:ext cx="4012231" cy="4722628"/>
          </a:xfrm>
          <a:prstGeom prst="rect">
            <a:avLst/>
          </a:prstGeom>
          <a:noFill/>
          <a:ln>
            <a:noFill/>
          </a:ln>
        </p:spPr>
      </p:pic>
      <p:sp>
        <p:nvSpPr>
          <p:cNvPr id="546" name="Google Shape;546;g295ec2f26d2_0_1471"/>
          <p:cNvSpPr txBox="1">
            <a:spLocks noGrp="1"/>
          </p:cNvSpPr>
          <p:nvPr>
            <p:ph type="body" idx="2"/>
          </p:nvPr>
        </p:nvSpPr>
        <p:spPr>
          <a:xfrm>
            <a:off x="583496" y="5887647"/>
            <a:ext cx="1168500" cy="2496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Clr>
                <a:srgbClr val="FF0000"/>
              </a:buClr>
              <a:buSzPts val="1400"/>
              <a:buNone/>
              <a:defRPr sz="1400">
                <a:solidFill>
                  <a:srgbClr val="FF0000"/>
                </a:solidFill>
                <a:latin typeface="Arial Black"/>
                <a:ea typeface="Arial Black"/>
                <a:cs typeface="Arial Black"/>
                <a:sym typeface="Arial Black"/>
              </a:defRPr>
            </a:lvl1pPr>
            <a:lvl2pPr marL="914400" lvl="1" indent="-228600" algn="l" rtl="0">
              <a:lnSpc>
                <a:spcPct val="100000"/>
              </a:lnSpc>
              <a:spcBef>
                <a:spcPts val="600"/>
              </a:spcBef>
              <a:spcAft>
                <a:spcPts val="0"/>
              </a:spcAft>
              <a:buSzPts val="2000"/>
              <a:buNone/>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547" name="Google Shape;547;g295ec2f26d2_0_1471"/>
          <p:cNvSpPr txBox="1"/>
          <p:nvPr/>
        </p:nvSpPr>
        <p:spPr>
          <a:xfrm>
            <a:off x="9853713" y="152718"/>
            <a:ext cx="1913100" cy="5232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LABS AT THE BACK OF THE BOOK</a:t>
            </a:r>
            <a:endParaRPr sz="1800">
              <a:solidFill>
                <a:schemeClr val="dk1"/>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8"/>
        <p:cNvGrpSpPr/>
        <p:nvPr/>
      </p:nvGrpSpPr>
      <p:grpSpPr>
        <a:xfrm>
          <a:off x="0" y="0"/>
          <a:ext cx="0" cy="0"/>
          <a:chOff x="0" y="0"/>
          <a:chExt cx="0" cy="0"/>
        </a:xfrm>
      </p:grpSpPr>
      <p:sp>
        <p:nvSpPr>
          <p:cNvPr id="549" name="Google Shape;549;g295ec2f26d2_0_1483"/>
          <p:cNvSpPr txBox="1">
            <a:spLocks noGrp="1"/>
          </p:cNvSpPr>
          <p:nvPr>
            <p:ph type="title"/>
          </p:nvPr>
        </p:nvSpPr>
        <p:spPr>
          <a:xfrm>
            <a:off x="609600" y="1447801"/>
            <a:ext cx="10363200" cy="4321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dk1"/>
              </a:buClr>
              <a:buSzPts val="8800"/>
              <a:buFont typeface="Arial Black"/>
              <a:buNone/>
              <a:defRPr sz="8800" b="0" cap="none">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0" name="Google Shape;550;g295ec2f26d2_0_1483"/>
          <p:cNvSpPr txBox="1">
            <a:spLocks noGrp="1"/>
          </p:cNvSpPr>
          <p:nvPr>
            <p:ph type="body" idx="1"/>
          </p:nvPr>
        </p:nvSpPr>
        <p:spPr>
          <a:xfrm>
            <a:off x="609600" y="228601"/>
            <a:ext cx="10363200" cy="10668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400"/>
              </a:spcBef>
              <a:spcAft>
                <a:spcPts val="0"/>
              </a:spcAft>
              <a:buClr>
                <a:schemeClr val="dk2"/>
              </a:buClr>
              <a:buSzPts val="2000"/>
              <a:buNone/>
              <a:defRPr sz="2000" b="0" cap="none">
                <a:solidFill>
                  <a:schemeClr val="dk2"/>
                </a:solidFill>
                <a:latin typeface="Arial Black"/>
                <a:ea typeface="Arial Black"/>
                <a:cs typeface="Arial Black"/>
                <a:sym typeface="Arial Black"/>
              </a:defRPr>
            </a:lvl1pPr>
            <a:lvl2pPr marL="914400" lvl="1" indent="-228600" algn="l" rtl="0">
              <a:lnSpc>
                <a:spcPct val="100000"/>
              </a:lnSpc>
              <a:spcBef>
                <a:spcPts val="600"/>
              </a:spcBef>
              <a:spcAft>
                <a:spcPts val="0"/>
              </a:spcAft>
              <a:buSzPts val="1800"/>
              <a:buNone/>
              <a:defRPr sz="1800">
                <a:solidFill>
                  <a:srgbClr val="888888"/>
                </a:solidFill>
              </a:defRPr>
            </a:lvl2pPr>
            <a:lvl3pPr marL="1371600" lvl="2" indent="-228600" algn="l" rtl="0">
              <a:lnSpc>
                <a:spcPct val="100000"/>
              </a:lnSpc>
              <a:spcBef>
                <a:spcPts val="320"/>
              </a:spcBef>
              <a:spcAft>
                <a:spcPts val="0"/>
              </a:spcAft>
              <a:buSzPts val="1600"/>
              <a:buNone/>
              <a:defRPr sz="1600">
                <a:solidFill>
                  <a:srgbClr val="888888"/>
                </a:solidFill>
              </a:defRPr>
            </a:lvl3pPr>
            <a:lvl4pPr marL="1828800" lvl="3" indent="-228600" algn="l" rtl="0">
              <a:lnSpc>
                <a:spcPct val="100000"/>
              </a:lnSpc>
              <a:spcBef>
                <a:spcPts val="280"/>
              </a:spcBef>
              <a:spcAft>
                <a:spcPts val="0"/>
              </a:spcAft>
              <a:buSzPts val="1400"/>
              <a:buNone/>
              <a:defRPr sz="1400">
                <a:solidFill>
                  <a:srgbClr val="888888"/>
                </a:solidFill>
              </a:defRPr>
            </a:lvl4pPr>
            <a:lvl5pPr marL="2286000" lvl="4" indent="-228600" algn="l" rtl="0">
              <a:lnSpc>
                <a:spcPct val="100000"/>
              </a:lnSpc>
              <a:spcBef>
                <a:spcPts val="280"/>
              </a:spcBef>
              <a:spcAft>
                <a:spcPts val="0"/>
              </a:spcAft>
              <a:buSzPts val="1400"/>
              <a:buNone/>
              <a:defRPr sz="1400">
                <a:solidFill>
                  <a:srgbClr val="888888"/>
                </a:solidFill>
              </a:defRPr>
            </a:lvl5pPr>
            <a:lvl6pPr marL="2743200" lvl="5" indent="-228600" algn="l" rtl="0">
              <a:lnSpc>
                <a:spcPct val="100000"/>
              </a:lnSpc>
              <a:spcBef>
                <a:spcPts val="280"/>
              </a:spcBef>
              <a:spcAft>
                <a:spcPts val="0"/>
              </a:spcAft>
              <a:buSzPts val="1400"/>
              <a:buNone/>
              <a:defRPr sz="1400">
                <a:solidFill>
                  <a:srgbClr val="888888"/>
                </a:solidFill>
              </a:defRPr>
            </a:lvl6pPr>
            <a:lvl7pPr marL="3200400" lvl="6" indent="-228600" algn="l" rtl="0">
              <a:lnSpc>
                <a:spcPct val="100000"/>
              </a:lnSpc>
              <a:spcBef>
                <a:spcPts val="280"/>
              </a:spcBef>
              <a:spcAft>
                <a:spcPts val="0"/>
              </a:spcAft>
              <a:buSzPts val="1400"/>
              <a:buNone/>
              <a:defRPr sz="1400">
                <a:solidFill>
                  <a:srgbClr val="888888"/>
                </a:solidFill>
              </a:defRPr>
            </a:lvl7pPr>
            <a:lvl8pPr marL="3657600" lvl="7" indent="-228600" algn="l" rtl="0">
              <a:lnSpc>
                <a:spcPct val="100000"/>
              </a:lnSpc>
              <a:spcBef>
                <a:spcPts val="280"/>
              </a:spcBef>
              <a:spcAft>
                <a:spcPts val="0"/>
              </a:spcAft>
              <a:buSzPts val="1400"/>
              <a:buNone/>
              <a:defRPr sz="1400">
                <a:solidFill>
                  <a:srgbClr val="888888"/>
                </a:solidFill>
              </a:defRPr>
            </a:lvl8pPr>
            <a:lvl9pPr marL="4114800" lvl="8" indent="-228600" algn="l" rtl="0">
              <a:lnSpc>
                <a:spcPct val="100000"/>
              </a:lnSpc>
              <a:spcBef>
                <a:spcPts val="280"/>
              </a:spcBef>
              <a:spcAft>
                <a:spcPts val="0"/>
              </a:spcAft>
              <a:buSzPts val="1400"/>
              <a:buNone/>
              <a:defRPr sz="1400">
                <a:solidFill>
                  <a:srgbClr val="888888"/>
                </a:solidFill>
              </a:defRPr>
            </a:lvl9pPr>
          </a:lstStyle>
          <a:p>
            <a:endParaRPr/>
          </a:p>
        </p:txBody>
      </p:sp>
      <p:sp>
        <p:nvSpPr>
          <p:cNvPr id="551" name="Google Shape;551;g295ec2f26d2_0_1483"/>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52" name="Google Shape;552;g295ec2f26d2_0_148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53" name="Google Shape;553;g295ec2f26d2_0_1483"/>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78"/>
        <p:cNvGrpSpPr/>
        <p:nvPr/>
      </p:nvGrpSpPr>
      <p:grpSpPr>
        <a:xfrm>
          <a:off x="0" y="0"/>
          <a:ext cx="0" cy="0"/>
          <a:chOff x="0" y="0"/>
          <a:chExt cx="0" cy="0"/>
        </a:xfrm>
      </p:grpSpPr>
      <p:sp>
        <p:nvSpPr>
          <p:cNvPr id="79" name="Google Shape;79;p500"/>
          <p:cNvSpPr txBox="1">
            <a:spLocks noGrp="1"/>
          </p:cNvSpPr>
          <p:nvPr>
            <p:ph type="title"/>
          </p:nvPr>
        </p:nvSpPr>
        <p:spPr>
          <a:xfrm>
            <a:off x="609600" y="152718"/>
            <a:ext cx="7721700" cy="655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500"/>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50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500"/>
          <p:cNvCxnSpPr/>
          <p:nvPr/>
        </p:nvCxnSpPr>
        <p:spPr>
          <a:xfrm>
            <a:off x="6663350"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83" name="Google Shape;83;p500"/>
          <p:cNvSpPr txBox="1">
            <a:spLocks noGrp="1"/>
          </p:cNvSpPr>
          <p:nvPr>
            <p:ph type="body" idx="1"/>
          </p:nvPr>
        </p:nvSpPr>
        <p:spPr>
          <a:xfrm>
            <a:off x="4254366"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4" name="Google Shape;84;p500"/>
          <p:cNvSpPr txBox="1">
            <a:spLocks noGrp="1"/>
          </p:cNvSpPr>
          <p:nvPr>
            <p:ph type="body" idx="2"/>
          </p:nvPr>
        </p:nvSpPr>
        <p:spPr>
          <a:xfrm>
            <a:off x="4267200"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5" name="Google Shape;85;p500"/>
          <p:cNvSpPr txBox="1">
            <a:spLocks noGrp="1"/>
          </p:cNvSpPr>
          <p:nvPr>
            <p:ph type="body" idx="3"/>
          </p:nvPr>
        </p:nvSpPr>
        <p:spPr>
          <a:xfrm>
            <a:off x="1821843"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6" name="Google Shape;86;p500"/>
          <p:cNvSpPr txBox="1">
            <a:spLocks noGrp="1"/>
          </p:cNvSpPr>
          <p:nvPr>
            <p:ph type="body" idx="4"/>
          </p:nvPr>
        </p:nvSpPr>
        <p:spPr>
          <a:xfrm>
            <a:off x="1834677"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7" name="Google Shape;87;p500"/>
          <p:cNvSpPr txBox="1">
            <a:spLocks noGrp="1"/>
          </p:cNvSpPr>
          <p:nvPr>
            <p:ph type="body" idx="5"/>
          </p:nvPr>
        </p:nvSpPr>
        <p:spPr>
          <a:xfrm>
            <a:off x="9195864"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8" name="Google Shape;88;p500"/>
          <p:cNvSpPr txBox="1">
            <a:spLocks noGrp="1"/>
          </p:cNvSpPr>
          <p:nvPr>
            <p:ph type="body" idx="6"/>
          </p:nvPr>
        </p:nvSpPr>
        <p:spPr>
          <a:xfrm>
            <a:off x="9208698"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89" name="Google Shape;89;p500"/>
          <p:cNvSpPr txBox="1">
            <a:spLocks noGrp="1"/>
          </p:cNvSpPr>
          <p:nvPr>
            <p:ph type="body" idx="7"/>
          </p:nvPr>
        </p:nvSpPr>
        <p:spPr>
          <a:xfrm>
            <a:off x="6763341"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90" name="Google Shape;90;p500"/>
          <p:cNvSpPr txBox="1">
            <a:spLocks noGrp="1"/>
          </p:cNvSpPr>
          <p:nvPr>
            <p:ph type="body" idx="8"/>
          </p:nvPr>
        </p:nvSpPr>
        <p:spPr>
          <a:xfrm>
            <a:off x="6776175"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sz="1800"/>
            </a:lvl1pPr>
            <a:lvl2pPr marL="914400" lvl="1" indent="-330200" algn="l" rtl="0">
              <a:spcBef>
                <a:spcPts val="600"/>
              </a:spcBef>
              <a:spcAft>
                <a:spcPts val="0"/>
              </a:spcAft>
              <a:buSzPts val="1600"/>
              <a:buChar char="•"/>
              <a:defRPr sz="16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4"/>
        <p:cNvGrpSpPr/>
        <p:nvPr/>
      </p:nvGrpSpPr>
      <p:grpSpPr>
        <a:xfrm>
          <a:off x="0" y="0"/>
          <a:ext cx="0" cy="0"/>
          <a:chOff x="0" y="0"/>
          <a:chExt cx="0" cy="0"/>
        </a:xfrm>
      </p:grpSpPr>
      <p:sp>
        <p:nvSpPr>
          <p:cNvPr id="555" name="Google Shape;555;g295ec2f26d2_0_1489"/>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2"/>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6" name="Google Shape;556;g295ec2f26d2_0_1489"/>
          <p:cNvSpPr txBox="1">
            <a:spLocks noGrp="1"/>
          </p:cNvSpPr>
          <p:nvPr>
            <p:ph type="body" idx="1"/>
          </p:nvPr>
        </p:nvSpPr>
        <p:spPr>
          <a:xfrm>
            <a:off x="2174240" y="1574800"/>
            <a:ext cx="4389000" cy="452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560"/>
              </a:spcBef>
              <a:spcAft>
                <a:spcPts val="0"/>
              </a:spcAft>
              <a:buClr>
                <a:schemeClr val="dk1"/>
              </a:buClr>
              <a:buSzPts val="2800"/>
              <a:buNone/>
              <a:defRPr sz="2800"/>
            </a:lvl1pPr>
            <a:lvl2pPr marL="914400" lvl="1" indent="-381000" algn="l" rtl="0">
              <a:lnSpc>
                <a:spcPct val="100000"/>
              </a:lnSpc>
              <a:spcBef>
                <a:spcPts val="600"/>
              </a:spcBef>
              <a:spcAft>
                <a:spcPts val="0"/>
              </a:spcAft>
              <a:buSzPts val="2400"/>
              <a:buChar char="•"/>
              <a:defRPr sz="24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57" name="Google Shape;557;g295ec2f26d2_0_1489"/>
          <p:cNvSpPr txBox="1">
            <a:spLocks noGrp="1"/>
          </p:cNvSpPr>
          <p:nvPr>
            <p:ph type="body" idx="2"/>
          </p:nvPr>
        </p:nvSpPr>
        <p:spPr>
          <a:xfrm>
            <a:off x="6786880" y="1574800"/>
            <a:ext cx="4389000" cy="452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560"/>
              </a:spcBef>
              <a:spcAft>
                <a:spcPts val="0"/>
              </a:spcAft>
              <a:buClr>
                <a:schemeClr val="dk1"/>
              </a:buClr>
              <a:buSzPts val="2800"/>
              <a:buNone/>
              <a:defRPr sz="2800"/>
            </a:lvl1pPr>
            <a:lvl2pPr marL="914400" lvl="1" indent="-381000" algn="l" rtl="0">
              <a:lnSpc>
                <a:spcPct val="100000"/>
              </a:lnSpc>
              <a:spcBef>
                <a:spcPts val="600"/>
              </a:spcBef>
              <a:spcAft>
                <a:spcPts val="0"/>
              </a:spcAft>
              <a:buSzPts val="2400"/>
              <a:buChar char="•"/>
              <a:defRPr sz="24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58" name="Google Shape;558;g295ec2f26d2_0_1489"/>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59" name="Google Shape;559;g295ec2f26d2_0_1489"/>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60" name="Google Shape;560;g295ec2f26d2_0_1489"/>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561" name="Google Shape;561;g295ec2f26d2_0_1489"/>
          <p:cNvCxnSpPr/>
          <p:nvPr/>
        </p:nvCxnSpPr>
        <p:spPr>
          <a:xfrm>
            <a:off x="6663350" y="1656784"/>
            <a:ext cx="0" cy="4443900"/>
          </a:xfrm>
          <a:prstGeom prst="straightConnector1">
            <a:avLst/>
          </a:prstGeom>
          <a:noFill/>
          <a:ln w="9525" cap="flat" cmpd="sng">
            <a:solidFill>
              <a:srgbClr val="9C1D22"/>
            </a:solidFill>
            <a:prstDash val="solid"/>
            <a:round/>
            <a:headEnd type="none" w="sm" len="sm"/>
            <a:tailEnd type="none" w="sm" len="sm"/>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562"/>
        <p:cNvGrpSpPr/>
        <p:nvPr/>
      </p:nvGrpSpPr>
      <p:grpSpPr>
        <a:xfrm>
          <a:off x="0" y="0"/>
          <a:ext cx="0" cy="0"/>
          <a:chOff x="0" y="0"/>
          <a:chExt cx="0" cy="0"/>
        </a:xfrm>
      </p:grpSpPr>
      <p:sp>
        <p:nvSpPr>
          <p:cNvPr id="563" name="Google Shape;563;g295ec2f26d2_0_1497"/>
          <p:cNvSpPr txBox="1">
            <a:spLocks noGrp="1"/>
          </p:cNvSpPr>
          <p:nvPr>
            <p:ph type="title"/>
          </p:nvPr>
        </p:nvSpPr>
        <p:spPr>
          <a:xfrm>
            <a:off x="609600" y="152718"/>
            <a:ext cx="7721700" cy="6558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2"/>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64" name="Google Shape;564;g295ec2f26d2_0_1497"/>
          <p:cNvSpPr txBox="1">
            <a:spLocks noGrp="1"/>
          </p:cNvSpPr>
          <p:nvPr>
            <p:ph type="body" idx="1"/>
          </p:nvPr>
        </p:nvSpPr>
        <p:spPr>
          <a:xfrm>
            <a:off x="2174240" y="3734602"/>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560"/>
              </a:spcBef>
              <a:spcAft>
                <a:spcPts val="0"/>
              </a:spcAft>
              <a:buClr>
                <a:schemeClr val="dk1"/>
              </a:buClr>
              <a:buSzPts val="2800"/>
              <a:buNone/>
              <a:defRPr sz="2800"/>
            </a:lvl1pPr>
            <a:lvl2pPr marL="914400" lvl="1" indent="-381000" algn="l" rtl="0">
              <a:lnSpc>
                <a:spcPct val="100000"/>
              </a:lnSpc>
              <a:spcBef>
                <a:spcPts val="600"/>
              </a:spcBef>
              <a:spcAft>
                <a:spcPts val="0"/>
              </a:spcAft>
              <a:buSzPts val="2400"/>
              <a:buChar char="•"/>
              <a:defRPr sz="24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65" name="Google Shape;565;g295ec2f26d2_0_1497"/>
          <p:cNvSpPr txBox="1">
            <a:spLocks noGrp="1"/>
          </p:cNvSpPr>
          <p:nvPr>
            <p:ph type="body" idx="2"/>
          </p:nvPr>
        </p:nvSpPr>
        <p:spPr>
          <a:xfrm>
            <a:off x="6786880" y="3734602"/>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560"/>
              </a:spcBef>
              <a:spcAft>
                <a:spcPts val="0"/>
              </a:spcAft>
              <a:buClr>
                <a:schemeClr val="dk1"/>
              </a:buClr>
              <a:buSzPts val="2800"/>
              <a:buNone/>
              <a:defRPr sz="2800"/>
            </a:lvl1pPr>
            <a:lvl2pPr marL="914400" lvl="1" indent="-381000" algn="l" rtl="0">
              <a:lnSpc>
                <a:spcPct val="100000"/>
              </a:lnSpc>
              <a:spcBef>
                <a:spcPts val="600"/>
              </a:spcBef>
              <a:spcAft>
                <a:spcPts val="0"/>
              </a:spcAft>
              <a:buSzPts val="2400"/>
              <a:buChar char="•"/>
              <a:defRPr sz="24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66" name="Google Shape;566;g295ec2f26d2_0_1497"/>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67" name="Google Shape;567;g295ec2f26d2_0_149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568" name="Google Shape;568;g295ec2f26d2_0_1497"/>
          <p:cNvCxnSpPr/>
          <p:nvPr/>
        </p:nvCxnSpPr>
        <p:spPr>
          <a:xfrm>
            <a:off x="6663350"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569" name="Google Shape;569;g295ec2f26d2_0_1497"/>
          <p:cNvSpPr txBox="1">
            <a:spLocks noGrp="1"/>
          </p:cNvSpPr>
          <p:nvPr>
            <p:ph type="body" idx="3"/>
          </p:nvPr>
        </p:nvSpPr>
        <p:spPr>
          <a:xfrm>
            <a:off x="2174240" y="1251284"/>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560"/>
              </a:spcBef>
              <a:spcAft>
                <a:spcPts val="0"/>
              </a:spcAft>
              <a:buClr>
                <a:schemeClr val="dk1"/>
              </a:buClr>
              <a:buSzPts val="2800"/>
              <a:buNone/>
              <a:defRPr sz="2800"/>
            </a:lvl1pPr>
            <a:lvl2pPr marL="914400" lvl="1" indent="-381000" algn="l" rtl="0">
              <a:lnSpc>
                <a:spcPct val="100000"/>
              </a:lnSpc>
              <a:spcBef>
                <a:spcPts val="600"/>
              </a:spcBef>
              <a:spcAft>
                <a:spcPts val="0"/>
              </a:spcAft>
              <a:buSzPts val="2400"/>
              <a:buChar char="•"/>
              <a:defRPr sz="24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70" name="Google Shape;570;g295ec2f26d2_0_1497"/>
          <p:cNvSpPr txBox="1">
            <a:spLocks noGrp="1"/>
          </p:cNvSpPr>
          <p:nvPr>
            <p:ph type="body" idx="4"/>
          </p:nvPr>
        </p:nvSpPr>
        <p:spPr>
          <a:xfrm>
            <a:off x="6786880" y="1251284"/>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560"/>
              </a:spcBef>
              <a:spcAft>
                <a:spcPts val="0"/>
              </a:spcAft>
              <a:buClr>
                <a:schemeClr val="dk1"/>
              </a:buClr>
              <a:buSzPts val="2800"/>
              <a:buNone/>
              <a:defRPr sz="2800"/>
            </a:lvl1pPr>
            <a:lvl2pPr marL="914400" lvl="1" indent="-381000" algn="l" rtl="0">
              <a:lnSpc>
                <a:spcPct val="100000"/>
              </a:lnSpc>
              <a:spcBef>
                <a:spcPts val="600"/>
              </a:spcBef>
              <a:spcAft>
                <a:spcPts val="0"/>
              </a:spcAft>
              <a:buSzPts val="2400"/>
              <a:buChar char="•"/>
              <a:defRPr sz="24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_Two Content">
  <p:cSld name="3_Two Content">
    <p:spTree>
      <p:nvGrpSpPr>
        <p:cNvPr id="1" name="Shape 571"/>
        <p:cNvGrpSpPr/>
        <p:nvPr/>
      </p:nvGrpSpPr>
      <p:grpSpPr>
        <a:xfrm>
          <a:off x="0" y="0"/>
          <a:ext cx="0" cy="0"/>
          <a:chOff x="0" y="0"/>
          <a:chExt cx="0" cy="0"/>
        </a:xfrm>
      </p:grpSpPr>
      <p:sp>
        <p:nvSpPr>
          <p:cNvPr id="572" name="Google Shape;572;g295ec2f26d2_0_1506"/>
          <p:cNvSpPr txBox="1">
            <a:spLocks noGrp="1"/>
          </p:cNvSpPr>
          <p:nvPr>
            <p:ph type="title"/>
          </p:nvPr>
        </p:nvSpPr>
        <p:spPr>
          <a:xfrm>
            <a:off x="609600" y="152718"/>
            <a:ext cx="7721700" cy="6558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2"/>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73" name="Google Shape;573;g295ec2f26d2_0_1506"/>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74" name="Google Shape;574;g295ec2f26d2_0_150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575" name="Google Shape;575;g295ec2f26d2_0_1506"/>
          <p:cNvCxnSpPr/>
          <p:nvPr/>
        </p:nvCxnSpPr>
        <p:spPr>
          <a:xfrm>
            <a:off x="6663350"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576" name="Google Shape;576;g295ec2f26d2_0_1506"/>
          <p:cNvSpPr txBox="1">
            <a:spLocks noGrp="1"/>
          </p:cNvSpPr>
          <p:nvPr>
            <p:ph type="body" idx="1"/>
          </p:nvPr>
        </p:nvSpPr>
        <p:spPr>
          <a:xfrm>
            <a:off x="4254366"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sz="1800"/>
            </a:lvl1pPr>
            <a:lvl2pPr marL="914400" lvl="1" indent="-330200" algn="l" rtl="0">
              <a:lnSpc>
                <a:spcPct val="100000"/>
              </a:lnSpc>
              <a:spcBef>
                <a:spcPts val="600"/>
              </a:spcBef>
              <a:spcAft>
                <a:spcPts val="0"/>
              </a:spcAft>
              <a:buSzPts val="1600"/>
              <a:buChar char="•"/>
              <a:defRPr sz="16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77" name="Google Shape;577;g295ec2f26d2_0_1506"/>
          <p:cNvSpPr txBox="1">
            <a:spLocks noGrp="1"/>
          </p:cNvSpPr>
          <p:nvPr>
            <p:ph type="body" idx="2"/>
          </p:nvPr>
        </p:nvSpPr>
        <p:spPr>
          <a:xfrm>
            <a:off x="4267200"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sz="1800"/>
            </a:lvl1pPr>
            <a:lvl2pPr marL="914400" lvl="1" indent="-330200" algn="l" rtl="0">
              <a:lnSpc>
                <a:spcPct val="100000"/>
              </a:lnSpc>
              <a:spcBef>
                <a:spcPts val="600"/>
              </a:spcBef>
              <a:spcAft>
                <a:spcPts val="0"/>
              </a:spcAft>
              <a:buSzPts val="1600"/>
              <a:buChar char="•"/>
              <a:defRPr sz="16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78" name="Google Shape;578;g295ec2f26d2_0_1506"/>
          <p:cNvSpPr txBox="1">
            <a:spLocks noGrp="1"/>
          </p:cNvSpPr>
          <p:nvPr>
            <p:ph type="body" idx="3"/>
          </p:nvPr>
        </p:nvSpPr>
        <p:spPr>
          <a:xfrm>
            <a:off x="1821843"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sz="1800"/>
            </a:lvl1pPr>
            <a:lvl2pPr marL="914400" lvl="1" indent="-330200" algn="l" rtl="0">
              <a:lnSpc>
                <a:spcPct val="100000"/>
              </a:lnSpc>
              <a:spcBef>
                <a:spcPts val="600"/>
              </a:spcBef>
              <a:spcAft>
                <a:spcPts val="0"/>
              </a:spcAft>
              <a:buSzPts val="1600"/>
              <a:buChar char="•"/>
              <a:defRPr sz="16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79" name="Google Shape;579;g295ec2f26d2_0_1506"/>
          <p:cNvSpPr txBox="1">
            <a:spLocks noGrp="1"/>
          </p:cNvSpPr>
          <p:nvPr>
            <p:ph type="body" idx="4"/>
          </p:nvPr>
        </p:nvSpPr>
        <p:spPr>
          <a:xfrm>
            <a:off x="1834677"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sz="1800"/>
            </a:lvl1pPr>
            <a:lvl2pPr marL="914400" lvl="1" indent="-330200" algn="l" rtl="0">
              <a:lnSpc>
                <a:spcPct val="100000"/>
              </a:lnSpc>
              <a:spcBef>
                <a:spcPts val="600"/>
              </a:spcBef>
              <a:spcAft>
                <a:spcPts val="0"/>
              </a:spcAft>
              <a:buSzPts val="1600"/>
              <a:buChar char="•"/>
              <a:defRPr sz="16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80" name="Google Shape;580;g295ec2f26d2_0_1506"/>
          <p:cNvSpPr txBox="1">
            <a:spLocks noGrp="1"/>
          </p:cNvSpPr>
          <p:nvPr>
            <p:ph type="body" idx="5"/>
          </p:nvPr>
        </p:nvSpPr>
        <p:spPr>
          <a:xfrm>
            <a:off x="9195864"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sz="1800"/>
            </a:lvl1pPr>
            <a:lvl2pPr marL="914400" lvl="1" indent="-330200" algn="l" rtl="0">
              <a:lnSpc>
                <a:spcPct val="100000"/>
              </a:lnSpc>
              <a:spcBef>
                <a:spcPts val="600"/>
              </a:spcBef>
              <a:spcAft>
                <a:spcPts val="0"/>
              </a:spcAft>
              <a:buSzPts val="1600"/>
              <a:buChar char="•"/>
              <a:defRPr sz="16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81" name="Google Shape;581;g295ec2f26d2_0_1506"/>
          <p:cNvSpPr txBox="1">
            <a:spLocks noGrp="1"/>
          </p:cNvSpPr>
          <p:nvPr>
            <p:ph type="body" idx="6"/>
          </p:nvPr>
        </p:nvSpPr>
        <p:spPr>
          <a:xfrm>
            <a:off x="9208698"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sz="1800"/>
            </a:lvl1pPr>
            <a:lvl2pPr marL="914400" lvl="1" indent="-330200" algn="l" rtl="0">
              <a:lnSpc>
                <a:spcPct val="100000"/>
              </a:lnSpc>
              <a:spcBef>
                <a:spcPts val="600"/>
              </a:spcBef>
              <a:spcAft>
                <a:spcPts val="0"/>
              </a:spcAft>
              <a:buSzPts val="1600"/>
              <a:buChar char="•"/>
              <a:defRPr sz="16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82" name="Google Shape;582;g295ec2f26d2_0_1506"/>
          <p:cNvSpPr txBox="1">
            <a:spLocks noGrp="1"/>
          </p:cNvSpPr>
          <p:nvPr>
            <p:ph type="body" idx="7"/>
          </p:nvPr>
        </p:nvSpPr>
        <p:spPr>
          <a:xfrm>
            <a:off x="6763341" y="1251284"/>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sz="1800"/>
            </a:lvl1pPr>
            <a:lvl2pPr marL="914400" lvl="1" indent="-330200" algn="l" rtl="0">
              <a:lnSpc>
                <a:spcPct val="100000"/>
              </a:lnSpc>
              <a:spcBef>
                <a:spcPts val="600"/>
              </a:spcBef>
              <a:spcAft>
                <a:spcPts val="0"/>
              </a:spcAft>
              <a:buSzPts val="1600"/>
              <a:buChar char="•"/>
              <a:defRPr sz="16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583" name="Google Shape;583;g295ec2f26d2_0_1506"/>
          <p:cNvSpPr txBox="1">
            <a:spLocks noGrp="1"/>
          </p:cNvSpPr>
          <p:nvPr>
            <p:ph type="body" idx="8"/>
          </p:nvPr>
        </p:nvSpPr>
        <p:spPr>
          <a:xfrm>
            <a:off x="6776175" y="3734601"/>
            <a:ext cx="2309100" cy="2366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sz="1800"/>
            </a:lvl1pPr>
            <a:lvl2pPr marL="914400" lvl="1" indent="-330200" algn="l" rtl="0">
              <a:lnSpc>
                <a:spcPct val="100000"/>
              </a:lnSpc>
              <a:spcBef>
                <a:spcPts val="600"/>
              </a:spcBef>
              <a:spcAft>
                <a:spcPts val="0"/>
              </a:spcAft>
              <a:buSzPts val="1600"/>
              <a:buChar char="•"/>
              <a:defRPr sz="1600"/>
            </a:lvl2pPr>
            <a:lvl3pPr marL="1371600" lvl="2" indent="-355600" algn="l" rtl="0">
              <a:lnSpc>
                <a:spcPct val="100000"/>
              </a:lnSpc>
              <a:spcBef>
                <a:spcPts val="400"/>
              </a:spcBef>
              <a:spcAft>
                <a:spcPts val="0"/>
              </a:spcAft>
              <a:buSzPts val="2000"/>
              <a:buChar char="•"/>
              <a:defRPr sz="2000"/>
            </a:lvl3pPr>
            <a:lvl4pPr marL="1828800" lvl="3" indent="-342900" algn="l" rtl="0">
              <a:lnSpc>
                <a:spcPct val="100000"/>
              </a:lnSpc>
              <a:spcBef>
                <a:spcPts val="360"/>
              </a:spcBef>
              <a:spcAft>
                <a:spcPts val="0"/>
              </a:spcAft>
              <a:buSzPts val="180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4"/>
        <p:cNvGrpSpPr/>
        <p:nvPr/>
      </p:nvGrpSpPr>
      <p:grpSpPr>
        <a:xfrm>
          <a:off x="0" y="0"/>
          <a:ext cx="0" cy="0"/>
          <a:chOff x="0" y="0"/>
          <a:chExt cx="0" cy="0"/>
        </a:xfrm>
      </p:grpSpPr>
      <p:sp>
        <p:nvSpPr>
          <p:cNvPr id="585" name="Google Shape;585;g295ec2f26d2_0_1519"/>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2"/>
              </a:buClr>
              <a:buSzPts val="3600"/>
              <a:buFont typeface="Arial Black"/>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6" name="Google Shape;586;g295ec2f26d2_0_1519"/>
          <p:cNvSpPr txBox="1">
            <a:spLocks noGrp="1"/>
          </p:cNvSpPr>
          <p:nvPr>
            <p:ph type="body" idx="1"/>
          </p:nvPr>
        </p:nvSpPr>
        <p:spPr>
          <a:xfrm>
            <a:off x="2170176" y="1572768"/>
            <a:ext cx="43890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rtl="0">
              <a:lnSpc>
                <a:spcPct val="100000"/>
              </a:lnSpc>
              <a:spcBef>
                <a:spcPts val="600"/>
              </a:spcBef>
              <a:spcAft>
                <a:spcPts val="0"/>
              </a:spcAft>
              <a:buSzPts val="2000"/>
              <a:buNone/>
              <a:defRPr sz="2000" b="1"/>
            </a:lvl2pPr>
            <a:lvl3pPr marL="1371600" lvl="2" indent="-228600" algn="l" rtl="0">
              <a:lnSpc>
                <a:spcPct val="100000"/>
              </a:lnSpc>
              <a:spcBef>
                <a:spcPts val="360"/>
              </a:spcBef>
              <a:spcAft>
                <a:spcPts val="0"/>
              </a:spcAft>
              <a:buSzPts val="1800"/>
              <a:buNone/>
              <a:defRPr sz="1800" b="1"/>
            </a:lvl3pPr>
            <a:lvl4pPr marL="1828800" lvl="3" indent="-228600" algn="l" rtl="0">
              <a:lnSpc>
                <a:spcPct val="100000"/>
              </a:lnSpc>
              <a:spcBef>
                <a:spcPts val="320"/>
              </a:spcBef>
              <a:spcAft>
                <a:spcPts val="0"/>
              </a:spcAft>
              <a:buSzPts val="1600"/>
              <a:buNone/>
              <a:defRPr sz="1600" b="1"/>
            </a:lvl4pPr>
            <a:lvl5pPr marL="2286000" lvl="4" indent="-228600" algn="l" rtl="0">
              <a:lnSpc>
                <a:spcPct val="100000"/>
              </a:lnSpc>
              <a:spcBef>
                <a:spcPts val="320"/>
              </a:spcBef>
              <a:spcAft>
                <a:spcPts val="0"/>
              </a:spcAft>
              <a:buSzPts val="1600"/>
              <a:buNone/>
              <a:defRPr sz="1600" b="1"/>
            </a:lvl5pPr>
            <a:lvl6pPr marL="2743200" lvl="5" indent="-228600" algn="l" rtl="0">
              <a:lnSpc>
                <a:spcPct val="100000"/>
              </a:lnSpc>
              <a:spcBef>
                <a:spcPts val="320"/>
              </a:spcBef>
              <a:spcAft>
                <a:spcPts val="0"/>
              </a:spcAft>
              <a:buSzPts val="1600"/>
              <a:buNone/>
              <a:defRPr sz="1600" b="1"/>
            </a:lvl6pPr>
            <a:lvl7pPr marL="3200400" lvl="6" indent="-228600" algn="l" rtl="0">
              <a:lnSpc>
                <a:spcPct val="100000"/>
              </a:lnSpc>
              <a:spcBef>
                <a:spcPts val="320"/>
              </a:spcBef>
              <a:spcAft>
                <a:spcPts val="0"/>
              </a:spcAft>
              <a:buSzPts val="1600"/>
              <a:buNone/>
              <a:defRPr sz="1600" b="1"/>
            </a:lvl7pPr>
            <a:lvl8pPr marL="3657600" lvl="7" indent="-228600" algn="l" rtl="0">
              <a:lnSpc>
                <a:spcPct val="100000"/>
              </a:lnSpc>
              <a:spcBef>
                <a:spcPts val="320"/>
              </a:spcBef>
              <a:spcAft>
                <a:spcPts val="0"/>
              </a:spcAft>
              <a:buSzPts val="1600"/>
              <a:buNone/>
              <a:defRPr sz="1600" b="1"/>
            </a:lvl8pPr>
            <a:lvl9pPr marL="4114800" lvl="8" indent="-228600" algn="l" rtl="0">
              <a:lnSpc>
                <a:spcPct val="100000"/>
              </a:lnSpc>
              <a:spcBef>
                <a:spcPts val="320"/>
              </a:spcBef>
              <a:spcAft>
                <a:spcPts val="0"/>
              </a:spcAft>
              <a:buSzPts val="1600"/>
              <a:buNone/>
              <a:defRPr sz="1600" b="1"/>
            </a:lvl9pPr>
          </a:lstStyle>
          <a:p>
            <a:endParaRPr/>
          </a:p>
        </p:txBody>
      </p:sp>
      <p:sp>
        <p:nvSpPr>
          <p:cNvPr id="587" name="Google Shape;587;g295ec2f26d2_0_1519"/>
          <p:cNvSpPr txBox="1">
            <a:spLocks noGrp="1"/>
          </p:cNvSpPr>
          <p:nvPr>
            <p:ph type="body" idx="2"/>
          </p:nvPr>
        </p:nvSpPr>
        <p:spPr>
          <a:xfrm>
            <a:off x="2170176" y="2259366"/>
            <a:ext cx="4389000" cy="3840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480"/>
              </a:spcBef>
              <a:spcAft>
                <a:spcPts val="0"/>
              </a:spcAft>
              <a:buClr>
                <a:schemeClr val="dk1"/>
              </a:buClr>
              <a:buSzPts val="2400"/>
              <a:buNone/>
              <a:defRPr sz="2400"/>
            </a:lvl1pPr>
            <a:lvl2pPr marL="914400" lvl="1" indent="-355600" algn="l" rtl="0">
              <a:lnSpc>
                <a:spcPct val="100000"/>
              </a:lnSpc>
              <a:spcBef>
                <a:spcPts val="600"/>
              </a:spcBef>
              <a:spcAft>
                <a:spcPts val="0"/>
              </a:spcAft>
              <a:buSzPts val="2000"/>
              <a:buChar char="•"/>
              <a:defRPr sz="2000"/>
            </a:lvl2pPr>
            <a:lvl3pPr marL="1371600" lvl="2" indent="-342900" algn="l" rtl="0">
              <a:lnSpc>
                <a:spcPct val="100000"/>
              </a:lnSpc>
              <a:spcBef>
                <a:spcPts val="360"/>
              </a:spcBef>
              <a:spcAft>
                <a:spcPts val="0"/>
              </a:spcAft>
              <a:buSzPts val="1800"/>
              <a:buChar char="•"/>
              <a:defRPr sz="1800"/>
            </a:lvl3pPr>
            <a:lvl4pPr marL="1828800" lvl="3" indent="-330200" algn="l" rtl="0">
              <a:lnSpc>
                <a:spcPct val="100000"/>
              </a:lnSpc>
              <a:spcBef>
                <a:spcPts val="320"/>
              </a:spcBef>
              <a:spcAft>
                <a:spcPts val="0"/>
              </a:spcAft>
              <a:buSzPts val="1600"/>
              <a:buChar char="•"/>
              <a:defRPr sz="1600"/>
            </a:lvl4pPr>
            <a:lvl5pPr marL="2286000" lvl="4" indent="-330200" algn="l" rtl="0">
              <a:lnSpc>
                <a:spcPct val="100000"/>
              </a:lnSpc>
              <a:spcBef>
                <a:spcPts val="320"/>
              </a:spcBef>
              <a:spcAft>
                <a:spcPts val="0"/>
              </a:spcAft>
              <a:buSzPts val="1600"/>
              <a:buChar char="•"/>
              <a:defRPr sz="1600"/>
            </a:lvl5pPr>
            <a:lvl6pPr marL="2743200" lvl="5" indent="-330200" algn="l" rtl="0">
              <a:lnSpc>
                <a:spcPct val="100000"/>
              </a:lnSpc>
              <a:spcBef>
                <a:spcPts val="320"/>
              </a:spcBef>
              <a:spcAft>
                <a:spcPts val="0"/>
              </a:spcAft>
              <a:buSzPts val="1600"/>
              <a:buChar char="•"/>
              <a:defRPr sz="1600"/>
            </a:lvl6pPr>
            <a:lvl7pPr marL="3200400" lvl="6" indent="-330200" algn="l" rtl="0">
              <a:lnSpc>
                <a:spcPct val="100000"/>
              </a:lnSpc>
              <a:spcBef>
                <a:spcPts val="320"/>
              </a:spcBef>
              <a:spcAft>
                <a:spcPts val="0"/>
              </a:spcAft>
              <a:buSzPts val="1600"/>
              <a:buChar char="•"/>
              <a:defRPr sz="1600"/>
            </a:lvl7pPr>
            <a:lvl8pPr marL="3657600" lvl="7" indent="-330200" algn="l" rtl="0">
              <a:lnSpc>
                <a:spcPct val="100000"/>
              </a:lnSpc>
              <a:spcBef>
                <a:spcPts val="320"/>
              </a:spcBef>
              <a:spcAft>
                <a:spcPts val="0"/>
              </a:spcAft>
              <a:buSzPts val="1600"/>
              <a:buChar char="•"/>
              <a:defRPr sz="1600"/>
            </a:lvl8pPr>
            <a:lvl9pPr marL="4114800" lvl="8" indent="-330200" algn="l" rtl="0">
              <a:lnSpc>
                <a:spcPct val="100000"/>
              </a:lnSpc>
              <a:spcBef>
                <a:spcPts val="320"/>
              </a:spcBef>
              <a:spcAft>
                <a:spcPts val="0"/>
              </a:spcAft>
              <a:buSzPts val="1600"/>
              <a:buChar char="•"/>
              <a:defRPr sz="1600"/>
            </a:lvl9pPr>
          </a:lstStyle>
          <a:p>
            <a:endParaRPr/>
          </a:p>
        </p:txBody>
      </p:sp>
      <p:sp>
        <p:nvSpPr>
          <p:cNvPr id="588" name="Google Shape;588;g295ec2f26d2_0_1519"/>
          <p:cNvSpPr txBox="1">
            <a:spLocks noGrp="1"/>
          </p:cNvSpPr>
          <p:nvPr>
            <p:ph type="body" idx="3"/>
          </p:nvPr>
        </p:nvSpPr>
        <p:spPr>
          <a:xfrm>
            <a:off x="6790944" y="1572768"/>
            <a:ext cx="43890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rtl="0">
              <a:lnSpc>
                <a:spcPct val="100000"/>
              </a:lnSpc>
              <a:spcBef>
                <a:spcPts val="600"/>
              </a:spcBef>
              <a:spcAft>
                <a:spcPts val="0"/>
              </a:spcAft>
              <a:buSzPts val="2000"/>
              <a:buNone/>
              <a:defRPr sz="2000" b="1"/>
            </a:lvl2pPr>
            <a:lvl3pPr marL="1371600" lvl="2" indent="-228600" algn="l" rtl="0">
              <a:lnSpc>
                <a:spcPct val="100000"/>
              </a:lnSpc>
              <a:spcBef>
                <a:spcPts val="360"/>
              </a:spcBef>
              <a:spcAft>
                <a:spcPts val="0"/>
              </a:spcAft>
              <a:buSzPts val="1800"/>
              <a:buNone/>
              <a:defRPr sz="1800" b="1"/>
            </a:lvl3pPr>
            <a:lvl4pPr marL="1828800" lvl="3" indent="-228600" algn="l" rtl="0">
              <a:lnSpc>
                <a:spcPct val="100000"/>
              </a:lnSpc>
              <a:spcBef>
                <a:spcPts val="320"/>
              </a:spcBef>
              <a:spcAft>
                <a:spcPts val="0"/>
              </a:spcAft>
              <a:buSzPts val="1600"/>
              <a:buNone/>
              <a:defRPr sz="1600" b="1"/>
            </a:lvl4pPr>
            <a:lvl5pPr marL="2286000" lvl="4" indent="-228600" algn="l" rtl="0">
              <a:lnSpc>
                <a:spcPct val="100000"/>
              </a:lnSpc>
              <a:spcBef>
                <a:spcPts val="320"/>
              </a:spcBef>
              <a:spcAft>
                <a:spcPts val="0"/>
              </a:spcAft>
              <a:buSzPts val="1600"/>
              <a:buNone/>
              <a:defRPr sz="1600" b="1"/>
            </a:lvl5pPr>
            <a:lvl6pPr marL="2743200" lvl="5" indent="-228600" algn="l" rtl="0">
              <a:lnSpc>
                <a:spcPct val="100000"/>
              </a:lnSpc>
              <a:spcBef>
                <a:spcPts val="320"/>
              </a:spcBef>
              <a:spcAft>
                <a:spcPts val="0"/>
              </a:spcAft>
              <a:buSzPts val="1600"/>
              <a:buNone/>
              <a:defRPr sz="1600" b="1"/>
            </a:lvl6pPr>
            <a:lvl7pPr marL="3200400" lvl="6" indent="-228600" algn="l" rtl="0">
              <a:lnSpc>
                <a:spcPct val="100000"/>
              </a:lnSpc>
              <a:spcBef>
                <a:spcPts val="320"/>
              </a:spcBef>
              <a:spcAft>
                <a:spcPts val="0"/>
              </a:spcAft>
              <a:buSzPts val="1600"/>
              <a:buNone/>
              <a:defRPr sz="1600" b="1"/>
            </a:lvl7pPr>
            <a:lvl8pPr marL="3657600" lvl="7" indent="-228600" algn="l" rtl="0">
              <a:lnSpc>
                <a:spcPct val="100000"/>
              </a:lnSpc>
              <a:spcBef>
                <a:spcPts val="320"/>
              </a:spcBef>
              <a:spcAft>
                <a:spcPts val="0"/>
              </a:spcAft>
              <a:buSzPts val="1600"/>
              <a:buNone/>
              <a:defRPr sz="1600" b="1"/>
            </a:lvl8pPr>
            <a:lvl9pPr marL="4114800" lvl="8" indent="-228600" algn="l" rtl="0">
              <a:lnSpc>
                <a:spcPct val="100000"/>
              </a:lnSpc>
              <a:spcBef>
                <a:spcPts val="320"/>
              </a:spcBef>
              <a:spcAft>
                <a:spcPts val="0"/>
              </a:spcAft>
              <a:buSzPts val="1600"/>
              <a:buNone/>
              <a:defRPr sz="1600" b="1"/>
            </a:lvl9pPr>
          </a:lstStyle>
          <a:p>
            <a:endParaRPr/>
          </a:p>
        </p:txBody>
      </p:sp>
      <p:sp>
        <p:nvSpPr>
          <p:cNvPr id="589" name="Google Shape;589;g295ec2f26d2_0_1519"/>
          <p:cNvSpPr txBox="1">
            <a:spLocks noGrp="1"/>
          </p:cNvSpPr>
          <p:nvPr>
            <p:ph type="body" idx="4"/>
          </p:nvPr>
        </p:nvSpPr>
        <p:spPr>
          <a:xfrm>
            <a:off x="6790944" y="2259366"/>
            <a:ext cx="4389000" cy="3840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480"/>
              </a:spcBef>
              <a:spcAft>
                <a:spcPts val="0"/>
              </a:spcAft>
              <a:buClr>
                <a:schemeClr val="dk1"/>
              </a:buClr>
              <a:buSzPts val="2400"/>
              <a:buNone/>
              <a:defRPr sz="2400"/>
            </a:lvl1pPr>
            <a:lvl2pPr marL="914400" lvl="1" indent="-355600" algn="l" rtl="0">
              <a:lnSpc>
                <a:spcPct val="100000"/>
              </a:lnSpc>
              <a:spcBef>
                <a:spcPts val="600"/>
              </a:spcBef>
              <a:spcAft>
                <a:spcPts val="0"/>
              </a:spcAft>
              <a:buSzPts val="2000"/>
              <a:buChar char="•"/>
              <a:defRPr sz="2000"/>
            </a:lvl2pPr>
            <a:lvl3pPr marL="1371600" lvl="2" indent="-342900" algn="l" rtl="0">
              <a:lnSpc>
                <a:spcPct val="100000"/>
              </a:lnSpc>
              <a:spcBef>
                <a:spcPts val="360"/>
              </a:spcBef>
              <a:spcAft>
                <a:spcPts val="0"/>
              </a:spcAft>
              <a:buSzPts val="1800"/>
              <a:buChar char="•"/>
              <a:defRPr sz="1800"/>
            </a:lvl3pPr>
            <a:lvl4pPr marL="1828800" lvl="3" indent="-330200" algn="l" rtl="0">
              <a:lnSpc>
                <a:spcPct val="100000"/>
              </a:lnSpc>
              <a:spcBef>
                <a:spcPts val="320"/>
              </a:spcBef>
              <a:spcAft>
                <a:spcPts val="0"/>
              </a:spcAft>
              <a:buSzPts val="1600"/>
              <a:buChar char="•"/>
              <a:defRPr sz="1600"/>
            </a:lvl4pPr>
            <a:lvl5pPr marL="2286000" lvl="4" indent="-330200" algn="l" rtl="0">
              <a:lnSpc>
                <a:spcPct val="100000"/>
              </a:lnSpc>
              <a:spcBef>
                <a:spcPts val="320"/>
              </a:spcBef>
              <a:spcAft>
                <a:spcPts val="0"/>
              </a:spcAft>
              <a:buSzPts val="1600"/>
              <a:buChar char="•"/>
              <a:defRPr sz="1600"/>
            </a:lvl5pPr>
            <a:lvl6pPr marL="2743200" lvl="5" indent="-330200" algn="l" rtl="0">
              <a:lnSpc>
                <a:spcPct val="100000"/>
              </a:lnSpc>
              <a:spcBef>
                <a:spcPts val="320"/>
              </a:spcBef>
              <a:spcAft>
                <a:spcPts val="0"/>
              </a:spcAft>
              <a:buSzPts val="1600"/>
              <a:buChar char="•"/>
              <a:defRPr sz="1600"/>
            </a:lvl6pPr>
            <a:lvl7pPr marL="3200400" lvl="6" indent="-330200" algn="l" rtl="0">
              <a:lnSpc>
                <a:spcPct val="100000"/>
              </a:lnSpc>
              <a:spcBef>
                <a:spcPts val="320"/>
              </a:spcBef>
              <a:spcAft>
                <a:spcPts val="0"/>
              </a:spcAft>
              <a:buSzPts val="1600"/>
              <a:buChar char="•"/>
              <a:defRPr sz="1600"/>
            </a:lvl7pPr>
            <a:lvl8pPr marL="3657600" lvl="7" indent="-330200" algn="l" rtl="0">
              <a:lnSpc>
                <a:spcPct val="100000"/>
              </a:lnSpc>
              <a:spcBef>
                <a:spcPts val="320"/>
              </a:spcBef>
              <a:spcAft>
                <a:spcPts val="0"/>
              </a:spcAft>
              <a:buSzPts val="1600"/>
              <a:buChar char="•"/>
              <a:defRPr sz="1600"/>
            </a:lvl8pPr>
            <a:lvl9pPr marL="4114800" lvl="8" indent="-330200" algn="l" rtl="0">
              <a:lnSpc>
                <a:spcPct val="100000"/>
              </a:lnSpc>
              <a:spcBef>
                <a:spcPts val="320"/>
              </a:spcBef>
              <a:spcAft>
                <a:spcPts val="0"/>
              </a:spcAft>
              <a:buSzPts val="1600"/>
              <a:buChar char="•"/>
              <a:defRPr sz="1600"/>
            </a:lvl9pPr>
          </a:lstStyle>
          <a:p>
            <a:endParaRPr/>
          </a:p>
        </p:txBody>
      </p:sp>
      <p:sp>
        <p:nvSpPr>
          <p:cNvPr id="590" name="Google Shape;590;g295ec2f26d2_0_1519"/>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91" name="Google Shape;591;g295ec2f26d2_0_1519"/>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92" name="Google Shape;592;g295ec2f26d2_0_1519"/>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593"/>
        <p:cNvGrpSpPr/>
        <p:nvPr/>
      </p:nvGrpSpPr>
      <p:grpSpPr>
        <a:xfrm>
          <a:off x="0" y="0"/>
          <a:ext cx="0" cy="0"/>
          <a:chOff x="0" y="0"/>
          <a:chExt cx="0" cy="0"/>
        </a:xfrm>
      </p:grpSpPr>
      <p:sp>
        <p:nvSpPr>
          <p:cNvPr id="594" name="Google Shape;594;g295ec2f26d2_0_1528"/>
          <p:cNvSpPr txBox="1">
            <a:spLocks noGrp="1"/>
          </p:cNvSpPr>
          <p:nvPr>
            <p:ph type="title"/>
          </p:nvPr>
        </p:nvSpPr>
        <p:spPr>
          <a:xfrm>
            <a:off x="2947924" y="240889"/>
            <a:ext cx="7738500" cy="7743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5" name="Google Shape;595;g295ec2f26d2_0_1528"/>
          <p:cNvSpPr txBox="1">
            <a:spLocks noGrp="1"/>
          </p:cNvSpPr>
          <p:nvPr>
            <p:ph type="body" idx="1"/>
          </p:nvPr>
        </p:nvSpPr>
        <p:spPr>
          <a:xfrm>
            <a:off x="85511" y="5269246"/>
            <a:ext cx="4389000" cy="7902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360"/>
              </a:spcBef>
              <a:spcAft>
                <a:spcPts val="0"/>
              </a:spcAft>
              <a:buClr>
                <a:srgbClr val="C00000"/>
              </a:buClr>
              <a:buSzPts val="1800"/>
              <a:buNone/>
              <a:defRPr sz="1800" b="0" cap="none">
                <a:solidFill>
                  <a:srgbClr val="C00000"/>
                </a:solidFill>
                <a:latin typeface="Arial Black"/>
                <a:ea typeface="Arial Black"/>
                <a:cs typeface="Arial Black"/>
                <a:sym typeface="Arial Black"/>
              </a:defRPr>
            </a:lvl1pPr>
            <a:lvl2pPr marL="914400" lvl="1" indent="-228600" algn="l" rtl="0">
              <a:lnSpc>
                <a:spcPct val="100000"/>
              </a:lnSpc>
              <a:spcBef>
                <a:spcPts val="600"/>
              </a:spcBef>
              <a:spcAft>
                <a:spcPts val="0"/>
              </a:spcAft>
              <a:buSzPts val="2000"/>
              <a:buNone/>
              <a:defRPr sz="2000" b="1"/>
            </a:lvl2pPr>
            <a:lvl3pPr marL="1371600" lvl="2" indent="-228600" algn="l" rtl="0">
              <a:lnSpc>
                <a:spcPct val="100000"/>
              </a:lnSpc>
              <a:spcBef>
                <a:spcPts val="360"/>
              </a:spcBef>
              <a:spcAft>
                <a:spcPts val="0"/>
              </a:spcAft>
              <a:buSzPts val="1800"/>
              <a:buNone/>
              <a:defRPr sz="1800" b="1"/>
            </a:lvl3pPr>
            <a:lvl4pPr marL="1828800" lvl="3" indent="-228600" algn="l" rtl="0">
              <a:lnSpc>
                <a:spcPct val="100000"/>
              </a:lnSpc>
              <a:spcBef>
                <a:spcPts val="320"/>
              </a:spcBef>
              <a:spcAft>
                <a:spcPts val="0"/>
              </a:spcAft>
              <a:buSzPts val="1600"/>
              <a:buNone/>
              <a:defRPr sz="1600" b="1"/>
            </a:lvl4pPr>
            <a:lvl5pPr marL="2286000" lvl="4" indent="-228600" algn="l" rtl="0">
              <a:lnSpc>
                <a:spcPct val="100000"/>
              </a:lnSpc>
              <a:spcBef>
                <a:spcPts val="320"/>
              </a:spcBef>
              <a:spcAft>
                <a:spcPts val="0"/>
              </a:spcAft>
              <a:buSzPts val="1600"/>
              <a:buNone/>
              <a:defRPr sz="1600" b="1"/>
            </a:lvl5pPr>
            <a:lvl6pPr marL="2743200" lvl="5" indent="-228600" algn="l" rtl="0">
              <a:lnSpc>
                <a:spcPct val="100000"/>
              </a:lnSpc>
              <a:spcBef>
                <a:spcPts val="320"/>
              </a:spcBef>
              <a:spcAft>
                <a:spcPts val="0"/>
              </a:spcAft>
              <a:buSzPts val="1600"/>
              <a:buNone/>
              <a:defRPr sz="1600" b="1"/>
            </a:lvl6pPr>
            <a:lvl7pPr marL="3200400" lvl="6" indent="-228600" algn="l" rtl="0">
              <a:lnSpc>
                <a:spcPct val="100000"/>
              </a:lnSpc>
              <a:spcBef>
                <a:spcPts val="320"/>
              </a:spcBef>
              <a:spcAft>
                <a:spcPts val="0"/>
              </a:spcAft>
              <a:buSzPts val="1600"/>
              <a:buNone/>
              <a:defRPr sz="1600" b="1"/>
            </a:lvl7pPr>
            <a:lvl8pPr marL="3657600" lvl="7" indent="-228600" algn="l" rtl="0">
              <a:lnSpc>
                <a:spcPct val="100000"/>
              </a:lnSpc>
              <a:spcBef>
                <a:spcPts val="320"/>
              </a:spcBef>
              <a:spcAft>
                <a:spcPts val="0"/>
              </a:spcAft>
              <a:buSzPts val="1600"/>
              <a:buNone/>
              <a:defRPr sz="1600" b="1"/>
            </a:lvl8pPr>
            <a:lvl9pPr marL="4114800" lvl="8" indent="-228600" algn="l" rtl="0">
              <a:lnSpc>
                <a:spcPct val="100000"/>
              </a:lnSpc>
              <a:spcBef>
                <a:spcPts val="320"/>
              </a:spcBef>
              <a:spcAft>
                <a:spcPts val="0"/>
              </a:spcAft>
              <a:buSzPts val="1600"/>
              <a:buNone/>
              <a:defRPr sz="1600" b="1"/>
            </a:lvl9pPr>
          </a:lstStyle>
          <a:p>
            <a:endParaRPr/>
          </a:p>
        </p:txBody>
      </p:sp>
      <p:sp>
        <p:nvSpPr>
          <p:cNvPr id="596" name="Google Shape;596;g295ec2f26d2_0_1528"/>
          <p:cNvSpPr txBox="1">
            <a:spLocks noGrp="1"/>
          </p:cNvSpPr>
          <p:nvPr>
            <p:ph type="body" idx="2"/>
          </p:nvPr>
        </p:nvSpPr>
        <p:spPr>
          <a:xfrm>
            <a:off x="6790944" y="1401844"/>
            <a:ext cx="4389000" cy="46980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480"/>
              </a:spcBef>
              <a:spcAft>
                <a:spcPts val="0"/>
              </a:spcAft>
              <a:buClr>
                <a:schemeClr val="dk1"/>
              </a:buClr>
              <a:buSzPts val="2400"/>
              <a:buNone/>
              <a:defRPr sz="2400"/>
            </a:lvl1pPr>
            <a:lvl2pPr marL="914400" lvl="1" indent="-355600" algn="l" rtl="0">
              <a:lnSpc>
                <a:spcPct val="100000"/>
              </a:lnSpc>
              <a:spcBef>
                <a:spcPts val="600"/>
              </a:spcBef>
              <a:spcAft>
                <a:spcPts val="0"/>
              </a:spcAft>
              <a:buSzPts val="2000"/>
              <a:buChar char="•"/>
              <a:defRPr sz="2000"/>
            </a:lvl2pPr>
            <a:lvl3pPr marL="1371600" lvl="2" indent="-342900" algn="l" rtl="0">
              <a:lnSpc>
                <a:spcPct val="100000"/>
              </a:lnSpc>
              <a:spcBef>
                <a:spcPts val="360"/>
              </a:spcBef>
              <a:spcAft>
                <a:spcPts val="0"/>
              </a:spcAft>
              <a:buSzPts val="1800"/>
              <a:buChar char="•"/>
              <a:defRPr sz="1800"/>
            </a:lvl3pPr>
            <a:lvl4pPr marL="1828800" lvl="3" indent="-330200" algn="l" rtl="0">
              <a:lnSpc>
                <a:spcPct val="100000"/>
              </a:lnSpc>
              <a:spcBef>
                <a:spcPts val="320"/>
              </a:spcBef>
              <a:spcAft>
                <a:spcPts val="0"/>
              </a:spcAft>
              <a:buSzPts val="1600"/>
              <a:buChar char="•"/>
              <a:defRPr sz="1600"/>
            </a:lvl4pPr>
            <a:lvl5pPr marL="2286000" lvl="4" indent="-330200" algn="l" rtl="0">
              <a:lnSpc>
                <a:spcPct val="100000"/>
              </a:lnSpc>
              <a:spcBef>
                <a:spcPts val="320"/>
              </a:spcBef>
              <a:spcAft>
                <a:spcPts val="0"/>
              </a:spcAft>
              <a:buSzPts val="1600"/>
              <a:buChar char="•"/>
              <a:defRPr sz="1600"/>
            </a:lvl5pPr>
            <a:lvl6pPr marL="2743200" lvl="5" indent="-330200" algn="l" rtl="0">
              <a:lnSpc>
                <a:spcPct val="100000"/>
              </a:lnSpc>
              <a:spcBef>
                <a:spcPts val="320"/>
              </a:spcBef>
              <a:spcAft>
                <a:spcPts val="0"/>
              </a:spcAft>
              <a:buSzPts val="1600"/>
              <a:buChar char="•"/>
              <a:defRPr sz="1600"/>
            </a:lvl6pPr>
            <a:lvl7pPr marL="3200400" lvl="6" indent="-330200" algn="l" rtl="0">
              <a:lnSpc>
                <a:spcPct val="100000"/>
              </a:lnSpc>
              <a:spcBef>
                <a:spcPts val="320"/>
              </a:spcBef>
              <a:spcAft>
                <a:spcPts val="0"/>
              </a:spcAft>
              <a:buSzPts val="1600"/>
              <a:buChar char="•"/>
              <a:defRPr sz="1600"/>
            </a:lvl7pPr>
            <a:lvl8pPr marL="3657600" lvl="7" indent="-330200" algn="l" rtl="0">
              <a:lnSpc>
                <a:spcPct val="100000"/>
              </a:lnSpc>
              <a:spcBef>
                <a:spcPts val="320"/>
              </a:spcBef>
              <a:spcAft>
                <a:spcPts val="0"/>
              </a:spcAft>
              <a:buSzPts val="1600"/>
              <a:buChar char="•"/>
              <a:defRPr sz="1600"/>
            </a:lvl8pPr>
            <a:lvl9pPr marL="4114800" lvl="8" indent="-330200" algn="l" rtl="0">
              <a:lnSpc>
                <a:spcPct val="100000"/>
              </a:lnSpc>
              <a:spcBef>
                <a:spcPts val="320"/>
              </a:spcBef>
              <a:spcAft>
                <a:spcPts val="0"/>
              </a:spcAft>
              <a:buSzPts val="1600"/>
              <a:buChar char="•"/>
              <a:defRPr sz="1600"/>
            </a:lvl9pPr>
          </a:lstStyle>
          <a:p>
            <a:endParaRPr/>
          </a:p>
        </p:txBody>
      </p:sp>
      <p:sp>
        <p:nvSpPr>
          <p:cNvPr id="597" name="Google Shape;597;g295ec2f26d2_0_1528"/>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598" name="Google Shape;598;g295ec2f26d2_0_152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99" name="Google Shape;599;g295ec2f26d2_0_1528"/>
          <p:cNvSpPr txBox="1"/>
          <p:nvPr/>
        </p:nvSpPr>
        <p:spPr>
          <a:xfrm>
            <a:off x="640939" y="349776"/>
            <a:ext cx="2267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00000"/>
              </a:buClr>
              <a:buSzPts val="3600"/>
              <a:buFont typeface="Arial"/>
              <a:buNone/>
            </a:pPr>
            <a:r>
              <a:rPr lang="en-US" sz="3600" b="1">
                <a:solidFill>
                  <a:srgbClr val="C00000"/>
                </a:solidFill>
                <a:latin typeface="Arial"/>
                <a:ea typeface="Arial"/>
                <a:cs typeface="Arial"/>
                <a:sym typeface="Arial"/>
              </a:rPr>
              <a:t>POP QUIZ:</a:t>
            </a:r>
            <a:endParaRPr sz="1800" b="1">
              <a:solidFill>
                <a:srgbClr val="C00000"/>
              </a:solidFill>
              <a:latin typeface="Arial"/>
              <a:ea typeface="Arial"/>
              <a:cs typeface="Arial"/>
              <a:sym typeface="Arial"/>
            </a:endParaRPr>
          </a:p>
        </p:txBody>
      </p:sp>
      <p:sp>
        <p:nvSpPr>
          <p:cNvPr id="600" name="Google Shape;600;g295ec2f26d2_0_1528"/>
          <p:cNvSpPr/>
          <p:nvPr/>
        </p:nvSpPr>
        <p:spPr>
          <a:xfrm>
            <a:off x="12006470" y="1300130"/>
            <a:ext cx="185400" cy="55578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pic>
        <p:nvPicPr>
          <p:cNvPr id="601" name="Google Shape;601;g295ec2f26d2_0_1528"/>
          <p:cNvPicPr preferRelativeResize="0"/>
          <p:nvPr/>
        </p:nvPicPr>
        <p:blipFill rotWithShape="1">
          <a:blip r:embed="rId2">
            <a:alphaModFix/>
          </a:blip>
          <a:srcRect l="38541" t="36852" r="56352" b="53517"/>
          <a:stretch/>
        </p:blipFill>
        <p:spPr>
          <a:xfrm>
            <a:off x="555371" y="4791464"/>
            <a:ext cx="788400" cy="836668"/>
          </a:xfrm>
          <a:prstGeom prst="rect">
            <a:avLst/>
          </a:prstGeom>
          <a:noFill/>
          <a:ln>
            <a:noFill/>
          </a:ln>
        </p:spPr>
      </p:pic>
      <p:pic>
        <p:nvPicPr>
          <p:cNvPr id="602" name="Google Shape;602;g295ec2f26d2_0_1528"/>
          <p:cNvPicPr preferRelativeResize="0"/>
          <p:nvPr/>
        </p:nvPicPr>
        <p:blipFill rotWithShape="1">
          <a:blip r:embed="rId3">
            <a:alphaModFix/>
          </a:blip>
          <a:srcRect l="26346"/>
          <a:stretch/>
        </p:blipFill>
        <p:spPr>
          <a:xfrm>
            <a:off x="2999346" y="1401844"/>
            <a:ext cx="3689998" cy="474042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3"/>
        <p:cNvGrpSpPr/>
        <p:nvPr/>
      </p:nvGrpSpPr>
      <p:grpSpPr>
        <a:xfrm>
          <a:off x="0" y="0"/>
          <a:ext cx="0" cy="0"/>
          <a:chOff x="0" y="0"/>
          <a:chExt cx="0" cy="0"/>
        </a:xfrm>
      </p:grpSpPr>
      <p:sp>
        <p:nvSpPr>
          <p:cNvPr id="604" name="Google Shape;604;g295ec2f26d2_0_1538"/>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2"/>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5" name="Google Shape;605;g295ec2f26d2_0_1538"/>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06" name="Google Shape;606;g295ec2f26d2_0_1538"/>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07" name="Google Shape;607;g295ec2f26d2_0_153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8"/>
        <p:cNvGrpSpPr/>
        <p:nvPr/>
      </p:nvGrpSpPr>
      <p:grpSpPr>
        <a:xfrm>
          <a:off x="0" y="0"/>
          <a:ext cx="0" cy="0"/>
          <a:chOff x="0" y="0"/>
          <a:chExt cx="0" cy="0"/>
        </a:xfrm>
      </p:grpSpPr>
      <p:sp>
        <p:nvSpPr>
          <p:cNvPr id="609" name="Google Shape;609;g295ec2f26d2_0_1543"/>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10" name="Google Shape;610;g295ec2f26d2_0_1543"/>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11" name="Google Shape;611;g295ec2f26d2_0_154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2"/>
        <p:cNvGrpSpPr/>
        <p:nvPr/>
      </p:nvGrpSpPr>
      <p:grpSpPr>
        <a:xfrm>
          <a:off x="0" y="0"/>
          <a:ext cx="0" cy="0"/>
          <a:chOff x="0" y="0"/>
          <a:chExt cx="0" cy="0"/>
        </a:xfrm>
      </p:grpSpPr>
      <p:sp>
        <p:nvSpPr>
          <p:cNvPr id="613" name="Google Shape;613;g295ec2f26d2_0_1547"/>
          <p:cNvSpPr txBox="1">
            <a:spLocks noGrp="1"/>
          </p:cNvSpPr>
          <p:nvPr>
            <p:ph type="body" idx="1"/>
          </p:nvPr>
        </p:nvSpPr>
        <p:spPr>
          <a:xfrm>
            <a:off x="4766733" y="1600200"/>
            <a:ext cx="6815700" cy="44805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640"/>
              </a:spcBef>
              <a:spcAft>
                <a:spcPts val="0"/>
              </a:spcAft>
              <a:buClr>
                <a:schemeClr val="dk1"/>
              </a:buClr>
              <a:buSzPts val="3200"/>
              <a:buNone/>
              <a:defRPr sz="3200"/>
            </a:lvl1pPr>
            <a:lvl2pPr marL="914400" lvl="1" indent="-406400" algn="l" rtl="0">
              <a:lnSpc>
                <a:spcPct val="100000"/>
              </a:lnSpc>
              <a:spcBef>
                <a:spcPts val="600"/>
              </a:spcBef>
              <a:spcAft>
                <a:spcPts val="0"/>
              </a:spcAft>
              <a:buSzPts val="2800"/>
              <a:buChar char="•"/>
              <a:defRPr sz="2800"/>
            </a:lvl2pPr>
            <a:lvl3pPr marL="1371600" lvl="2" indent="-381000" algn="l" rtl="0">
              <a:lnSpc>
                <a:spcPct val="100000"/>
              </a:lnSpc>
              <a:spcBef>
                <a:spcPts val="480"/>
              </a:spcBef>
              <a:spcAft>
                <a:spcPts val="0"/>
              </a:spcAft>
              <a:buSzPts val="2400"/>
              <a:buChar char="•"/>
              <a:defRPr sz="2400"/>
            </a:lvl3pPr>
            <a:lvl4pPr marL="1828800" lvl="3" indent="-355600" algn="l" rtl="0">
              <a:lnSpc>
                <a:spcPct val="100000"/>
              </a:lnSpc>
              <a:spcBef>
                <a:spcPts val="400"/>
              </a:spcBef>
              <a:spcAft>
                <a:spcPts val="0"/>
              </a:spcAft>
              <a:buSzPts val="2000"/>
              <a:buChar char="•"/>
              <a:defRPr sz="2000"/>
            </a:lvl4pPr>
            <a:lvl5pPr marL="2286000" lvl="4" indent="-355600" algn="l" rtl="0">
              <a:lnSpc>
                <a:spcPct val="100000"/>
              </a:lnSpc>
              <a:spcBef>
                <a:spcPts val="400"/>
              </a:spcBef>
              <a:spcAft>
                <a:spcPts val="0"/>
              </a:spcAft>
              <a:buSzPts val="2000"/>
              <a:buChar char="•"/>
              <a:defRPr sz="2000"/>
            </a:lvl5pPr>
            <a:lvl6pPr marL="2743200" lvl="5" indent="-355600" algn="l" rtl="0">
              <a:lnSpc>
                <a:spcPct val="100000"/>
              </a:lnSpc>
              <a:spcBef>
                <a:spcPts val="400"/>
              </a:spcBef>
              <a:spcAft>
                <a:spcPts val="0"/>
              </a:spcAft>
              <a:buSzPts val="2000"/>
              <a:buChar char="•"/>
              <a:defRPr sz="2000"/>
            </a:lvl6pPr>
            <a:lvl7pPr marL="3200400" lvl="6" indent="-355600" algn="l" rtl="0">
              <a:lnSpc>
                <a:spcPct val="100000"/>
              </a:lnSpc>
              <a:spcBef>
                <a:spcPts val="400"/>
              </a:spcBef>
              <a:spcAft>
                <a:spcPts val="0"/>
              </a:spcAft>
              <a:buSzPts val="2000"/>
              <a:buChar char="•"/>
              <a:defRPr sz="2000"/>
            </a:lvl7pPr>
            <a:lvl8pPr marL="3657600" lvl="7" indent="-355600" algn="l" rtl="0">
              <a:lnSpc>
                <a:spcPct val="100000"/>
              </a:lnSpc>
              <a:spcBef>
                <a:spcPts val="400"/>
              </a:spcBef>
              <a:spcAft>
                <a:spcPts val="0"/>
              </a:spcAft>
              <a:buSzPts val="2000"/>
              <a:buChar char="•"/>
              <a:defRPr sz="2000"/>
            </a:lvl8pPr>
            <a:lvl9pPr marL="4114800" lvl="8" indent="-355600" algn="l" rtl="0">
              <a:lnSpc>
                <a:spcPct val="100000"/>
              </a:lnSpc>
              <a:spcBef>
                <a:spcPts val="400"/>
              </a:spcBef>
              <a:spcAft>
                <a:spcPts val="0"/>
              </a:spcAft>
              <a:buSzPts val="2000"/>
              <a:buChar char="•"/>
              <a:defRPr sz="2000"/>
            </a:lvl9pPr>
          </a:lstStyle>
          <a:p>
            <a:endParaRPr/>
          </a:p>
        </p:txBody>
      </p:sp>
      <p:sp>
        <p:nvSpPr>
          <p:cNvPr id="614" name="Google Shape;614;g295ec2f26d2_0_1547"/>
          <p:cNvSpPr txBox="1">
            <a:spLocks noGrp="1"/>
          </p:cNvSpPr>
          <p:nvPr>
            <p:ph type="body" idx="2"/>
          </p:nvPr>
        </p:nvSpPr>
        <p:spPr>
          <a:xfrm>
            <a:off x="609601" y="1600200"/>
            <a:ext cx="4011000" cy="44805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20"/>
              </a:spcBef>
              <a:spcAft>
                <a:spcPts val="0"/>
              </a:spcAft>
              <a:buClr>
                <a:schemeClr val="dk1"/>
              </a:buClr>
              <a:buSzPts val="1600"/>
              <a:buNone/>
              <a:defRPr sz="1600"/>
            </a:lvl1pPr>
            <a:lvl2pPr marL="914400" lvl="1" indent="-228600" algn="l" rtl="0">
              <a:lnSpc>
                <a:spcPct val="100000"/>
              </a:lnSpc>
              <a:spcBef>
                <a:spcPts val="600"/>
              </a:spcBef>
              <a:spcAft>
                <a:spcPts val="0"/>
              </a:spcAft>
              <a:buSzPts val="1200"/>
              <a:buNone/>
              <a:defRPr sz="1200"/>
            </a:lvl2pPr>
            <a:lvl3pPr marL="1371600" lvl="2" indent="-228600" algn="l" rtl="0">
              <a:lnSpc>
                <a:spcPct val="100000"/>
              </a:lnSpc>
              <a:spcBef>
                <a:spcPts val="200"/>
              </a:spcBef>
              <a:spcAft>
                <a:spcPts val="0"/>
              </a:spcAft>
              <a:buSzPts val="1000"/>
              <a:buNone/>
              <a:defRPr sz="1000"/>
            </a:lvl3pPr>
            <a:lvl4pPr marL="1828800" lvl="3" indent="-228600" algn="l" rtl="0">
              <a:lnSpc>
                <a:spcPct val="100000"/>
              </a:lnSpc>
              <a:spcBef>
                <a:spcPts val="180"/>
              </a:spcBef>
              <a:spcAft>
                <a:spcPts val="0"/>
              </a:spcAft>
              <a:buSzPts val="900"/>
              <a:buNone/>
              <a:defRPr sz="900"/>
            </a:lvl4pPr>
            <a:lvl5pPr marL="2286000" lvl="4" indent="-228600" algn="l" rtl="0">
              <a:lnSpc>
                <a:spcPct val="100000"/>
              </a:lnSpc>
              <a:spcBef>
                <a:spcPts val="180"/>
              </a:spcBef>
              <a:spcAft>
                <a:spcPts val="0"/>
              </a:spcAft>
              <a:buSzPts val="900"/>
              <a:buNone/>
              <a:defRPr sz="900"/>
            </a:lvl5pPr>
            <a:lvl6pPr marL="2743200" lvl="5" indent="-228600" algn="l" rtl="0">
              <a:lnSpc>
                <a:spcPct val="100000"/>
              </a:lnSpc>
              <a:spcBef>
                <a:spcPts val="180"/>
              </a:spcBef>
              <a:spcAft>
                <a:spcPts val="0"/>
              </a:spcAft>
              <a:buSzPts val="900"/>
              <a:buNone/>
              <a:defRPr sz="900"/>
            </a:lvl6pPr>
            <a:lvl7pPr marL="3200400" lvl="6" indent="-228600" algn="l" rtl="0">
              <a:lnSpc>
                <a:spcPct val="100000"/>
              </a:lnSpc>
              <a:spcBef>
                <a:spcPts val="180"/>
              </a:spcBef>
              <a:spcAft>
                <a:spcPts val="0"/>
              </a:spcAft>
              <a:buSzPts val="900"/>
              <a:buNone/>
              <a:defRPr sz="900"/>
            </a:lvl7pPr>
            <a:lvl8pPr marL="3657600" lvl="7" indent="-228600" algn="l" rtl="0">
              <a:lnSpc>
                <a:spcPct val="100000"/>
              </a:lnSpc>
              <a:spcBef>
                <a:spcPts val="180"/>
              </a:spcBef>
              <a:spcAft>
                <a:spcPts val="0"/>
              </a:spcAft>
              <a:buSzPts val="900"/>
              <a:buNone/>
              <a:defRPr sz="900"/>
            </a:lvl8pPr>
            <a:lvl9pPr marL="4114800" lvl="8" indent="-228600" algn="l" rtl="0">
              <a:lnSpc>
                <a:spcPct val="100000"/>
              </a:lnSpc>
              <a:spcBef>
                <a:spcPts val="180"/>
              </a:spcBef>
              <a:spcAft>
                <a:spcPts val="0"/>
              </a:spcAft>
              <a:buSzPts val="900"/>
              <a:buNone/>
              <a:defRPr sz="900"/>
            </a:lvl9pPr>
          </a:lstStyle>
          <a:p>
            <a:endParaRPr/>
          </a:p>
        </p:txBody>
      </p:sp>
      <p:sp>
        <p:nvSpPr>
          <p:cNvPr id="615" name="Google Shape;615;g295ec2f26d2_0_1547"/>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16" name="Google Shape;616;g295ec2f26d2_0_1547"/>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17" name="Google Shape;617;g295ec2f26d2_0_154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18" name="Google Shape;618;g295ec2f26d2_0_1547"/>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2"/>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19"/>
        <p:cNvGrpSpPr/>
        <p:nvPr/>
      </p:nvGrpSpPr>
      <p:grpSpPr>
        <a:xfrm>
          <a:off x="0" y="0"/>
          <a:ext cx="0" cy="0"/>
          <a:chOff x="0" y="0"/>
          <a:chExt cx="0" cy="0"/>
        </a:xfrm>
      </p:grpSpPr>
      <p:sp>
        <p:nvSpPr>
          <p:cNvPr id="620" name="Google Shape;620;g295ec2f26d2_0_1554"/>
          <p:cNvSpPr/>
          <p:nvPr/>
        </p:nvSpPr>
        <p:spPr>
          <a:xfrm>
            <a:off x="12001499" y="4846320"/>
            <a:ext cx="190500" cy="201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621" name="Google Shape;621;g295ec2f26d2_0_1554"/>
          <p:cNvSpPr>
            <a:spLocks noGrp="1"/>
          </p:cNvSpPr>
          <p:nvPr>
            <p:ph type="pic" idx="2"/>
          </p:nvPr>
        </p:nvSpPr>
        <p:spPr>
          <a:xfrm>
            <a:off x="0" y="106680"/>
            <a:ext cx="12001200" cy="4846200"/>
          </a:xfrm>
          <a:prstGeom prst="rect">
            <a:avLst/>
          </a:prstGeom>
          <a:solidFill>
            <a:srgbClr val="BFBFBF"/>
          </a:solidFill>
          <a:ln>
            <a:noFill/>
          </a:ln>
        </p:spPr>
      </p:sp>
      <p:sp>
        <p:nvSpPr>
          <p:cNvPr id="622" name="Google Shape;622;g295ec2f26d2_0_1554"/>
          <p:cNvSpPr txBox="1">
            <a:spLocks noGrp="1"/>
          </p:cNvSpPr>
          <p:nvPr>
            <p:ph type="body" idx="1"/>
          </p:nvPr>
        </p:nvSpPr>
        <p:spPr>
          <a:xfrm>
            <a:off x="609600" y="5715000"/>
            <a:ext cx="10871100" cy="4572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20"/>
              </a:spcBef>
              <a:spcAft>
                <a:spcPts val="0"/>
              </a:spcAft>
              <a:buClr>
                <a:schemeClr val="dk1"/>
              </a:buClr>
              <a:buSzPts val="1600"/>
              <a:buNone/>
              <a:defRPr sz="1600"/>
            </a:lvl1pPr>
            <a:lvl2pPr marL="914400" lvl="1" indent="-228600" algn="l" rtl="0">
              <a:lnSpc>
                <a:spcPct val="100000"/>
              </a:lnSpc>
              <a:spcBef>
                <a:spcPts val="600"/>
              </a:spcBef>
              <a:spcAft>
                <a:spcPts val="0"/>
              </a:spcAft>
              <a:buSzPts val="1200"/>
              <a:buNone/>
              <a:defRPr sz="1200"/>
            </a:lvl2pPr>
            <a:lvl3pPr marL="1371600" lvl="2" indent="-228600" algn="l" rtl="0">
              <a:lnSpc>
                <a:spcPct val="100000"/>
              </a:lnSpc>
              <a:spcBef>
                <a:spcPts val="200"/>
              </a:spcBef>
              <a:spcAft>
                <a:spcPts val="0"/>
              </a:spcAft>
              <a:buSzPts val="1000"/>
              <a:buNone/>
              <a:defRPr sz="1000"/>
            </a:lvl3pPr>
            <a:lvl4pPr marL="1828800" lvl="3" indent="-228600" algn="l" rtl="0">
              <a:lnSpc>
                <a:spcPct val="100000"/>
              </a:lnSpc>
              <a:spcBef>
                <a:spcPts val="180"/>
              </a:spcBef>
              <a:spcAft>
                <a:spcPts val="0"/>
              </a:spcAft>
              <a:buSzPts val="900"/>
              <a:buNone/>
              <a:defRPr sz="900"/>
            </a:lvl4pPr>
            <a:lvl5pPr marL="2286000" lvl="4" indent="-228600" algn="l" rtl="0">
              <a:lnSpc>
                <a:spcPct val="100000"/>
              </a:lnSpc>
              <a:spcBef>
                <a:spcPts val="180"/>
              </a:spcBef>
              <a:spcAft>
                <a:spcPts val="0"/>
              </a:spcAft>
              <a:buSzPts val="900"/>
              <a:buNone/>
              <a:defRPr sz="900"/>
            </a:lvl5pPr>
            <a:lvl6pPr marL="2743200" lvl="5" indent="-228600" algn="l" rtl="0">
              <a:lnSpc>
                <a:spcPct val="100000"/>
              </a:lnSpc>
              <a:spcBef>
                <a:spcPts val="180"/>
              </a:spcBef>
              <a:spcAft>
                <a:spcPts val="0"/>
              </a:spcAft>
              <a:buSzPts val="900"/>
              <a:buNone/>
              <a:defRPr sz="900"/>
            </a:lvl6pPr>
            <a:lvl7pPr marL="3200400" lvl="6" indent="-228600" algn="l" rtl="0">
              <a:lnSpc>
                <a:spcPct val="100000"/>
              </a:lnSpc>
              <a:spcBef>
                <a:spcPts val="180"/>
              </a:spcBef>
              <a:spcAft>
                <a:spcPts val="0"/>
              </a:spcAft>
              <a:buSzPts val="900"/>
              <a:buNone/>
              <a:defRPr sz="900"/>
            </a:lvl7pPr>
            <a:lvl8pPr marL="3657600" lvl="7" indent="-228600" algn="l" rtl="0">
              <a:lnSpc>
                <a:spcPct val="100000"/>
              </a:lnSpc>
              <a:spcBef>
                <a:spcPts val="180"/>
              </a:spcBef>
              <a:spcAft>
                <a:spcPts val="0"/>
              </a:spcAft>
              <a:buSzPts val="900"/>
              <a:buNone/>
              <a:defRPr sz="900"/>
            </a:lvl8pPr>
            <a:lvl9pPr marL="4114800" lvl="8" indent="-228600" algn="l" rtl="0">
              <a:lnSpc>
                <a:spcPct val="100000"/>
              </a:lnSpc>
              <a:spcBef>
                <a:spcPts val="180"/>
              </a:spcBef>
              <a:spcAft>
                <a:spcPts val="0"/>
              </a:spcAft>
              <a:buSzPts val="900"/>
              <a:buNone/>
              <a:defRPr sz="900"/>
            </a:lvl9pPr>
          </a:lstStyle>
          <a:p>
            <a:endParaRPr/>
          </a:p>
        </p:txBody>
      </p:sp>
      <p:sp>
        <p:nvSpPr>
          <p:cNvPr id="623" name="Google Shape;623;g295ec2f26d2_0_1554"/>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24" name="Google Shape;624;g295ec2f26d2_0_1554"/>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25" name="Google Shape;625;g295ec2f26d2_0_155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2pPr>
            <a:lvl3pPr marL="0" marR="0" lvl="2"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3pPr>
            <a:lvl4pPr marL="0" marR="0" lvl="3"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4pPr>
            <a:lvl5pPr marL="0" marR="0" lvl="4"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5pPr>
            <a:lvl6pPr marL="0" marR="0" lvl="5"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6pPr>
            <a:lvl7pPr marL="0" marR="0" lvl="6"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7pPr>
            <a:lvl8pPr marL="0" marR="0" lvl="7"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8pPr>
            <a:lvl9pPr marL="0" marR="0" lvl="8" indent="0" algn="l" rtl="0">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26" name="Google Shape;626;g295ec2f26d2_0_1554"/>
          <p:cNvSpPr txBox="1">
            <a:spLocks noGrp="1"/>
          </p:cNvSpPr>
          <p:nvPr>
            <p:ph type="title"/>
          </p:nvPr>
        </p:nvSpPr>
        <p:spPr>
          <a:xfrm>
            <a:off x="609600" y="4953000"/>
            <a:ext cx="10871100" cy="7620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dk2"/>
              </a:buClr>
              <a:buSzPts val="3200"/>
              <a:buFont typeface="Arial Black"/>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7" name="Google Shape;627;g295ec2f26d2_0_1554"/>
          <p:cNvSpPr/>
          <p:nvPr/>
        </p:nvSpPr>
        <p:spPr>
          <a:xfrm>
            <a:off x="12001499" y="0"/>
            <a:ext cx="190500" cy="484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8"/>
        <p:cNvGrpSpPr/>
        <p:nvPr/>
      </p:nvGrpSpPr>
      <p:grpSpPr>
        <a:xfrm>
          <a:off x="0" y="0"/>
          <a:ext cx="0" cy="0"/>
          <a:chOff x="0" y="0"/>
          <a:chExt cx="0" cy="0"/>
        </a:xfrm>
      </p:grpSpPr>
      <p:sp>
        <p:nvSpPr>
          <p:cNvPr id="629" name="Google Shape;629;g295ec2f26d2_0_1563"/>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2"/>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0" name="Google Shape;630;g295ec2f26d2_0_1563"/>
          <p:cNvSpPr txBox="1">
            <a:spLocks noGrp="1"/>
          </p:cNvSpPr>
          <p:nvPr>
            <p:ph type="body" idx="1"/>
          </p:nvPr>
        </p:nvSpPr>
        <p:spPr>
          <a:xfrm rot="5400000">
            <a:off x="3502699" y="-1140599"/>
            <a:ext cx="4373700" cy="10160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a:lvl1pPr>
            <a:lvl2pPr marL="914400" lvl="1" indent="-342900" algn="l" rtl="0">
              <a:lnSpc>
                <a:spcPct val="100000"/>
              </a:lnSpc>
              <a:spcBef>
                <a:spcPts val="60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631" name="Google Shape;631;g295ec2f26d2_0_1563"/>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32" name="Google Shape;632;g295ec2f26d2_0_1563"/>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33" name="Google Shape;633;g295ec2f26d2_0_156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
        <p:cNvGrpSpPr/>
        <p:nvPr/>
      </p:nvGrpSpPr>
      <p:grpSpPr>
        <a:xfrm>
          <a:off x="0" y="0"/>
          <a:ext cx="0" cy="0"/>
          <a:chOff x="0" y="0"/>
          <a:chExt cx="0" cy="0"/>
        </a:xfrm>
      </p:grpSpPr>
      <p:sp>
        <p:nvSpPr>
          <p:cNvPr id="92" name="Google Shape;92;p501"/>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3600"/>
              <a:buFont typeface="Arial Blac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501"/>
          <p:cNvSpPr txBox="1">
            <a:spLocks noGrp="1"/>
          </p:cNvSpPr>
          <p:nvPr>
            <p:ph type="body" idx="1"/>
          </p:nvPr>
        </p:nvSpPr>
        <p:spPr>
          <a:xfrm>
            <a:off x="2170176" y="1572768"/>
            <a:ext cx="43890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94" name="Google Shape;94;p501"/>
          <p:cNvSpPr txBox="1">
            <a:spLocks noGrp="1"/>
          </p:cNvSpPr>
          <p:nvPr>
            <p:ph type="body" idx="2"/>
          </p:nvPr>
        </p:nvSpPr>
        <p:spPr>
          <a:xfrm>
            <a:off x="2170176" y="2259366"/>
            <a:ext cx="4389000" cy="38406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95" name="Google Shape;95;p501"/>
          <p:cNvSpPr txBox="1">
            <a:spLocks noGrp="1"/>
          </p:cNvSpPr>
          <p:nvPr>
            <p:ph type="body" idx="3"/>
          </p:nvPr>
        </p:nvSpPr>
        <p:spPr>
          <a:xfrm>
            <a:off x="6790944" y="1572768"/>
            <a:ext cx="43890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rtl="0">
              <a:spcBef>
                <a:spcPts val="600"/>
              </a:spcBef>
              <a:spcAft>
                <a:spcPts val="0"/>
              </a:spcAft>
              <a:buSzPts val="2000"/>
              <a:buNone/>
              <a:defRPr sz="2000" b="1"/>
            </a:lvl2pPr>
            <a:lvl3pPr marL="1371600" lvl="2" indent="-228600" algn="l" rtl="0">
              <a:spcBef>
                <a:spcPts val="360"/>
              </a:spcBef>
              <a:spcAft>
                <a:spcPts val="0"/>
              </a:spcAft>
              <a:buSzPts val="180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96" name="Google Shape;96;p501"/>
          <p:cNvSpPr txBox="1">
            <a:spLocks noGrp="1"/>
          </p:cNvSpPr>
          <p:nvPr>
            <p:ph type="body" idx="4"/>
          </p:nvPr>
        </p:nvSpPr>
        <p:spPr>
          <a:xfrm>
            <a:off x="6790944" y="2259366"/>
            <a:ext cx="4389000" cy="38406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None/>
              <a:defRPr sz="2400"/>
            </a:lvl1pPr>
            <a:lvl2pPr marL="914400" lvl="1" indent="-355600" algn="l" rtl="0">
              <a:spcBef>
                <a:spcPts val="600"/>
              </a:spcBef>
              <a:spcAft>
                <a:spcPts val="0"/>
              </a:spcAft>
              <a:buSzPts val="2000"/>
              <a:buChar char="•"/>
              <a:defRPr sz="2000"/>
            </a:lvl2pPr>
            <a:lvl3pPr marL="1371600" lvl="2" indent="-342900" algn="l" rtl="0">
              <a:spcBef>
                <a:spcPts val="360"/>
              </a:spcBef>
              <a:spcAft>
                <a:spcPts val="0"/>
              </a:spcAft>
              <a:buSzPts val="1800"/>
              <a:buChar char="•"/>
              <a:defRPr sz="1800"/>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97" name="Google Shape;97;p501"/>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501"/>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501"/>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34"/>
        <p:cNvGrpSpPr/>
        <p:nvPr/>
      </p:nvGrpSpPr>
      <p:grpSpPr>
        <a:xfrm>
          <a:off x="0" y="0"/>
          <a:ext cx="0" cy="0"/>
          <a:chOff x="0" y="0"/>
          <a:chExt cx="0" cy="0"/>
        </a:xfrm>
      </p:grpSpPr>
      <p:sp>
        <p:nvSpPr>
          <p:cNvPr id="635" name="Google Shape;635;g295ec2f26d2_0_1569"/>
          <p:cNvSpPr txBox="1">
            <a:spLocks noGrp="1"/>
          </p:cNvSpPr>
          <p:nvPr>
            <p:ph type="title"/>
          </p:nvPr>
        </p:nvSpPr>
        <p:spPr>
          <a:xfrm rot="5400000">
            <a:off x="7285049" y="1828790"/>
            <a:ext cx="5851500" cy="2743200"/>
          </a:xfrm>
          <a:prstGeom prst="rect">
            <a:avLst/>
          </a:prstGeom>
          <a:noFill/>
          <a:ln>
            <a:noFill/>
          </a:ln>
        </p:spPr>
        <p:txBody>
          <a:bodyPr spcFirstLastPara="1" wrap="square" lIns="91425" tIns="45700" rIns="91425" bIns="45700" anchor="b" anchorCtr="0">
            <a:normAutofit/>
          </a:bodyPr>
          <a:lstStyle>
            <a:lvl1pPr lvl="0" algn="l" rtl="0">
              <a:lnSpc>
                <a:spcPct val="100000"/>
              </a:lnSpc>
              <a:spcBef>
                <a:spcPts val="0"/>
              </a:spcBef>
              <a:spcAft>
                <a:spcPts val="0"/>
              </a:spcAft>
              <a:buClr>
                <a:schemeClr val="dk2"/>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6" name="Google Shape;636;g295ec2f26d2_0_1569"/>
          <p:cNvSpPr txBox="1">
            <a:spLocks noGrp="1"/>
          </p:cNvSpPr>
          <p:nvPr>
            <p:ph type="body" idx="1"/>
          </p:nvPr>
        </p:nvSpPr>
        <p:spPr>
          <a:xfrm rot="5400000">
            <a:off x="1696999" y="-812861"/>
            <a:ext cx="5851500" cy="80265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a:lvl1pPr>
            <a:lvl2pPr marL="914400" lvl="1" indent="-342900" algn="l" rtl="0">
              <a:lnSpc>
                <a:spcPct val="100000"/>
              </a:lnSpc>
              <a:spcBef>
                <a:spcPts val="60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637" name="Google Shape;637;g295ec2f26d2_0_1569"/>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38" name="Google Shape;638;g295ec2f26d2_0_1569"/>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39" name="Google Shape;639;g295ec2f26d2_0_1569"/>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640"/>
        <p:cNvGrpSpPr/>
        <p:nvPr/>
      </p:nvGrpSpPr>
      <p:grpSpPr>
        <a:xfrm>
          <a:off x="0" y="0"/>
          <a:ext cx="0" cy="0"/>
          <a:chOff x="0" y="0"/>
          <a:chExt cx="0" cy="0"/>
        </a:xfrm>
      </p:grpSpPr>
      <p:sp>
        <p:nvSpPr>
          <p:cNvPr id="641" name="Google Shape;641;g295ec2f26d2_0_1575"/>
          <p:cNvSpPr/>
          <p:nvPr/>
        </p:nvSpPr>
        <p:spPr>
          <a:xfrm>
            <a:off x="0" y="0"/>
            <a:ext cx="11292900" cy="6858000"/>
          </a:xfrm>
          <a:prstGeom prst="rect">
            <a:avLst/>
          </a:prstGeom>
          <a:solidFill>
            <a:srgbClr val="3F3F3F"/>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642" name="Google Shape;642;g295ec2f26d2_0_1575"/>
          <p:cNvSpPr txBox="1">
            <a:spLocks noGrp="1"/>
          </p:cNvSpPr>
          <p:nvPr>
            <p:ph type="title"/>
          </p:nvPr>
        </p:nvSpPr>
        <p:spPr>
          <a:xfrm>
            <a:off x="1261872" y="758952"/>
            <a:ext cx="9418200" cy="40416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FFF00"/>
              </a:buClr>
              <a:buSzPts val="6600"/>
              <a:buFont typeface="Arial Black"/>
              <a:buNone/>
              <a:defRPr sz="6600" b="0">
                <a:solidFill>
                  <a:srgbClr val="FFFF00"/>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3" name="Google Shape;643;g295ec2f26d2_0_1575"/>
          <p:cNvSpPr txBox="1">
            <a:spLocks noGrp="1"/>
          </p:cNvSpPr>
          <p:nvPr>
            <p:ph type="body" idx="1"/>
          </p:nvPr>
        </p:nvSpPr>
        <p:spPr>
          <a:xfrm>
            <a:off x="1261872" y="4800600"/>
            <a:ext cx="9418200" cy="16917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440"/>
              </a:spcBef>
              <a:spcAft>
                <a:spcPts val="0"/>
              </a:spcAft>
              <a:buClr>
                <a:srgbClr val="595959"/>
              </a:buClr>
              <a:buSzPts val="2200"/>
              <a:buNone/>
              <a:defRPr sz="2200">
                <a:solidFill>
                  <a:srgbClr val="595959"/>
                </a:solidFill>
              </a:defRPr>
            </a:lvl1pPr>
            <a:lvl2pPr marL="914400" lvl="1" indent="-228600" algn="l" rtl="0">
              <a:lnSpc>
                <a:spcPct val="100000"/>
              </a:lnSpc>
              <a:spcBef>
                <a:spcPts val="600"/>
              </a:spcBef>
              <a:spcAft>
                <a:spcPts val="0"/>
              </a:spcAft>
              <a:buSzPts val="1800"/>
              <a:buNone/>
              <a:defRPr sz="1800">
                <a:solidFill>
                  <a:srgbClr val="888888"/>
                </a:solidFill>
              </a:defRPr>
            </a:lvl2pPr>
            <a:lvl3pPr marL="1371600" lvl="2" indent="-228600" algn="l" rtl="0">
              <a:lnSpc>
                <a:spcPct val="100000"/>
              </a:lnSpc>
              <a:spcBef>
                <a:spcPts val="320"/>
              </a:spcBef>
              <a:spcAft>
                <a:spcPts val="0"/>
              </a:spcAft>
              <a:buSzPts val="1600"/>
              <a:buNone/>
              <a:defRPr sz="1600">
                <a:solidFill>
                  <a:srgbClr val="888888"/>
                </a:solidFill>
              </a:defRPr>
            </a:lvl3pPr>
            <a:lvl4pPr marL="1828800" lvl="3" indent="-228600" algn="l" rtl="0">
              <a:lnSpc>
                <a:spcPct val="100000"/>
              </a:lnSpc>
              <a:spcBef>
                <a:spcPts val="280"/>
              </a:spcBef>
              <a:spcAft>
                <a:spcPts val="0"/>
              </a:spcAft>
              <a:buSzPts val="1400"/>
              <a:buNone/>
              <a:defRPr sz="1400">
                <a:solidFill>
                  <a:srgbClr val="888888"/>
                </a:solidFill>
              </a:defRPr>
            </a:lvl4pPr>
            <a:lvl5pPr marL="2286000" lvl="4" indent="-228600" algn="l" rtl="0">
              <a:lnSpc>
                <a:spcPct val="100000"/>
              </a:lnSpc>
              <a:spcBef>
                <a:spcPts val="280"/>
              </a:spcBef>
              <a:spcAft>
                <a:spcPts val="0"/>
              </a:spcAft>
              <a:buSzPts val="1400"/>
              <a:buNone/>
              <a:defRPr sz="1400">
                <a:solidFill>
                  <a:srgbClr val="888888"/>
                </a:solidFill>
              </a:defRPr>
            </a:lvl5pPr>
            <a:lvl6pPr marL="2743200" lvl="5" indent="-228600" algn="l" rtl="0">
              <a:lnSpc>
                <a:spcPct val="100000"/>
              </a:lnSpc>
              <a:spcBef>
                <a:spcPts val="280"/>
              </a:spcBef>
              <a:spcAft>
                <a:spcPts val="0"/>
              </a:spcAft>
              <a:buSzPts val="1400"/>
              <a:buNone/>
              <a:defRPr sz="1400">
                <a:solidFill>
                  <a:srgbClr val="888888"/>
                </a:solidFill>
              </a:defRPr>
            </a:lvl6pPr>
            <a:lvl7pPr marL="3200400" lvl="6" indent="-228600" algn="l" rtl="0">
              <a:lnSpc>
                <a:spcPct val="100000"/>
              </a:lnSpc>
              <a:spcBef>
                <a:spcPts val="280"/>
              </a:spcBef>
              <a:spcAft>
                <a:spcPts val="0"/>
              </a:spcAft>
              <a:buSzPts val="1400"/>
              <a:buNone/>
              <a:defRPr sz="1400">
                <a:solidFill>
                  <a:srgbClr val="888888"/>
                </a:solidFill>
              </a:defRPr>
            </a:lvl7pPr>
            <a:lvl8pPr marL="3657600" lvl="7" indent="-228600" algn="l" rtl="0">
              <a:lnSpc>
                <a:spcPct val="100000"/>
              </a:lnSpc>
              <a:spcBef>
                <a:spcPts val="280"/>
              </a:spcBef>
              <a:spcAft>
                <a:spcPts val="0"/>
              </a:spcAft>
              <a:buSzPts val="1400"/>
              <a:buNone/>
              <a:defRPr sz="1400">
                <a:solidFill>
                  <a:srgbClr val="888888"/>
                </a:solidFill>
              </a:defRPr>
            </a:lvl8pPr>
            <a:lvl9pPr marL="4114800" lvl="8" indent="-228600" algn="l" rtl="0">
              <a:lnSpc>
                <a:spcPct val="100000"/>
              </a:lnSpc>
              <a:spcBef>
                <a:spcPts val="280"/>
              </a:spcBef>
              <a:spcAft>
                <a:spcPts val="0"/>
              </a:spcAft>
              <a:buSzPts val="1400"/>
              <a:buNone/>
              <a:defRPr sz="1400">
                <a:solidFill>
                  <a:srgbClr val="888888"/>
                </a:solidFill>
              </a:defRPr>
            </a:lvl9pPr>
          </a:lstStyle>
          <a:p>
            <a:endParaRPr/>
          </a:p>
        </p:txBody>
      </p:sp>
      <p:sp>
        <p:nvSpPr>
          <p:cNvPr id="644" name="Google Shape;644;g295ec2f26d2_0_1575"/>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45" name="Google Shape;645;g295ec2f26d2_0_1575"/>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1400"/>
              <a:buFont typeface="Arial"/>
              <a:buNone/>
              <a:defRPr/>
            </a:lvl1pPr>
            <a:lvl2pPr lvl="1" algn="l" rtl="0">
              <a:spcBef>
                <a:spcPts val="0"/>
              </a:spcBef>
              <a:spcAft>
                <a:spcPts val="0"/>
              </a:spcAft>
              <a:buClr>
                <a:schemeClr val="dk1"/>
              </a:buClr>
              <a:buSzPts val="1400"/>
              <a:buFont typeface="Arial"/>
              <a:buNone/>
              <a:defRPr/>
            </a:lvl2pPr>
            <a:lvl3pPr lvl="2" algn="l" rtl="0">
              <a:spcBef>
                <a:spcPts val="0"/>
              </a:spcBef>
              <a:spcAft>
                <a:spcPts val="0"/>
              </a:spcAft>
              <a:buClr>
                <a:schemeClr val="dk1"/>
              </a:buClr>
              <a:buSzPts val="1400"/>
              <a:buFont typeface="Arial"/>
              <a:buNone/>
              <a:defRPr/>
            </a:lvl3pPr>
            <a:lvl4pPr lvl="3" algn="l" rtl="0">
              <a:spcBef>
                <a:spcPts val="0"/>
              </a:spcBef>
              <a:spcAft>
                <a:spcPts val="0"/>
              </a:spcAft>
              <a:buClr>
                <a:schemeClr val="dk1"/>
              </a:buClr>
              <a:buSzPts val="1400"/>
              <a:buFont typeface="Arial"/>
              <a:buNone/>
              <a:defRPr/>
            </a:lvl4pPr>
            <a:lvl5pPr lvl="4" algn="l" rtl="0">
              <a:spcBef>
                <a:spcPts val="0"/>
              </a:spcBef>
              <a:spcAft>
                <a:spcPts val="0"/>
              </a:spcAft>
              <a:buClr>
                <a:schemeClr val="dk1"/>
              </a:buClr>
              <a:buSzPts val="1400"/>
              <a:buFont typeface="Arial"/>
              <a:buNone/>
              <a:defRPr/>
            </a:lvl5pPr>
            <a:lvl6pPr lvl="5" algn="l" rtl="0">
              <a:spcBef>
                <a:spcPts val="0"/>
              </a:spcBef>
              <a:spcAft>
                <a:spcPts val="0"/>
              </a:spcAft>
              <a:buClr>
                <a:schemeClr val="dk1"/>
              </a:buClr>
              <a:buSzPts val="1400"/>
              <a:buFont typeface="Arial"/>
              <a:buNone/>
              <a:defRPr/>
            </a:lvl6pPr>
            <a:lvl7pPr lvl="6" algn="l" rtl="0">
              <a:spcBef>
                <a:spcPts val="0"/>
              </a:spcBef>
              <a:spcAft>
                <a:spcPts val="0"/>
              </a:spcAft>
              <a:buClr>
                <a:schemeClr val="dk1"/>
              </a:buClr>
              <a:buSzPts val="1400"/>
              <a:buFont typeface="Arial"/>
              <a:buNone/>
              <a:defRPr/>
            </a:lvl7pPr>
            <a:lvl8pPr lvl="7" algn="l" rtl="0">
              <a:spcBef>
                <a:spcPts val="0"/>
              </a:spcBef>
              <a:spcAft>
                <a:spcPts val="0"/>
              </a:spcAft>
              <a:buClr>
                <a:schemeClr val="dk1"/>
              </a:buClr>
              <a:buSzPts val="1400"/>
              <a:buFont typeface="Arial"/>
              <a:buNone/>
              <a:defRPr/>
            </a:lvl8pPr>
            <a:lvl9pPr lvl="8" algn="l" rtl="0">
              <a:spcBef>
                <a:spcPts val="0"/>
              </a:spcBef>
              <a:spcAft>
                <a:spcPts val="0"/>
              </a:spcAft>
              <a:buClr>
                <a:schemeClr val="dk1"/>
              </a:buClr>
              <a:buSzPts val="1400"/>
              <a:buFont typeface="Arial"/>
              <a:buNone/>
              <a:defRPr/>
            </a:lvl9pPr>
          </a:lstStyle>
          <a:p>
            <a:endParaRPr/>
          </a:p>
        </p:txBody>
      </p:sp>
      <p:sp>
        <p:nvSpPr>
          <p:cNvPr id="646" name="Google Shape;646;g295ec2f26d2_0_1575"/>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47" name="Google Shape;647;g295ec2f26d2_0_1575"/>
          <p:cNvSpPr txBox="1">
            <a:spLocks noGrp="1"/>
          </p:cNvSpPr>
          <p:nvPr>
            <p:ph type="body" idx="2"/>
          </p:nvPr>
        </p:nvSpPr>
        <p:spPr>
          <a:xfrm>
            <a:off x="0" y="0"/>
            <a:ext cx="2648100" cy="17454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chemeClr val="dk1"/>
              </a:buClr>
              <a:buSzPts val="1800"/>
              <a:buNone/>
              <a:defRPr/>
            </a:lvl1pPr>
            <a:lvl2pPr marL="914400" lvl="1" indent="-342900" algn="l" rtl="0">
              <a:lnSpc>
                <a:spcPct val="100000"/>
              </a:lnSpc>
              <a:spcBef>
                <a:spcPts val="60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5_Comparison">
  <p:cSld name="5_Comparison">
    <p:spTree>
      <p:nvGrpSpPr>
        <p:cNvPr id="1" name="Shape 648"/>
        <p:cNvGrpSpPr/>
        <p:nvPr/>
      </p:nvGrpSpPr>
      <p:grpSpPr>
        <a:xfrm>
          <a:off x="0" y="0"/>
          <a:ext cx="0" cy="0"/>
          <a:chOff x="0" y="0"/>
          <a:chExt cx="0" cy="0"/>
        </a:xfrm>
      </p:grpSpPr>
      <p:sp>
        <p:nvSpPr>
          <p:cNvPr id="649" name="Google Shape;649;g295ec2f26d2_0_1583"/>
          <p:cNvSpPr/>
          <p:nvPr/>
        </p:nvSpPr>
        <p:spPr>
          <a:xfrm>
            <a:off x="0" y="0"/>
            <a:ext cx="12192000" cy="6858000"/>
          </a:xfrm>
          <a:prstGeom prst="rect">
            <a:avLst/>
          </a:prstGeom>
          <a:solidFill>
            <a:srgbClr val="595959"/>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650" name="Google Shape;650;g295ec2f26d2_0_1583"/>
          <p:cNvSpPr/>
          <p:nvPr/>
        </p:nvSpPr>
        <p:spPr>
          <a:xfrm>
            <a:off x="0" y="0"/>
            <a:ext cx="12192000" cy="1500300"/>
          </a:xfrm>
          <a:prstGeom prst="rect">
            <a:avLst/>
          </a:prstGeom>
          <a:solidFill>
            <a:srgbClr val="262626"/>
          </a:solidFill>
          <a:ln w="2857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651" name="Google Shape;651;g295ec2f26d2_0_1583"/>
          <p:cNvSpPr txBox="1">
            <a:spLocks noGrp="1"/>
          </p:cNvSpPr>
          <p:nvPr>
            <p:ph type="title"/>
          </p:nvPr>
        </p:nvSpPr>
        <p:spPr>
          <a:xfrm>
            <a:off x="95681" y="87414"/>
            <a:ext cx="7762800" cy="9405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rgbClr val="33CC33"/>
              </a:buClr>
              <a:buSzPts val="4000"/>
              <a:buFont typeface="Arial Black"/>
              <a:buNone/>
              <a:defRPr sz="4000">
                <a:solidFill>
                  <a:srgbClr val="33CC3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52" name="Google Shape;652;g295ec2f26d2_0_1583"/>
          <p:cNvSpPr txBox="1">
            <a:spLocks noGrp="1"/>
          </p:cNvSpPr>
          <p:nvPr>
            <p:ph type="body" idx="1"/>
          </p:nvPr>
        </p:nvSpPr>
        <p:spPr>
          <a:xfrm>
            <a:off x="1261872" y="1713655"/>
            <a:ext cx="4480500" cy="4458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360"/>
              </a:spcBef>
              <a:spcAft>
                <a:spcPts val="0"/>
              </a:spcAft>
              <a:buClr>
                <a:srgbClr val="D8D8D8"/>
              </a:buClr>
              <a:buSzPts val="1800"/>
              <a:buNone/>
              <a:defRPr sz="1800">
                <a:solidFill>
                  <a:srgbClr val="D8D8D8"/>
                </a:solidFill>
              </a:defRPr>
            </a:lvl1pPr>
            <a:lvl2pPr marL="914400" lvl="1" indent="-330200" algn="l" rtl="0">
              <a:lnSpc>
                <a:spcPct val="100000"/>
              </a:lnSpc>
              <a:spcBef>
                <a:spcPts val="600"/>
              </a:spcBef>
              <a:spcAft>
                <a:spcPts val="0"/>
              </a:spcAft>
              <a:buSzPts val="1600"/>
              <a:buChar char="•"/>
              <a:defRPr sz="1600">
                <a:solidFill>
                  <a:srgbClr val="D8D8D8"/>
                </a:solidFill>
              </a:defRPr>
            </a:lvl2pPr>
            <a:lvl3pPr marL="1371600" lvl="2" indent="-317500" algn="l" rtl="0">
              <a:lnSpc>
                <a:spcPct val="100000"/>
              </a:lnSpc>
              <a:spcBef>
                <a:spcPts val="280"/>
              </a:spcBef>
              <a:spcAft>
                <a:spcPts val="0"/>
              </a:spcAft>
              <a:buSzPts val="1400"/>
              <a:buChar char="•"/>
              <a:defRPr sz="1400">
                <a:solidFill>
                  <a:srgbClr val="D8D8D8"/>
                </a:solidFill>
              </a:defRPr>
            </a:lvl3pPr>
            <a:lvl4pPr marL="1828800" lvl="3" indent="-317500" algn="l" rtl="0">
              <a:lnSpc>
                <a:spcPct val="100000"/>
              </a:lnSpc>
              <a:spcBef>
                <a:spcPts val="280"/>
              </a:spcBef>
              <a:spcAft>
                <a:spcPts val="0"/>
              </a:spcAft>
              <a:buSzPts val="1400"/>
              <a:buChar char="•"/>
              <a:defRPr sz="1400">
                <a:solidFill>
                  <a:srgbClr val="D8D8D8"/>
                </a:solidFill>
              </a:defRPr>
            </a:lvl4pPr>
            <a:lvl5pPr marL="2286000" lvl="4" indent="-317500" algn="l" rtl="0">
              <a:lnSpc>
                <a:spcPct val="100000"/>
              </a:lnSpc>
              <a:spcBef>
                <a:spcPts val="280"/>
              </a:spcBef>
              <a:spcAft>
                <a:spcPts val="0"/>
              </a:spcAft>
              <a:buSzPts val="1400"/>
              <a:buChar char="•"/>
              <a:defRPr sz="1400">
                <a:solidFill>
                  <a:srgbClr val="D8D8D8"/>
                </a:solidFill>
              </a:defRPr>
            </a:lvl5pPr>
            <a:lvl6pPr marL="2743200" lvl="5" indent="-317500" algn="l" rtl="0">
              <a:lnSpc>
                <a:spcPct val="100000"/>
              </a:lnSpc>
              <a:spcBef>
                <a:spcPts val="280"/>
              </a:spcBef>
              <a:spcAft>
                <a:spcPts val="0"/>
              </a:spcAft>
              <a:buSzPts val="1400"/>
              <a:buChar char="•"/>
              <a:defRPr sz="1400"/>
            </a:lvl6pPr>
            <a:lvl7pPr marL="3200400" lvl="6" indent="-317500" algn="l" rtl="0">
              <a:lnSpc>
                <a:spcPct val="100000"/>
              </a:lnSpc>
              <a:spcBef>
                <a:spcPts val="280"/>
              </a:spcBef>
              <a:spcAft>
                <a:spcPts val="0"/>
              </a:spcAft>
              <a:buSzPts val="1400"/>
              <a:buChar char="•"/>
              <a:defRPr sz="1400"/>
            </a:lvl7pPr>
            <a:lvl8pPr marL="3657600" lvl="7" indent="-317500" algn="l" rtl="0">
              <a:lnSpc>
                <a:spcPct val="100000"/>
              </a:lnSpc>
              <a:spcBef>
                <a:spcPts val="280"/>
              </a:spcBef>
              <a:spcAft>
                <a:spcPts val="0"/>
              </a:spcAft>
              <a:buSzPts val="1400"/>
              <a:buChar char="•"/>
              <a:defRPr sz="1400"/>
            </a:lvl8pPr>
            <a:lvl9pPr marL="4114800" lvl="8" indent="-317500" algn="l" rtl="0">
              <a:lnSpc>
                <a:spcPct val="100000"/>
              </a:lnSpc>
              <a:spcBef>
                <a:spcPts val="280"/>
              </a:spcBef>
              <a:spcAft>
                <a:spcPts val="0"/>
              </a:spcAft>
              <a:buSzPts val="1400"/>
              <a:buChar char="•"/>
              <a:defRPr sz="1400"/>
            </a:lvl9pPr>
          </a:lstStyle>
          <a:p>
            <a:endParaRPr/>
          </a:p>
        </p:txBody>
      </p:sp>
      <p:sp>
        <p:nvSpPr>
          <p:cNvPr id="653" name="Google Shape;653;g295ec2f26d2_0_1583"/>
          <p:cNvSpPr txBox="1">
            <a:spLocks noGrp="1"/>
          </p:cNvSpPr>
          <p:nvPr>
            <p:ph type="body" idx="2"/>
          </p:nvPr>
        </p:nvSpPr>
        <p:spPr>
          <a:xfrm>
            <a:off x="6126480" y="1713655"/>
            <a:ext cx="4480500" cy="4458600"/>
          </a:xfrm>
          <a:prstGeom prst="rect">
            <a:avLst/>
          </a:prstGeom>
          <a:solidFill>
            <a:schemeClr val="lt1"/>
          </a:solidFill>
          <a:ln>
            <a:noFill/>
          </a:ln>
        </p:spPr>
        <p:txBody>
          <a:bodyPr spcFirstLastPara="1" wrap="square" lIns="91425" tIns="45700" rIns="91425" bIns="45700" anchor="t" anchorCtr="0">
            <a:normAutofit/>
          </a:bodyPr>
          <a:lstStyle>
            <a:lvl1pPr marL="457200" lvl="0" indent="-228600" algn="l" rtl="0">
              <a:lnSpc>
                <a:spcPct val="100000"/>
              </a:lnSpc>
              <a:spcBef>
                <a:spcPts val="280"/>
              </a:spcBef>
              <a:spcAft>
                <a:spcPts val="0"/>
              </a:spcAft>
              <a:buClr>
                <a:schemeClr val="dk1"/>
              </a:buClr>
              <a:buSzPts val="1400"/>
              <a:buNone/>
              <a:defRPr sz="1400" b="1">
                <a:solidFill>
                  <a:schemeClr val="dk1"/>
                </a:solidFill>
                <a:latin typeface="Courier New"/>
                <a:ea typeface="Courier New"/>
                <a:cs typeface="Courier New"/>
                <a:sym typeface="Courier New"/>
              </a:defRPr>
            </a:lvl1pPr>
            <a:lvl2pPr marL="914400" lvl="1" indent="-304800" algn="l" rtl="0">
              <a:lnSpc>
                <a:spcPct val="100000"/>
              </a:lnSpc>
              <a:spcBef>
                <a:spcPts val="600"/>
              </a:spcBef>
              <a:spcAft>
                <a:spcPts val="0"/>
              </a:spcAft>
              <a:buSzPts val="1200"/>
              <a:buChar char="•"/>
              <a:defRPr sz="1200" b="1">
                <a:solidFill>
                  <a:schemeClr val="dk1"/>
                </a:solidFill>
                <a:latin typeface="Courier New"/>
                <a:ea typeface="Courier New"/>
                <a:cs typeface="Courier New"/>
                <a:sym typeface="Courier New"/>
              </a:defRPr>
            </a:lvl2pPr>
            <a:lvl3pPr marL="1371600" lvl="2" indent="-298450" algn="l" rtl="0">
              <a:lnSpc>
                <a:spcPct val="100000"/>
              </a:lnSpc>
              <a:spcBef>
                <a:spcPts val="220"/>
              </a:spcBef>
              <a:spcAft>
                <a:spcPts val="0"/>
              </a:spcAft>
              <a:buSzPts val="1100"/>
              <a:buChar char="•"/>
              <a:defRPr sz="1100" b="1">
                <a:solidFill>
                  <a:schemeClr val="dk1"/>
                </a:solidFill>
                <a:latin typeface="Courier New"/>
                <a:ea typeface="Courier New"/>
                <a:cs typeface="Courier New"/>
                <a:sym typeface="Courier New"/>
              </a:defRPr>
            </a:lvl3pPr>
            <a:lvl4pPr marL="1828800" lvl="3" indent="-298450" algn="l" rtl="0">
              <a:lnSpc>
                <a:spcPct val="100000"/>
              </a:lnSpc>
              <a:spcBef>
                <a:spcPts val="220"/>
              </a:spcBef>
              <a:spcAft>
                <a:spcPts val="0"/>
              </a:spcAft>
              <a:buSzPts val="1100"/>
              <a:buChar char="•"/>
              <a:defRPr sz="1100" b="1">
                <a:solidFill>
                  <a:schemeClr val="dk1"/>
                </a:solidFill>
                <a:latin typeface="Courier New"/>
                <a:ea typeface="Courier New"/>
                <a:cs typeface="Courier New"/>
                <a:sym typeface="Courier New"/>
              </a:defRPr>
            </a:lvl4pPr>
            <a:lvl5pPr marL="2286000" lvl="4" indent="-298450" algn="l" rtl="0">
              <a:lnSpc>
                <a:spcPct val="100000"/>
              </a:lnSpc>
              <a:spcBef>
                <a:spcPts val="220"/>
              </a:spcBef>
              <a:spcAft>
                <a:spcPts val="0"/>
              </a:spcAft>
              <a:buSzPts val="1100"/>
              <a:buChar char="•"/>
              <a:defRPr sz="1100" b="1">
                <a:solidFill>
                  <a:schemeClr val="dk1"/>
                </a:solidFill>
                <a:latin typeface="Courier New"/>
                <a:ea typeface="Courier New"/>
                <a:cs typeface="Courier New"/>
                <a:sym typeface="Courier New"/>
              </a:defRPr>
            </a:lvl5pPr>
            <a:lvl6pPr marL="2743200" lvl="5" indent="-317500" algn="l" rtl="0">
              <a:lnSpc>
                <a:spcPct val="100000"/>
              </a:lnSpc>
              <a:spcBef>
                <a:spcPts val="280"/>
              </a:spcBef>
              <a:spcAft>
                <a:spcPts val="0"/>
              </a:spcAft>
              <a:buSzPts val="1400"/>
              <a:buChar char="•"/>
              <a:defRPr sz="1400"/>
            </a:lvl6pPr>
            <a:lvl7pPr marL="3200400" lvl="6" indent="-317500" algn="l" rtl="0">
              <a:lnSpc>
                <a:spcPct val="100000"/>
              </a:lnSpc>
              <a:spcBef>
                <a:spcPts val="280"/>
              </a:spcBef>
              <a:spcAft>
                <a:spcPts val="0"/>
              </a:spcAft>
              <a:buSzPts val="1400"/>
              <a:buChar char="•"/>
              <a:defRPr sz="1400"/>
            </a:lvl7pPr>
            <a:lvl8pPr marL="3657600" lvl="7" indent="-317500" algn="l" rtl="0">
              <a:lnSpc>
                <a:spcPct val="100000"/>
              </a:lnSpc>
              <a:spcBef>
                <a:spcPts val="280"/>
              </a:spcBef>
              <a:spcAft>
                <a:spcPts val="0"/>
              </a:spcAft>
              <a:buSzPts val="1400"/>
              <a:buChar char="•"/>
              <a:defRPr sz="1400"/>
            </a:lvl8pPr>
            <a:lvl9pPr marL="4114800" lvl="8" indent="-317500" algn="l" rtl="0">
              <a:lnSpc>
                <a:spcPct val="100000"/>
              </a:lnSpc>
              <a:spcBef>
                <a:spcPts val="280"/>
              </a:spcBef>
              <a:spcAft>
                <a:spcPts val="0"/>
              </a:spcAft>
              <a:buSzPts val="1400"/>
              <a:buChar char="•"/>
              <a:defRPr sz="1400"/>
            </a:lvl9pPr>
          </a:lstStyle>
          <a:p>
            <a:endParaRPr/>
          </a:p>
        </p:txBody>
      </p:sp>
      <p:sp>
        <p:nvSpPr>
          <p:cNvPr id="654" name="Google Shape;654;g295ec2f26d2_0_1583"/>
          <p:cNvSpPr txBox="1">
            <a:spLocks noGrp="1"/>
          </p:cNvSpPr>
          <p:nvPr>
            <p:ph type="sldNum" idx="12"/>
          </p:nvPr>
        </p:nvSpPr>
        <p:spPr>
          <a:xfrm>
            <a:off x="10378440" y="6385465"/>
            <a:ext cx="914400" cy="5937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3"/>
        <p:cNvGrpSpPr/>
        <p:nvPr/>
      </p:nvGrpSpPr>
      <p:grpSpPr>
        <a:xfrm>
          <a:off x="0" y="0"/>
          <a:ext cx="0" cy="0"/>
          <a:chOff x="0" y="0"/>
          <a:chExt cx="0" cy="0"/>
        </a:xfrm>
      </p:grpSpPr>
      <p:sp>
        <p:nvSpPr>
          <p:cNvPr id="664" name="Google Shape;664;g295ec2f26d2_0_1598"/>
          <p:cNvSpPr txBox="1">
            <a:spLocks noGrp="1"/>
          </p:cNvSpPr>
          <p:nvPr>
            <p:ph type="title"/>
          </p:nvPr>
        </p:nvSpPr>
        <p:spPr>
          <a:xfrm>
            <a:off x="609600" y="152718"/>
            <a:ext cx="8013300" cy="7299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5" name="Google Shape;665;g295ec2f26d2_0_1598"/>
          <p:cNvSpPr txBox="1">
            <a:spLocks noGrp="1"/>
          </p:cNvSpPr>
          <p:nvPr>
            <p:ph type="body" idx="1"/>
          </p:nvPr>
        </p:nvSpPr>
        <p:spPr>
          <a:xfrm>
            <a:off x="609600" y="1073889"/>
            <a:ext cx="10160100" cy="50523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Clr>
                <a:schemeClr val="dk1"/>
              </a:buClr>
              <a:buSzPts val="1800"/>
              <a:buNone/>
              <a:defRPr/>
            </a:lvl1pPr>
            <a:lvl2pPr marL="914400" lvl="1" indent="-342900" algn="l" rtl="0">
              <a:spcBef>
                <a:spcPts val="60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66" name="Google Shape;666;g295ec2f26d2_0_1598"/>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solidFill>
                  <a:srgbClr val="A5A5A5"/>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7" name="Google Shape;667;g295ec2f26d2_0_159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_Two Content">
  <p:cSld name="3_Two Content">
    <p:spTree>
      <p:nvGrpSpPr>
        <p:cNvPr id="1" name="Shape 668"/>
        <p:cNvGrpSpPr/>
        <p:nvPr/>
      </p:nvGrpSpPr>
      <p:grpSpPr>
        <a:xfrm>
          <a:off x="0" y="0"/>
          <a:ext cx="0" cy="0"/>
          <a:chOff x="0" y="0"/>
          <a:chExt cx="0" cy="0"/>
        </a:xfrm>
      </p:grpSpPr>
      <p:sp>
        <p:nvSpPr>
          <p:cNvPr id="669" name="Google Shape;669;g295ec2f26d2_0_1603"/>
          <p:cNvSpPr txBox="1">
            <a:spLocks noGrp="1"/>
          </p:cNvSpPr>
          <p:nvPr>
            <p:ph type="title"/>
          </p:nvPr>
        </p:nvSpPr>
        <p:spPr>
          <a:xfrm>
            <a:off x="609600" y="152719"/>
            <a:ext cx="7721700" cy="655500"/>
          </a:xfrm>
          <a:prstGeom prst="rect">
            <a:avLst/>
          </a:prstGeom>
          <a:noFill/>
          <a:ln>
            <a:noFill/>
          </a:ln>
        </p:spPr>
        <p:txBody>
          <a:bodyPr spcFirstLastPara="1" wrap="square" lIns="68575" tIns="34275" rIns="68575" bIns="34275" anchor="b" anchorCtr="0">
            <a:noAutofit/>
          </a:bodyPr>
          <a:lstStyle>
            <a:lvl1pPr lvl="0" algn="l" rtl="0">
              <a:lnSpc>
                <a:spcPct val="100000"/>
              </a:lnSpc>
              <a:spcBef>
                <a:spcPts val="0"/>
              </a:spcBef>
              <a:spcAft>
                <a:spcPts val="0"/>
              </a:spcAft>
              <a:buClr>
                <a:schemeClr val="dk2"/>
              </a:buClr>
              <a:buSzPts val="1400"/>
              <a:buFont typeface="Arial Black"/>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70" name="Google Shape;670;g295ec2f26d2_0_1603"/>
          <p:cNvSpPr txBox="1">
            <a:spLocks noGrp="1"/>
          </p:cNvSpPr>
          <p:nvPr>
            <p:ph type="sldNum" idx="12"/>
          </p:nvPr>
        </p:nvSpPr>
        <p:spPr>
          <a:xfrm rot="-5400000">
            <a:off x="11189268" y="5824721"/>
            <a:ext cx="1315500" cy="486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671" name="Google Shape;671;g295ec2f26d2_0_1603"/>
          <p:cNvCxnSpPr/>
          <p:nvPr/>
        </p:nvCxnSpPr>
        <p:spPr>
          <a:xfrm>
            <a:off x="6663351"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672" name="Google Shape;672;g295ec2f26d2_0_1603"/>
          <p:cNvSpPr txBox="1">
            <a:spLocks noGrp="1"/>
          </p:cNvSpPr>
          <p:nvPr>
            <p:ph type="body" idx="1"/>
          </p:nvPr>
        </p:nvSpPr>
        <p:spPr>
          <a:xfrm>
            <a:off x="4254367"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673" name="Google Shape;673;g295ec2f26d2_0_1603"/>
          <p:cNvSpPr txBox="1">
            <a:spLocks noGrp="1"/>
          </p:cNvSpPr>
          <p:nvPr>
            <p:ph type="body" idx="2"/>
          </p:nvPr>
        </p:nvSpPr>
        <p:spPr>
          <a:xfrm>
            <a:off x="4267200"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674" name="Google Shape;674;g295ec2f26d2_0_1603"/>
          <p:cNvSpPr txBox="1">
            <a:spLocks noGrp="1"/>
          </p:cNvSpPr>
          <p:nvPr>
            <p:ph type="body" idx="3"/>
          </p:nvPr>
        </p:nvSpPr>
        <p:spPr>
          <a:xfrm>
            <a:off x="1821843"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675" name="Google Shape;675;g295ec2f26d2_0_1603"/>
          <p:cNvSpPr txBox="1">
            <a:spLocks noGrp="1"/>
          </p:cNvSpPr>
          <p:nvPr>
            <p:ph type="body" idx="4"/>
          </p:nvPr>
        </p:nvSpPr>
        <p:spPr>
          <a:xfrm>
            <a:off x="1834677"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676" name="Google Shape;676;g295ec2f26d2_0_1603"/>
          <p:cNvSpPr txBox="1">
            <a:spLocks noGrp="1"/>
          </p:cNvSpPr>
          <p:nvPr>
            <p:ph type="body" idx="5"/>
          </p:nvPr>
        </p:nvSpPr>
        <p:spPr>
          <a:xfrm>
            <a:off x="9195864"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677" name="Google Shape;677;g295ec2f26d2_0_1603"/>
          <p:cNvSpPr txBox="1">
            <a:spLocks noGrp="1"/>
          </p:cNvSpPr>
          <p:nvPr>
            <p:ph type="body" idx="6"/>
          </p:nvPr>
        </p:nvSpPr>
        <p:spPr>
          <a:xfrm>
            <a:off x="9208697"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678" name="Google Shape;678;g295ec2f26d2_0_1603"/>
          <p:cNvSpPr txBox="1">
            <a:spLocks noGrp="1"/>
          </p:cNvSpPr>
          <p:nvPr>
            <p:ph type="body" idx="7"/>
          </p:nvPr>
        </p:nvSpPr>
        <p:spPr>
          <a:xfrm>
            <a:off x="6763340" y="1251284"/>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679" name="Google Shape;679;g295ec2f26d2_0_1603"/>
          <p:cNvSpPr txBox="1">
            <a:spLocks noGrp="1"/>
          </p:cNvSpPr>
          <p:nvPr>
            <p:ph type="body" idx="8"/>
          </p:nvPr>
        </p:nvSpPr>
        <p:spPr>
          <a:xfrm>
            <a:off x="6776175" y="3734601"/>
            <a:ext cx="2309100" cy="2366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400"/>
              </a:spcBef>
              <a:spcAft>
                <a:spcPts val="0"/>
              </a:spcAft>
              <a:buClr>
                <a:schemeClr val="dk1"/>
              </a:buClr>
              <a:buSzPts val="1400"/>
              <a:buNone/>
              <a:defRPr sz="1867"/>
            </a:lvl1pPr>
            <a:lvl2pPr marL="914400" lvl="1" indent="-304800" algn="l" rtl="0">
              <a:lnSpc>
                <a:spcPct val="100000"/>
              </a:lnSpc>
              <a:spcBef>
                <a:spcPts val="667"/>
              </a:spcBef>
              <a:spcAft>
                <a:spcPts val="0"/>
              </a:spcAft>
              <a:buSzPts val="1200"/>
              <a:buChar char="•"/>
              <a:defRPr sz="1600"/>
            </a:lvl2pPr>
            <a:lvl3pPr marL="1371600" lvl="2" indent="-323850" algn="l" rtl="0">
              <a:lnSpc>
                <a:spcPct val="100000"/>
              </a:lnSpc>
              <a:spcBef>
                <a:spcPts val="400"/>
              </a:spcBef>
              <a:spcAft>
                <a:spcPts val="0"/>
              </a:spcAft>
              <a:buSzPts val="1500"/>
              <a:buChar char="•"/>
              <a:defRPr sz="2000"/>
            </a:lvl3pPr>
            <a:lvl4pPr marL="1828800" lvl="3" indent="-317500" algn="l" rtl="0">
              <a:lnSpc>
                <a:spcPct val="100000"/>
              </a:lnSpc>
              <a:spcBef>
                <a:spcPts val="400"/>
              </a:spcBef>
              <a:spcAft>
                <a:spcPts val="0"/>
              </a:spcAft>
              <a:buSzPts val="1400"/>
              <a:buChar char="•"/>
              <a:defRPr sz="1867"/>
            </a:lvl4pPr>
            <a:lvl5pPr marL="2286000" lvl="4" indent="-317500" algn="l" rtl="0">
              <a:lnSpc>
                <a:spcPct val="100000"/>
              </a:lnSpc>
              <a:spcBef>
                <a:spcPts val="400"/>
              </a:spcBef>
              <a:spcAft>
                <a:spcPts val="0"/>
              </a:spcAft>
              <a:buSzPts val="1400"/>
              <a:buChar char="•"/>
              <a:defRPr sz="1867"/>
            </a:lvl5pPr>
            <a:lvl6pPr marL="2743200" lvl="5" indent="-317500" algn="l" rtl="0">
              <a:lnSpc>
                <a:spcPct val="100000"/>
              </a:lnSpc>
              <a:spcBef>
                <a:spcPts val="400"/>
              </a:spcBef>
              <a:spcAft>
                <a:spcPts val="0"/>
              </a:spcAft>
              <a:buSzPts val="1400"/>
              <a:buChar char="•"/>
              <a:defRPr sz="1867"/>
            </a:lvl6pPr>
            <a:lvl7pPr marL="3200400" lvl="6" indent="-317500" algn="l" rtl="0">
              <a:lnSpc>
                <a:spcPct val="100000"/>
              </a:lnSpc>
              <a:spcBef>
                <a:spcPts val="400"/>
              </a:spcBef>
              <a:spcAft>
                <a:spcPts val="0"/>
              </a:spcAft>
              <a:buSzPts val="1400"/>
              <a:buChar char="•"/>
              <a:defRPr sz="1867"/>
            </a:lvl7pPr>
            <a:lvl8pPr marL="3657600" lvl="7" indent="-317500" algn="l" rtl="0">
              <a:lnSpc>
                <a:spcPct val="100000"/>
              </a:lnSpc>
              <a:spcBef>
                <a:spcPts val="400"/>
              </a:spcBef>
              <a:spcAft>
                <a:spcPts val="0"/>
              </a:spcAft>
              <a:buSzPts val="1400"/>
              <a:buChar char="•"/>
              <a:defRPr sz="1867"/>
            </a:lvl8pPr>
            <a:lvl9pPr marL="4114800" lvl="8" indent="-317500" algn="l" rtl="0">
              <a:lnSpc>
                <a:spcPct val="100000"/>
              </a:lnSpc>
              <a:spcBef>
                <a:spcPts val="400"/>
              </a:spcBef>
              <a:spcAft>
                <a:spcPts val="0"/>
              </a:spcAft>
              <a:buSzPts val="1400"/>
              <a:buChar char="•"/>
              <a:defRPr sz="1867"/>
            </a:lvl9pPr>
          </a:lstStyle>
          <a:p>
            <a:endParaRPr/>
          </a:p>
        </p:txBody>
      </p:sp>
      <p:sp>
        <p:nvSpPr>
          <p:cNvPr id="680" name="Google Shape;680;g295ec2f26d2_0_1603"/>
          <p:cNvSpPr txBox="1">
            <a:spLocks noGrp="1"/>
          </p:cNvSpPr>
          <p:nvPr>
            <p:ph type="ftr" idx="11"/>
          </p:nvPr>
        </p:nvSpPr>
        <p:spPr>
          <a:xfrm>
            <a:off x="44302" y="6574155"/>
            <a:ext cx="27483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solidFill>
                  <a:srgbClr val="A5A5A5"/>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681"/>
        <p:cNvGrpSpPr/>
        <p:nvPr/>
      </p:nvGrpSpPr>
      <p:grpSpPr>
        <a:xfrm>
          <a:off x="0" y="0"/>
          <a:ext cx="0" cy="0"/>
          <a:chOff x="0" y="0"/>
          <a:chExt cx="0" cy="0"/>
        </a:xfrm>
      </p:grpSpPr>
      <p:sp>
        <p:nvSpPr>
          <p:cNvPr id="682" name="Google Shape;682;g295ec2f26d2_0_1616"/>
          <p:cNvSpPr txBox="1">
            <a:spLocks noGrp="1"/>
          </p:cNvSpPr>
          <p:nvPr>
            <p:ph type="ctrTitle"/>
          </p:nvPr>
        </p:nvSpPr>
        <p:spPr>
          <a:xfrm>
            <a:off x="609600" y="228601"/>
            <a:ext cx="10363200" cy="4572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dk1"/>
              </a:buClr>
              <a:buSzPts val="8800"/>
              <a:buFont typeface="Arial Black"/>
              <a:buNone/>
              <a:defRPr sz="8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3" name="Google Shape;683;g295ec2f26d2_0_1616"/>
          <p:cNvSpPr txBox="1">
            <a:spLocks noGrp="1"/>
          </p:cNvSpPr>
          <p:nvPr>
            <p:ph type="subTitle" idx="1"/>
          </p:nvPr>
        </p:nvSpPr>
        <p:spPr>
          <a:xfrm>
            <a:off x="609600" y="4800600"/>
            <a:ext cx="9144000" cy="914400"/>
          </a:xfrm>
          <a:prstGeom prst="rect">
            <a:avLst/>
          </a:prstGeom>
          <a:noFill/>
          <a:ln>
            <a:noFill/>
          </a:ln>
        </p:spPr>
        <p:txBody>
          <a:bodyPr spcFirstLastPara="1" wrap="square" lIns="91425" tIns="45700" rIns="91425" bIns="45700" anchor="t" anchorCtr="0">
            <a:normAutofit/>
          </a:bodyPr>
          <a:lstStyle>
            <a:lvl1pPr lvl="0" algn="l" rtl="0">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rtl="0">
              <a:spcBef>
                <a:spcPts val="600"/>
              </a:spcBef>
              <a:spcAft>
                <a:spcPts val="0"/>
              </a:spcAft>
              <a:buSzPts val="2000"/>
              <a:buNone/>
              <a:defRPr>
                <a:solidFill>
                  <a:srgbClr val="888888"/>
                </a:solidFill>
              </a:defRPr>
            </a:lvl2pPr>
            <a:lvl3pPr lvl="2" algn="ctr" rtl="0">
              <a:spcBef>
                <a:spcPts val="360"/>
              </a:spcBef>
              <a:spcAft>
                <a:spcPts val="0"/>
              </a:spcAft>
              <a:buSzPts val="1800"/>
              <a:buNone/>
              <a:defRPr>
                <a:solidFill>
                  <a:srgbClr val="888888"/>
                </a:solidFill>
              </a:defRPr>
            </a:lvl3pPr>
            <a:lvl4pPr lvl="3" algn="ctr" rtl="0">
              <a:spcBef>
                <a:spcPts val="360"/>
              </a:spcBef>
              <a:spcAft>
                <a:spcPts val="0"/>
              </a:spcAft>
              <a:buSzPts val="1800"/>
              <a:buNone/>
              <a:defRPr>
                <a:solidFill>
                  <a:srgbClr val="888888"/>
                </a:solidFill>
              </a:defRPr>
            </a:lvl4pPr>
            <a:lvl5pPr lvl="4" algn="ctr" rtl="0">
              <a:spcBef>
                <a:spcPts val="360"/>
              </a:spcBef>
              <a:spcAft>
                <a:spcPts val="0"/>
              </a:spcAft>
              <a:buSzPts val="1800"/>
              <a:buNone/>
              <a:defRPr>
                <a:solidFill>
                  <a:srgbClr val="888888"/>
                </a:solidFill>
              </a:defRPr>
            </a:lvl5pPr>
            <a:lvl6pPr lvl="5" algn="ctr" rtl="0">
              <a:spcBef>
                <a:spcPts val="320"/>
              </a:spcBef>
              <a:spcAft>
                <a:spcPts val="0"/>
              </a:spcAft>
              <a:buSzPts val="1600"/>
              <a:buNone/>
              <a:defRPr>
                <a:solidFill>
                  <a:srgbClr val="888888"/>
                </a:solidFill>
              </a:defRPr>
            </a:lvl6pPr>
            <a:lvl7pPr lvl="6" algn="ctr" rtl="0">
              <a:spcBef>
                <a:spcPts val="320"/>
              </a:spcBef>
              <a:spcAft>
                <a:spcPts val="0"/>
              </a:spcAft>
              <a:buSzPts val="1600"/>
              <a:buNone/>
              <a:defRPr>
                <a:solidFill>
                  <a:srgbClr val="888888"/>
                </a:solidFill>
              </a:defRPr>
            </a:lvl7pPr>
            <a:lvl8pPr lvl="7" algn="ctr" rtl="0">
              <a:spcBef>
                <a:spcPts val="320"/>
              </a:spcBef>
              <a:spcAft>
                <a:spcPts val="0"/>
              </a:spcAft>
              <a:buSzPts val="1600"/>
              <a:buNone/>
              <a:defRPr>
                <a:solidFill>
                  <a:srgbClr val="888888"/>
                </a:solidFill>
              </a:defRPr>
            </a:lvl8pPr>
            <a:lvl9pPr lvl="8" algn="ctr" rtl="0">
              <a:spcBef>
                <a:spcPts val="320"/>
              </a:spcBef>
              <a:spcAft>
                <a:spcPts val="0"/>
              </a:spcAft>
              <a:buSzPts val="1600"/>
              <a:buNone/>
              <a:defRPr>
                <a:solidFill>
                  <a:srgbClr val="888888"/>
                </a:solidFill>
              </a:defRPr>
            </a:lvl9pPr>
          </a:lstStyle>
          <a:p>
            <a:endParaRPr/>
          </a:p>
        </p:txBody>
      </p:sp>
      <p:sp>
        <p:nvSpPr>
          <p:cNvPr id="684" name="Google Shape;684;g295ec2f26d2_0_1616"/>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5" name="Google Shape;685;g295ec2f26d2_0_1616"/>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6" name="Google Shape;686;g295ec2f26d2_0_1616"/>
          <p:cNvSpPr/>
          <p:nvPr/>
        </p:nvSpPr>
        <p:spPr>
          <a:xfrm>
            <a:off x="12001499" y="4846320"/>
            <a:ext cx="190500" cy="2011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7" name="Google Shape;687;g295ec2f26d2_0_1616"/>
          <p:cNvSpPr/>
          <p:nvPr/>
        </p:nvSpPr>
        <p:spPr>
          <a:xfrm>
            <a:off x="12001499" y="0"/>
            <a:ext cx="190500" cy="4846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g295ec2f26d2_0_161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2400" b="1">
                <a:solidFill>
                  <a:schemeClr val="dk1"/>
                </a:solidFill>
                <a:latin typeface="Arial"/>
                <a:ea typeface="Arial"/>
                <a:cs typeface="Arial"/>
                <a:sym typeface="Arial"/>
              </a:defRPr>
            </a:lvl1pPr>
            <a:lvl2pPr marL="0" lvl="1" indent="0" algn="l" rtl="0">
              <a:spcBef>
                <a:spcPts val="0"/>
              </a:spcBef>
              <a:buNone/>
              <a:defRPr sz="2400" b="1">
                <a:solidFill>
                  <a:schemeClr val="dk1"/>
                </a:solidFill>
                <a:latin typeface="Arial"/>
                <a:ea typeface="Arial"/>
                <a:cs typeface="Arial"/>
                <a:sym typeface="Arial"/>
              </a:defRPr>
            </a:lvl2pPr>
            <a:lvl3pPr marL="0" lvl="2" indent="0" algn="l" rtl="0">
              <a:spcBef>
                <a:spcPts val="0"/>
              </a:spcBef>
              <a:buNone/>
              <a:defRPr sz="2400" b="1">
                <a:solidFill>
                  <a:schemeClr val="dk1"/>
                </a:solidFill>
                <a:latin typeface="Arial"/>
                <a:ea typeface="Arial"/>
                <a:cs typeface="Arial"/>
                <a:sym typeface="Arial"/>
              </a:defRPr>
            </a:lvl3pPr>
            <a:lvl4pPr marL="0" lvl="3" indent="0" algn="l" rtl="0">
              <a:spcBef>
                <a:spcPts val="0"/>
              </a:spcBef>
              <a:buNone/>
              <a:defRPr sz="2400" b="1">
                <a:solidFill>
                  <a:schemeClr val="dk1"/>
                </a:solidFill>
                <a:latin typeface="Arial"/>
                <a:ea typeface="Arial"/>
                <a:cs typeface="Arial"/>
                <a:sym typeface="Arial"/>
              </a:defRPr>
            </a:lvl4pPr>
            <a:lvl5pPr marL="0" lvl="4" indent="0" algn="l" rtl="0">
              <a:spcBef>
                <a:spcPts val="0"/>
              </a:spcBef>
              <a:buNone/>
              <a:defRPr sz="2400" b="1">
                <a:solidFill>
                  <a:schemeClr val="dk1"/>
                </a:solidFill>
                <a:latin typeface="Arial"/>
                <a:ea typeface="Arial"/>
                <a:cs typeface="Arial"/>
                <a:sym typeface="Arial"/>
              </a:defRPr>
            </a:lvl5pPr>
            <a:lvl6pPr marL="0" lvl="5" indent="0" algn="l" rtl="0">
              <a:spcBef>
                <a:spcPts val="0"/>
              </a:spcBef>
              <a:buNone/>
              <a:defRPr sz="2400" b="1">
                <a:solidFill>
                  <a:schemeClr val="dk1"/>
                </a:solidFill>
                <a:latin typeface="Arial"/>
                <a:ea typeface="Arial"/>
                <a:cs typeface="Arial"/>
                <a:sym typeface="Arial"/>
              </a:defRPr>
            </a:lvl6pPr>
            <a:lvl7pPr marL="0" lvl="6" indent="0" algn="l" rtl="0">
              <a:spcBef>
                <a:spcPts val="0"/>
              </a:spcBef>
              <a:buNone/>
              <a:defRPr sz="2400" b="1">
                <a:solidFill>
                  <a:schemeClr val="dk1"/>
                </a:solidFill>
                <a:latin typeface="Arial"/>
                <a:ea typeface="Arial"/>
                <a:cs typeface="Arial"/>
                <a:sym typeface="Arial"/>
              </a:defRPr>
            </a:lvl7pPr>
            <a:lvl8pPr marL="0" lvl="7" indent="0" algn="l" rtl="0">
              <a:spcBef>
                <a:spcPts val="0"/>
              </a:spcBef>
              <a:buNone/>
              <a:defRPr sz="2400" b="1">
                <a:solidFill>
                  <a:schemeClr val="dk1"/>
                </a:solidFill>
                <a:latin typeface="Arial"/>
                <a:ea typeface="Arial"/>
                <a:cs typeface="Arial"/>
                <a:sym typeface="Arial"/>
              </a:defRPr>
            </a:lvl8pPr>
            <a:lvl9pPr marL="0" lvl="8" indent="0" algn="l" rtl="0">
              <a:spcBef>
                <a:spcPts val="0"/>
              </a:spcBef>
              <a:buNone/>
              <a:defRPr sz="24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89"/>
        <p:cNvGrpSpPr/>
        <p:nvPr/>
      </p:nvGrpSpPr>
      <p:grpSpPr>
        <a:xfrm>
          <a:off x="0" y="0"/>
          <a:ext cx="0" cy="0"/>
          <a:chOff x="0" y="0"/>
          <a:chExt cx="0" cy="0"/>
        </a:xfrm>
      </p:grpSpPr>
      <p:sp>
        <p:nvSpPr>
          <p:cNvPr id="690" name="Google Shape;690;g295ec2f26d2_0_1624"/>
          <p:cNvSpPr txBox="1">
            <a:spLocks noGrp="1"/>
          </p:cNvSpPr>
          <p:nvPr>
            <p:ph type="title"/>
          </p:nvPr>
        </p:nvSpPr>
        <p:spPr>
          <a:xfrm>
            <a:off x="2004828" y="152718"/>
            <a:ext cx="6428100" cy="814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1" name="Google Shape;691;g295ec2f26d2_0_1624"/>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2" name="Google Shape;692;g295ec2f26d2_0_162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93" name="Google Shape;693;g295ec2f26d2_0_1624"/>
          <p:cNvSpPr txBox="1">
            <a:spLocks noGrp="1"/>
          </p:cNvSpPr>
          <p:nvPr>
            <p:ph type="body" idx="1"/>
          </p:nvPr>
        </p:nvSpPr>
        <p:spPr>
          <a:xfrm>
            <a:off x="6394027" y="1300130"/>
            <a:ext cx="4515000" cy="47226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694" name="Google Shape;694;g295ec2f26d2_0_1624"/>
          <p:cNvSpPr txBox="1"/>
          <p:nvPr/>
        </p:nvSpPr>
        <p:spPr>
          <a:xfrm>
            <a:off x="609599" y="331458"/>
            <a:ext cx="1049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C00000"/>
                </a:solidFill>
                <a:latin typeface="Arial"/>
                <a:ea typeface="Arial"/>
                <a:cs typeface="Arial"/>
                <a:sym typeface="Arial"/>
              </a:rPr>
              <a:t>LAB:</a:t>
            </a:r>
            <a:endParaRPr sz="1800" b="1">
              <a:solidFill>
                <a:srgbClr val="C00000"/>
              </a:solidFill>
              <a:latin typeface="Arial"/>
              <a:ea typeface="Arial"/>
              <a:cs typeface="Arial"/>
              <a:sym typeface="Arial"/>
            </a:endParaRPr>
          </a:p>
        </p:txBody>
      </p:sp>
      <p:sp>
        <p:nvSpPr>
          <p:cNvPr id="695" name="Google Shape;695;g295ec2f26d2_0_1624"/>
          <p:cNvSpPr txBox="1"/>
          <p:nvPr/>
        </p:nvSpPr>
        <p:spPr>
          <a:xfrm>
            <a:off x="6822558" y="6492876"/>
            <a:ext cx="4572000" cy="283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50" b="1">
                <a:solidFill>
                  <a:schemeClr val="dk1"/>
                </a:solidFill>
                <a:latin typeface="Arial"/>
                <a:ea typeface="Arial"/>
                <a:cs typeface="Arial"/>
                <a:sym typeface="Arial"/>
              </a:rPr>
              <a:t>Practice makes perfect.</a:t>
            </a:r>
            <a:endParaRPr sz="1050" b="1">
              <a:solidFill>
                <a:schemeClr val="dk1"/>
              </a:solidFill>
              <a:latin typeface="Arial"/>
              <a:ea typeface="Arial"/>
              <a:cs typeface="Arial"/>
              <a:sym typeface="Arial"/>
            </a:endParaRPr>
          </a:p>
        </p:txBody>
      </p:sp>
      <p:sp>
        <p:nvSpPr>
          <p:cNvPr id="696" name="Google Shape;696;g295ec2f26d2_0_1624"/>
          <p:cNvSpPr/>
          <p:nvPr/>
        </p:nvSpPr>
        <p:spPr>
          <a:xfrm>
            <a:off x="12006470" y="1300130"/>
            <a:ext cx="185400" cy="5557800"/>
          </a:xfrm>
          <a:prstGeom prst="rect">
            <a:avLst/>
          </a:prstGeom>
          <a:solidFill>
            <a:srgbClr val="0074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97" name="Google Shape;697;g295ec2f26d2_0_1624"/>
          <p:cNvPicPr preferRelativeResize="0"/>
          <p:nvPr/>
        </p:nvPicPr>
        <p:blipFill rotWithShape="1">
          <a:blip r:embed="rId2">
            <a:alphaModFix/>
          </a:blip>
          <a:srcRect l="38541" t="36852" r="56354" b="53517"/>
          <a:stretch/>
        </p:blipFill>
        <p:spPr>
          <a:xfrm>
            <a:off x="774843" y="5050793"/>
            <a:ext cx="788400" cy="836668"/>
          </a:xfrm>
          <a:prstGeom prst="rect">
            <a:avLst/>
          </a:prstGeom>
          <a:noFill/>
          <a:ln>
            <a:noFill/>
          </a:ln>
        </p:spPr>
      </p:pic>
      <p:pic>
        <p:nvPicPr>
          <p:cNvPr id="698" name="Google Shape;698;g295ec2f26d2_0_1624"/>
          <p:cNvPicPr preferRelativeResize="0"/>
          <p:nvPr/>
        </p:nvPicPr>
        <p:blipFill rotWithShape="1">
          <a:blip r:embed="rId3">
            <a:alphaModFix/>
          </a:blip>
          <a:srcRect l="20772" r="22688"/>
          <a:stretch/>
        </p:blipFill>
        <p:spPr>
          <a:xfrm>
            <a:off x="2172782" y="1300130"/>
            <a:ext cx="4012231" cy="4722629"/>
          </a:xfrm>
          <a:prstGeom prst="rect">
            <a:avLst/>
          </a:prstGeom>
          <a:noFill/>
          <a:ln>
            <a:noFill/>
          </a:ln>
        </p:spPr>
      </p:pic>
      <p:sp>
        <p:nvSpPr>
          <p:cNvPr id="699" name="Google Shape;699;g295ec2f26d2_0_1624"/>
          <p:cNvSpPr txBox="1">
            <a:spLocks noGrp="1"/>
          </p:cNvSpPr>
          <p:nvPr>
            <p:ph type="body" idx="2"/>
          </p:nvPr>
        </p:nvSpPr>
        <p:spPr>
          <a:xfrm>
            <a:off x="583496" y="5887647"/>
            <a:ext cx="1168500" cy="249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rgbClr val="FF0000"/>
              </a:buClr>
              <a:buSzPts val="1400"/>
              <a:buNone/>
              <a:defRPr sz="1400">
                <a:solidFill>
                  <a:srgbClr val="FF0000"/>
                </a:solidFill>
                <a:latin typeface="Arial Black"/>
                <a:ea typeface="Arial Black"/>
                <a:cs typeface="Arial Black"/>
                <a:sym typeface="Arial Black"/>
              </a:defRPr>
            </a:lvl1pPr>
            <a:lvl2pPr marL="914400" lvl="1" indent="-228600" algn="l" rtl="0">
              <a:spcBef>
                <a:spcPts val="600"/>
              </a:spcBef>
              <a:spcAft>
                <a:spcPts val="0"/>
              </a:spcAft>
              <a:buSzPts val="2000"/>
              <a:buNone/>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700" name="Google Shape;700;g295ec2f26d2_0_1624"/>
          <p:cNvSpPr txBox="1"/>
          <p:nvPr/>
        </p:nvSpPr>
        <p:spPr>
          <a:xfrm>
            <a:off x="9853713" y="152718"/>
            <a:ext cx="1913100" cy="5232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LABS AT THE BACK OF THE BOOK</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1"/>
        <p:cNvGrpSpPr/>
        <p:nvPr/>
      </p:nvGrpSpPr>
      <p:grpSpPr>
        <a:xfrm>
          <a:off x="0" y="0"/>
          <a:ext cx="0" cy="0"/>
          <a:chOff x="0" y="0"/>
          <a:chExt cx="0" cy="0"/>
        </a:xfrm>
      </p:grpSpPr>
      <p:sp>
        <p:nvSpPr>
          <p:cNvPr id="702" name="Google Shape;702;g295ec2f26d2_0_1636"/>
          <p:cNvSpPr txBox="1">
            <a:spLocks noGrp="1"/>
          </p:cNvSpPr>
          <p:nvPr>
            <p:ph type="title"/>
          </p:nvPr>
        </p:nvSpPr>
        <p:spPr>
          <a:xfrm>
            <a:off x="609600" y="1447801"/>
            <a:ext cx="10363200" cy="4321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dk1"/>
              </a:buClr>
              <a:buSzPts val="8800"/>
              <a:buFont typeface="Arial Black"/>
              <a:buNone/>
              <a:defRPr sz="8800" b="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3" name="Google Shape;703;g295ec2f26d2_0_1636"/>
          <p:cNvSpPr txBox="1">
            <a:spLocks noGrp="1"/>
          </p:cNvSpPr>
          <p:nvPr>
            <p:ph type="body" idx="1"/>
          </p:nvPr>
        </p:nvSpPr>
        <p:spPr>
          <a:xfrm>
            <a:off x="609600" y="228601"/>
            <a:ext cx="10363200" cy="10668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chemeClr val="dk2"/>
              </a:buClr>
              <a:buSzPts val="2000"/>
              <a:buNone/>
              <a:defRPr sz="2000" b="0" cap="none">
                <a:solidFill>
                  <a:schemeClr val="dk2"/>
                </a:solidFill>
                <a:latin typeface="Arial Black"/>
                <a:ea typeface="Arial Black"/>
                <a:cs typeface="Arial Black"/>
                <a:sym typeface="Arial Black"/>
              </a:defRPr>
            </a:lvl1pPr>
            <a:lvl2pPr marL="914400" lvl="1" indent="-228600" algn="l" rtl="0">
              <a:spcBef>
                <a:spcPts val="600"/>
              </a:spcBef>
              <a:spcAft>
                <a:spcPts val="0"/>
              </a:spcAft>
              <a:buSzPts val="1800"/>
              <a:buNone/>
              <a:defRPr sz="1800">
                <a:solidFill>
                  <a:srgbClr val="888888"/>
                </a:solidFill>
              </a:defRPr>
            </a:lvl2pPr>
            <a:lvl3pPr marL="1371600" lvl="2" indent="-228600" algn="l" rtl="0">
              <a:spcBef>
                <a:spcPts val="320"/>
              </a:spcBef>
              <a:spcAft>
                <a:spcPts val="0"/>
              </a:spcAft>
              <a:buSzPts val="1600"/>
              <a:buNone/>
              <a:defRPr sz="1600">
                <a:solidFill>
                  <a:srgbClr val="888888"/>
                </a:solidFill>
              </a:defRPr>
            </a:lvl3pPr>
            <a:lvl4pPr marL="1828800" lvl="3" indent="-228600" algn="l" rtl="0">
              <a:spcBef>
                <a:spcPts val="280"/>
              </a:spcBef>
              <a:spcAft>
                <a:spcPts val="0"/>
              </a:spcAft>
              <a:buSzPts val="1400"/>
              <a:buNone/>
              <a:defRPr sz="1400">
                <a:solidFill>
                  <a:srgbClr val="888888"/>
                </a:solidFill>
              </a:defRPr>
            </a:lvl4pPr>
            <a:lvl5pPr marL="2286000" lvl="4" indent="-228600" algn="l" rtl="0">
              <a:spcBef>
                <a:spcPts val="280"/>
              </a:spcBef>
              <a:spcAft>
                <a:spcPts val="0"/>
              </a:spcAft>
              <a:buSzPts val="1400"/>
              <a:buNone/>
              <a:defRPr sz="1400">
                <a:solidFill>
                  <a:srgbClr val="888888"/>
                </a:solidFill>
              </a:defRPr>
            </a:lvl5pPr>
            <a:lvl6pPr marL="2743200" lvl="5" indent="-228600" algn="l" rtl="0">
              <a:spcBef>
                <a:spcPts val="280"/>
              </a:spcBef>
              <a:spcAft>
                <a:spcPts val="0"/>
              </a:spcAft>
              <a:buSzPts val="1400"/>
              <a:buNone/>
              <a:defRPr sz="1400">
                <a:solidFill>
                  <a:srgbClr val="888888"/>
                </a:solidFill>
              </a:defRPr>
            </a:lvl6pPr>
            <a:lvl7pPr marL="3200400" lvl="6" indent="-228600" algn="l" rtl="0">
              <a:spcBef>
                <a:spcPts val="280"/>
              </a:spcBef>
              <a:spcAft>
                <a:spcPts val="0"/>
              </a:spcAft>
              <a:buSzPts val="1400"/>
              <a:buNone/>
              <a:defRPr sz="1400">
                <a:solidFill>
                  <a:srgbClr val="888888"/>
                </a:solidFill>
              </a:defRPr>
            </a:lvl7pPr>
            <a:lvl8pPr marL="3657600" lvl="7" indent="-228600" algn="l" rtl="0">
              <a:spcBef>
                <a:spcPts val="280"/>
              </a:spcBef>
              <a:spcAft>
                <a:spcPts val="0"/>
              </a:spcAft>
              <a:buSzPts val="1400"/>
              <a:buNone/>
              <a:defRPr sz="1400">
                <a:solidFill>
                  <a:srgbClr val="888888"/>
                </a:solidFill>
              </a:defRPr>
            </a:lvl8pPr>
            <a:lvl9pPr marL="4114800" lvl="8" indent="-228600" algn="l" rtl="0">
              <a:spcBef>
                <a:spcPts val="280"/>
              </a:spcBef>
              <a:spcAft>
                <a:spcPts val="0"/>
              </a:spcAft>
              <a:buSzPts val="1400"/>
              <a:buNone/>
              <a:defRPr sz="1400">
                <a:solidFill>
                  <a:srgbClr val="888888"/>
                </a:solidFill>
              </a:defRPr>
            </a:lvl9pPr>
          </a:lstStyle>
          <a:p>
            <a:endParaRPr/>
          </a:p>
        </p:txBody>
      </p:sp>
      <p:sp>
        <p:nvSpPr>
          <p:cNvPr id="704" name="Google Shape;704;g295ec2f26d2_0_1636"/>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5" name="Google Shape;705;g295ec2f26d2_0_163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706" name="Google Shape;706;g295ec2f26d2_0_1636"/>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7"/>
        <p:cNvGrpSpPr/>
        <p:nvPr/>
      </p:nvGrpSpPr>
      <p:grpSpPr>
        <a:xfrm>
          <a:off x="0" y="0"/>
          <a:ext cx="0" cy="0"/>
          <a:chOff x="0" y="0"/>
          <a:chExt cx="0" cy="0"/>
        </a:xfrm>
      </p:grpSpPr>
      <p:sp>
        <p:nvSpPr>
          <p:cNvPr id="708" name="Google Shape;708;g295ec2f26d2_0_1642"/>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9" name="Google Shape;709;g295ec2f26d2_0_1642"/>
          <p:cNvSpPr txBox="1">
            <a:spLocks noGrp="1"/>
          </p:cNvSpPr>
          <p:nvPr>
            <p:ph type="body" idx="1"/>
          </p:nvPr>
        </p:nvSpPr>
        <p:spPr>
          <a:xfrm>
            <a:off x="2174240" y="1574800"/>
            <a:ext cx="43890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10" name="Google Shape;710;g295ec2f26d2_0_1642"/>
          <p:cNvSpPr txBox="1">
            <a:spLocks noGrp="1"/>
          </p:cNvSpPr>
          <p:nvPr>
            <p:ph type="body" idx="2"/>
          </p:nvPr>
        </p:nvSpPr>
        <p:spPr>
          <a:xfrm>
            <a:off x="6786880" y="1574800"/>
            <a:ext cx="4389000" cy="452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11" name="Google Shape;711;g295ec2f26d2_0_1642"/>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2" name="Google Shape;712;g295ec2f26d2_0_1642"/>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3" name="Google Shape;713;g295ec2f26d2_0_164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14" name="Google Shape;714;g295ec2f26d2_0_1642"/>
          <p:cNvCxnSpPr/>
          <p:nvPr/>
        </p:nvCxnSpPr>
        <p:spPr>
          <a:xfrm>
            <a:off x="6663350" y="1656784"/>
            <a:ext cx="0" cy="4443900"/>
          </a:xfrm>
          <a:prstGeom prst="straightConnector1">
            <a:avLst/>
          </a:prstGeom>
          <a:noFill/>
          <a:ln w="9525" cap="flat" cmpd="sng">
            <a:solidFill>
              <a:srgbClr val="9C1D22"/>
            </a:solidFill>
            <a:prstDash val="solid"/>
            <a:round/>
            <a:headEnd type="none" w="sm" len="sm"/>
            <a:tailEnd type="none" w="sm" len="sm"/>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715"/>
        <p:cNvGrpSpPr/>
        <p:nvPr/>
      </p:nvGrpSpPr>
      <p:grpSpPr>
        <a:xfrm>
          <a:off x="0" y="0"/>
          <a:ext cx="0" cy="0"/>
          <a:chOff x="0" y="0"/>
          <a:chExt cx="0" cy="0"/>
        </a:xfrm>
      </p:grpSpPr>
      <p:sp>
        <p:nvSpPr>
          <p:cNvPr id="716" name="Google Shape;716;g295ec2f26d2_0_1650"/>
          <p:cNvSpPr txBox="1">
            <a:spLocks noGrp="1"/>
          </p:cNvSpPr>
          <p:nvPr>
            <p:ph type="title"/>
          </p:nvPr>
        </p:nvSpPr>
        <p:spPr>
          <a:xfrm>
            <a:off x="609600" y="152718"/>
            <a:ext cx="7721700" cy="655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g295ec2f26d2_0_1650"/>
          <p:cNvSpPr txBox="1">
            <a:spLocks noGrp="1"/>
          </p:cNvSpPr>
          <p:nvPr>
            <p:ph type="body" idx="1"/>
          </p:nvPr>
        </p:nvSpPr>
        <p:spPr>
          <a:xfrm>
            <a:off x="2174240" y="3734602"/>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18" name="Google Shape;718;g295ec2f26d2_0_1650"/>
          <p:cNvSpPr txBox="1">
            <a:spLocks noGrp="1"/>
          </p:cNvSpPr>
          <p:nvPr>
            <p:ph type="body" idx="2"/>
          </p:nvPr>
        </p:nvSpPr>
        <p:spPr>
          <a:xfrm>
            <a:off x="6786880" y="3734602"/>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19" name="Google Shape;719;g295ec2f26d2_0_1650"/>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0" name="Google Shape;720;g295ec2f26d2_0_165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21" name="Google Shape;721;g295ec2f26d2_0_1650"/>
          <p:cNvCxnSpPr/>
          <p:nvPr/>
        </p:nvCxnSpPr>
        <p:spPr>
          <a:xfrm>
            <a:off x="6663350" y="1541284"/>
            <a:ext cx="0" cy="4443900"/>
          </a:xfrm>
          <a:prstGeom prst="straightConnector1">
            <a:avLst/>
          </a:prstGeom>
          <a:noFill/>
          <a:ln w="9525" cap="flat" cmpd="sng">
            <a:solidFill>
              <a:srgbClr val="9C1D22"/>
            </a:solidFill>
            <a:prstDash val="solid"/>
            <a:round/>
            <a:headEnd type="none" w="sm" len="sm"/>
            <a:tailEnd type="none" w="sm" len="sm"/>
          </a:ln>
        </p:spPr>
      </p:cxnSp>
      <p:sp>
        <p:nvSpPr>
          <p:cNvPr id="722" name="Google Shape;722;g295ec2f26d2_0_1650"/>
          <p:cNvSpPr txBox="1">
            <a:spLocks noGrp="1"/>
          </p:cNvSpPr>
          <p:nvPr>
            <p:ph type="body" idx="3"/>
          </p:nvPr>
        </p:nvSpPr>
        <p:spPr>
          <a:xfrm>
            <a:off x="2174240" y="1251284"/>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723" name="Google Shape;723;g295ec2f26d2_0_1650"/>
          <p:cNvSpPr txBox="1">
            <a:spLocks noGrp="1"/>
          </p:cNvSpPr>
          <p:nvPr>
            <p:ph type="body" idx="4"/>
          </p:nvPr>
        </p:nvSpPr>
        <p:spPr>
          <a:xfrm>
            <a:off x="6786880" y="1251284"/>
            <a:ext cx="4389000" cy="236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chemeClr val="dk1"/>
              </a:buClr>
              <a:buSzPts val="2800"/>
              <a:buNone/>
              <a:defRPr sz="2800"/>
            </a:lvl1pPr>
            <a:lvl2pPr marL="914400" lvl="1" indent="-381000" algn="l" rtl="0">
              <a:spcBef>
                <a:spcPts val="600"/>
              </a:spcBef>
              <a:spcAft>
                <a:spcPts val="0"/>
              </a:spcAft>
              <a:buSzPts val="2400"/>
              <a:buChar char="•"/>
              <a:defRPr sz="2400"/>
            </a:lvl2pPr>
            <a:lvl3pPr marL="1371600" lvl="2" indent="-355600" algn="l" rtl="0">
              <a:spcBef>
                <a:spcPts val="400"/>
              </a:spcBef>
              <a:spcAft>
                <a:spcPts val="0"/>
              </a:spcAft>
              <a:buSzPts val="2000"/>
              <a:buChar char="•"/>
              <a:defRPr sz="2000"/>
            </a:lvl3pPr>
            <a:lvl4pPr marL="1828800" lvl="3" indent="-342900" algn="l" rtl="0">
              <a:spcBef>
                <a:spcPts val="360"/>
              </a:spcBef>
              <a:spcAft>
                <a:spcPts val="0"/>
              </a:spcAft>
              <a:buSzPts val="180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image" Target="../media/image4.jp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theme" Target="../theme/theme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theme" Target="../theme/theme6.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1"/>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dk2"/>
              </a:buClr>
              <a:buSzPts val="3600"/>
              <a:buFont typeface="Arial Black"/>
              <a:buNone/>
              <a:defRPr sz="3600" b="0" i="0" u="none" strike="noStrike" cap="none">
                <a:solidFill>
                  <a:schemeClr val="dk2"/>
                </a:solidFill>
                <a:latin typeface="Arial Black"/>
                <a:ea typeface="Arial Black"/>
                <a:cs typeface="Arial Black"/>
                <a:sym typeface="Arial Blac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481"/>
          <p:cNvSpPr txBox="1">
            <a:spLocks noGrp="1"/>
          </p:cNvSpPr>
          <p:nvPr>
            <p:ph type="body" idx="1"/>
          </p:nvPr>
        </p:nvSpPr>
        <p:spPr>
          <a:xfrm>
            <a:off x="609600" y="1752601"/>
            <a:ext cx="10160100" cy="43737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Google Shape;12;p481"/>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481"/>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81"/>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2400" b="1" i="0" u="none" strike="noStrike" cap="none">
                <a:solidFill>
                  <a:schemeClr val="dk2"/>
                </a:solidFill>
                <a:latin typeface="Arial"/>
                <a:ea typeface="Arial"/>
                <a:cs typeface="Arial"/>
                <a:sym typeface="Arial"/>
              </a:defRPr>
            </a:lvl1pPr>
            <a:lvl2pPr marL="0" marR="0" lvl="1" indent="0" algn="l" rtl="0">
              <a:spcBef>
                <a:spcPts val="0"/>
              </a:spcBef>
              <a:buNone/>
              <a:defRPr sz="2400" b="1" i="0" u="none" strike="noStrike" cap="none">
                <a:solidFill>
                  <a:schemeClr val="dk2"/>
                </a:solidFill>
                <a:latin typeface="Arial"/>
                <a:ea typeface="Arial"/>
                <a:cs typeface="Arial"/>
                <a:sym typeface="Arial"/>
              </a:defRPr>
            </a:lvl2pPr>
            <a:lvl3pPr marL="0" marR="0" lvl="2" indent="0" algn="l" rtl="0">
              <a:spcBef>
                <a:spcPts val="0"/>
              </a:spcBef>
              <a:buNone/>
              <a:defRPr sz="2400" b="1" i="0" u="none" strike="noStrike" cap="none">
                <a:solidFill>
                  <a:schemeClr val="dk2"/>
                </a:solidFill>
                <a:latin typeface="Arial"/>
                <a:ea typeface="Arial"/>
                <a:cs typeface="Arial"/>
                <a:sym typeface="Arial"/>
              </a:defRPr>
            </a:lvl3pPr>
            <a:lvl4pPr marL="0" marR="0" lvl="3" indent="0" algn="l" rtl="0">
              <a:spcBef>
                <a:spcPts val="0"/>
              </a:spcBef>
              <a:buNone/>
              <a:defRPr sz="2400" b="1" i="0" u="none" strike="noStrike" cap="none">
                <a:solidFill>
                  <a:schemeClr val="dk2"/>
                </a:solidFill>
                <a:latin typeface="Arial"/>
                <a:ea typeface="Arial"/>
                <a:cs typeface="Arial"/>
                <a:sym typeface="Arial"/>
              </a:defRPr>
            </a:lvl4pPr>
            <a:lvl5pPr marL="0" marR="0" lvl="4" indent="0" algn="l" rtl="0">
              <a:spcBef>
                <a:spcPts val="0"/>
              </a:spcBef>
              <a:buNone/>
              <a:defRPr sz="2400" b="1" i="0" u="none" strike="noStrike" cap="none">
                <a:solidFill>
                  <a:schemeClr val="dk2"/>
                </a:solidFill>
                <a:latin typeface="Arial"/>
                <a:ea typeface="Arial"/>
                <a:cs typeface="Arial"/>
                <a:sym typeface="Arial"/>
              </a:defRPr>
            </a:lvl5pPr>
            <a:lvl6pPr marL="0" marR="0" lvl="5" indent="0" algn="l" rtl="0">
              <a:spcBef>
                <a:spcPts val="0"/>
              </a:spcBef>
              <a:buNone/>
              <a:defRPr sz="2400" b="1" i="0" u="none" strike="noStrike" cap="none">
                <a:solidFill>
                  <a:schemeClr val="dk2"/>
                </a:solidFill>
                <a:latin typeface="Arial"/>
                <a:ea typeface="Arial"/>
                <a:cs typeface="Arial"/>
                <a:sym typeface="Arial"/>
              </a:defRPr>
            </a:lvl6pPr>
            <a:lvl7pPr marL="0" marR="0" lvl="6" indent="0" algn="l" rtl="0">
              <a:spcBef>
                <a:spcPts val="0"/>
              </a:spcBef>
              <a:buNone/>
              <a:defRPr sz="2400" b="1" i="0" u="none" strike="noStrike" cap="none">
                <a:solidFill>
                  <a:schemeClr val="dk2"/>
                </a:solidFill>
                <a:latin typeface="Arial"/>
                <a:ea typeface="Arial"/>
                <a:cs typeface="Arial"/>
                <a:sym typeface="Arial"/>
              </a:defRPr>
            </a:lvl7pPr>
            <a:lvl8pPr marL="0" marR="0" lvl="7" indent="0" algn="l" rtl="0">
              <a:spcBef>
                <a:spcPts val="0"/>
              </a:spcBef>
              <a:buNone/>
              <a:defRPr sz="2400" b="1" i="0" u="none" strike="noStrike" cap="none">
                <a:solidFill>
                  <a:schemeClr val="dk2"/>
                </a:solidFill>
                <a:latin typeface="Arial"/>
                <a:ea typeface="Arial"/>
                <a:cs typeface="Arial"/>
                <a:sym typeface="Arial"/>
              </a:defRPr>
            </a:lvl8pPr>
            <a:lvl9pPr marL="0" marR="0" lvl="8" indent="0" algn="l" rtl="0">
              <a:spcBef>
                <a:spcPts val="0"/>
              </a:spcBef>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5" name="Google Shape;15;p481"/>
          <p:cNvSpPr/>
          <p:nvPr/>
        </p:nvSpPr>
        <p:spPr>
          <a:xfrm>
            <a:off x="12001499" y="0"/>
            <a:ext cx="190500" cy="1371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 name="Google Shape;16;p481"/>
          <p:cNvSpPr/>
          <p:nvPr/>
        </p:nvSpPr>
        <p:spPr>
          <a:xfrm>
            <a:off x="12001499" y="1371600"/>
            <a:ext cx="190500" cy="5486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486"/>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dk2"/>
              </a:buClr>
              <a:buSzPts val="3600"/>
              <a:buFont typeface="Arial Black"/>
              <a:buNone/>
              <a:defRPr sz="3600" b="0" i="0" u="none" strike="noStrike" cap="none">
                <a:solidFill>
                  <a:schemeClr val="dk2"/>
                </a:solidFill>
                <a:latin typeface="Arial Black"/>
                <a:ea typeface="Arial Black"/>
                <a:cs typeface="Arial Black"/>
                <a:sym typeface="Arial Blac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4" name="Google Shape;164;p486"/>
          <p:cNvSpPr txBox="1">
            <a:spLocks noGrp="1"/>
          </p:cNvSpPr>
          <p:nvPr>
            <p:ph type="body" idx="1"/>
          </p:nvPr>
        </p:nvSpPr>
        <p:spPr>
          <a:xfrm>
            <a:off x="609600" y="1752601"/>
            <a:ext cx="10160100" cy="43737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65" name="Google Shape;165;p486"/>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marR="0" lvl="0" algn="l" rtl="0">
              <a:spcBef>
                <a:spcPts val="0"/>
              </a:spcBef>
              <a:spcAft>
                <a:spcPts val="0"/>
              </a:spcAft>
              <a:buSzPts val="1400"/>
              <a:buNone/>
              <a:defRPr sz="10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6" name="Google Shape;166;p486"/>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7" name="Google Shape;167;p48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2400" b="1">
                <a:solidFill>
                  <a:schemeClr val="dk2"/>
                </a:solidFill>
                <a:latin typeface="Arial"/>
                <a:ea typeface="Arial"/>
                <a:cs typeface="Arial"/>
                <a:sym typeface="Arial"/>
              </a:defRPr>
            </a:lvl1pPr>
            <a:lvl2pPr marL="0" marR="0" lvl="1" indent="0" algn="l" rtl="0">
              <a:spcBef>
                <a:spcPts val="0"/>
              </a:spcBef>
              <a:buNone/>
              <a:defRPr sz="2400" b="1">
                <a:solidFill>
                  <a:schemeClr val="dk2"/>
                </a:solidFill>
                <a:latin typeface="Arial"/>
                <a:ea typeface="Arial"/>
                <a:cs typeface="Arial"/>
                <a:sym typeface="Arial"/>
              </a:defRPr>
            </a:lvl2pPr>
            <a:lvl3pPr marL="0" marR="0" lvl="2" indent="0" algn="l" rtl="0">
              <a:spcBef>
                <a:spcPts val="0"/>
              </a:spcBef>
              <a:buNone/>
              <a:defRPr sz="2400" b="1">
                <a:solidFill>
                  <a:schemeClr val="dk2"/>
                </a:solidFill>
                <a:latin typeface="Arial"/>
                <a:ea typeface="Arial"/>
                <a:cs typeface="Arial"/>
                <a:sym typeface="Arial"/>
              </a:defRPr>
            </a:lvl3pPr>
            <a:lvl4pPr marL="0" marR="0" lvl="3" indent="0" algn="l" rtl="0">
              <a:spcBef>
                <a:spcPts val="0"/>
              </a:spcBef>
              <a:buNone/>
              <a:defRPr sz="2400" b="1">
                <a:solidFill>
                  <a:schemeClr val="dk2"/>
                </a:solidFill>
                <a:latin typeface="Arial"/>
                <a:ea typeface="Arial"/>
                <a:cs typeface="Arial"/>
                <a:sym typeface="Arial"/>
              </a:defRPr>
            </a:lvl4pPr>
            <a:lvl5pPr marL="0" marR="0" lvl="4" indent="0" algn="l" rtl="0">
              <a:spcBef>
                <a:spcPts val="0"/>
              </a:spcBef>
              <a:buNone/>
              <a:defRPr sz="2400" b="1">
                <a:solidFill>
                  <a:schemeClr val="dk2"/>
                </a:solidFill>
                <a:latin typeface="Arial"/>
                <a:ea typeface="Arial"/>
                <a:cs typeface="Arial"/>
                <a:sym typeface="Arial"/>
              </a:defRPr>
            </a:lvl5pPr>
            <a:lvl6pPr marL="0" marR="0" lvl="5" indent="0" algn="l" rtl="0">
              <a:spcBef>
                <a:spcPts val="0"/>
              </a:spcBef>
              <a:buNone/>
              <a:defRPr sz="2400" b="1">
                <a:solidFill>
                  <a:schemeClr val="dk2"/>
                </a:solidFill>
                <a:latin typeface="Arial"/>
                <a:ea typeface="Arial"/>
                <a:cs typeface="Arial"/>
                <a:sym typeface="Arial"/>
              </a:defRPr>
            </a:lvl6pPr>
            <a:lvl7pPr marL="0" marR="0" lvl="6" indent="0" algn="l" rtl="0">
              <a:spcBef>
                <a:spcPts val="0"/>
              </a:spcBef>
              <a:buNone/>
              <a:defRPr sz="2400" b="1">
                <a:solidFill>
                  <a:schemeClr val="dk2"/>
                </a:solidFill>
                <a:latin typeface="Arial"/>
                <a:ea typeface="Arial"/>
                <a:cs typeface="Arial"/>
                <a:sym typeface="Arial"/>
              </a:defRPr>
            </a:lvl7pPr>
            <a:lvl8pPr marL="0" marR="0" lvl="7" indent="0" algn="l" rtl="0">
              <a:spcBef>
                <a:spcPts val="0"/>
              </a:spcBef>
              <a:buNone/>
              <a:defRPr sz="2400" b="1">
                <a:solidFill>
                  <a:schemeClr val="dk2"/>
                </a:solidFill>
                <a:latin typeface="Arial"/>
                <a:ea typeface="Arial"/>
                <a:cs typeface="Arial"/>
                <a:sym typeface="Arial"/>
              </a:defRPr>
            </a:lvl8pPr>
            <a:lvl9pPr marL="0" marR="0" lvl="8" indent="0" algn="l" rtl="0">
              <a:spcBef>
                <a:spcPts val="0"/>
              </a:spcBef>
              <a:buNone/>
              <a:defRPr sz="2400" b="1">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68" name="Google Shape;168;p486"/>
          <p:cNvSpPr/>
          <p:nvPr/>
        </p:nvSpPr>
        <p:spPr>
          <a:xfrm>
            <a:off x="12001499" y="0"/>
            <a:ext cx="190500" cy="1371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486"/>
          <p:cNvSpPr/>
          <p:nvPr/>
        </p:nvSpPr>
        <p:spPr>
          <a:xfrm>
            <a:off x="12001499" y="1371600"/>
            <a:ext cx="190500" cy="5486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41">
            <a:alphaModFix/>
          </a:blip>
          <a:stretch>
            <a:fillRect/>
          </a:stretch>
        </a:blipFill>
        <a:effectLst/>
      </p:bgPr>
    </p:bg>
    <p:spTree>
      <p:nvGrpSpPr>
        <p:cNvPr id="1" name="Shape 302"/>
        <p:cNvGrpSpPr/>
        <p:nvPr/>
      </p:nvGrpSpPr>
      <p:grpSpPr>
        <a:xfrm>
          <a:off x="0" y="0"/>
          <a:ext cx="0" cy="0"/>
          <a:chOff x="0" y="0"/>
          <a:chExt cx="0" cy="0"/>
        </a:xfrm>
      </p:grpSpPr>
      <p:sp>
        <p:nvSpPr>
          <p:cNvPr id="303" name="Google Shape;303;p488"/>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04" name="Google Shape;304;p488"/>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05" name="Google Shape;305;p488"/>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2"/>
        <p:cNvGrpSpPr/>
        <p:nvPr/>
      </p:nvGrpSpPr>
      <p:grpSpPr>
        <a:xfrm>
          <a:off x="0" y="0"/>
          <a:ext cx="0" cy="0"/>
          <a:chOff x="0" y="0"/>
          <a:chExt cx="0" cy="0"/>
        </a:xfrm>
      </p:grpSpPr>
      <p:sp>
        <p:nvSpPr>
          <p:cNvPr id="503" name="Google Shape;503;g295ec2f26d2_0_1437"/>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dk2"/>
              </a:buClr>
              <a:buSzPts val="3600"/>
              <a:buFont typeface="Arial Black"/>
              <a:buNone/>
              <a:defRPr sz="3600" b="0" i="0" u="none" strike="noStrike" cap="none">
                <a:solidFill>
                  <a:schemeClr val="dk2"/>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04" name="Google Shape;504;g295ec2f26d2_0_1437"/>
          <p:cNvSpPr txBox="1">
            <a:spLocks noGrp="1"/>
          </p:cNvSpPr>
          <p:nvPr>
            <p:ph type="body" idx="1"/>
          </p:nvPr>
        </p:nvSpPr>
        <p:spPr>
          <a:xfrm>
            <a:off x="609600" y="1752601"/>
            <a:ext cx="10160100" cy="43737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55600" algn="l" rtl="0">
              <a:lnSpc>
                <a:spcPct val="100000"/>
              </a:lnSpc>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05" name="Google Shape;505;g295ec2f26d2_0_1437"/>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marR="0" lvl="0" algn="l" rtl="0">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06" name="Google Shape;506;g295ec2f26d2_0_1437"/>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07" name="Google Shape;507;g295ec2f26d2_0_143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08" name="Google Shape;508;g295ec2f26d2_0_1437"/>
          <p:cNvSpPr/>
          <p:nvPr/>
        </p:nvSpPr>
        <p:spPr>
          <a:xfrm>
            <a:off x="12001499" y="0"/>
            <a:ext cx="190500" cy="1371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9" name="Google Shape;509;g295ec2f26d2_0_1437"/>
          <p:cNvSpPr/>
          <p:nvPr/>
        </p:nvSpPr>
        <p:spPr>
          <a:xfrm>
            <a:off x="12001499" y="1371600"/>
            <a:ext cx="190500" cy="5486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5"/>
        <p:cNvGrpSpPr/>
        <p:nvPr/>
      </p:nvGrpSpPr>
      <p:grpSpPr>
        <a:xfrm>
          <a:off x="0" y="0"/>
          <a:ext cx="0" cy="0"/>
          <a:chOff x="0" y="0"/>
          <a:chExt cx="0" cy="0"/>
        </a:xfrm>
      </p:grpSpPr>
      <p:sp>
        <p:nvSpPr>
          <p:cNvPr id="656" name="Google Shape;656;g295ec2f26d2_0_1590"/>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dk2"/>
              </a:buClr>
              <a:buSzPts val="3600"/>
              <a:buFont typeface="Arial Black"/>
              <a:buNone/>
              <a:defRPr sz="3600" b="0" i="0" u="none" strike="noStrike" cap="none">
                <a:solidFill>
                  <a:schemeClr val="dk2"/>
                </a:solidFill>
                <a:latin typeface="Arial Black"/>
                <a:ea typeface="Arial Black"/>
                <a:cs typeface="Arial Black"/>
                <a:sym typeface="Arial Blac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57" name="Google Shape;657;g295ec2f26d2_0_1590"/>
          <p:cNvSpPr txBox="1">
            <a:spLocks noGrp="1"/>
          </p:cNvSpPr>
          <p:nvPr>
            <p:ph type="body" idx="1"/>
          </p:nvPr>
        </p:nvSpPr>
        <p:spPr>
          <a:xfrm>
            <a:off x="609600" y="1752601"/>
            <a:ext cx="10160100" cy="43737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58" name="Google Shape;658;g295ec2f26d2_0_1590"/>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59" name="Google Shape;659;g295ec2f26d2_0_1590"/>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60" name="Google Shape;660;g295ec2f26d2_0_159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2400" b="1" i="0" u="none" strike="noStrike" cap="none">
                <a:solidFill>
                  <a:schemeClr val="dk2"/>
                </a:solidFill>
                <a:latin typeface="Arial"/>
                <a:ea typeface="Arial"/>
                <a:cs typeface="Arial"/>
                <a:sym typeface="Arial"/>
              </a:defRPr>
            </a:lvl1pPr>
            <a:lvl2pPr marL="0" marR="0" lvl="1" indent="0" algn="l" rtl="0">
              <a:spcBef>
                <a:spcPts val="0"/>
              </a:spcBef>
              <a:buNone/>
              <a:defRPr sz="2400" b="1" i="0" u="none" strike="noStrike" cap="none">
                <a:solidFill>
                  <a:schemeClr val="dk2"/>
                </a:solidFill>
                <a:latin typeface="Arial"/>
                <a:ea typeface="Arial"/>
                <a:cs typeface="Arial"/>
                <a:sym typeface="Arial"/>
              </a:defRPr>
            </a:lvl2pPr>
            <a:lvl3pPr marL="0" marR="0" lvl="2" indent="0" algn="l" rtl="0">
              <a:spcBef>
                <a:spcPts val="0"/>
              </a:spcBef>
              <a:buNone/>
              <a:defRPr sz="2400" b="1" i="0" u="none" strike="noStrike" cap="none">
                <a:solidFill>
                  <a:schemeClr val="dk2"/>
                </a:solidFill>
                <a:latin typeface="Arial"/>
                <a:ea typeface="Arial"/>
                <a:cs typeface="Arial"/>
                <a:sym typeface="Arial"/>
              </a:defRPr>
            </a:lvl3pPr>
            <a:lvl4pPr marL="0" marR="0" lvl="3" indent="0" algn="l" rtl="0">
              <a:spcBef>
                <a:spcPts val="0"/>
              </a:spcBef>
              <a:buNone/>
              <a:defRPr sz="2400" b="1" i="0" u="none" strike="noStrike" cap="none">
                <a:solidFill>
                  <a:schemeClr val="dk2"/>
                </a:solidFill>
                <a:latin typeface="Arial"/>
                <a:ea typeface="Arial"/>
                <a:cs typeface="Arial"/>
                <a:sym typeface="Arial"/>
              </a:defRPr>
            </a:lvl4pPr>
            <a:lvl5pPr marL="0" marR="0" lvl="4" indent="0" algn="l" rtl="0">
              <a:spcBef>
                <a:spcPts val="0"/>
              </a:spcBef>
              <a:buNone/>
              <a:defRPr sz="2400" b="1" i="0" u="none" strike="noStrike" cap="none">
                <a:solidFill>
                  <a:schemeClr val="dk2"/>
                </a:solidFill>
                <a:latin typeface="Arial"/>
                <a:ea typeface="Arial"/>
                <a:cs typeface="Arial"/>
                <a:sym typeface="Arial"/>
              </a:defRPr>
            </a:lvl5pPr>
            <a:lvl6pPr marL="0" marR="0" lvl="5" indent="0" algn="l" rtl="0">
              <a:spcBef>
                <a:spcPts val="0"/>
              </a:spcBef>
              <a:buNone/>
              <a:defRPr sz="2400" b="1" i="0" u="none" strike="noStrike" cap="none">
                <a:solidFill>
                  <a:schemeClr val="dk2"/>
                </a:solidFill>
                <a:latin typeface="Arial"/>
                <a:ea typeface="Arial"/>
                <a:cs typeface="Arial"/>
                <a:sym typeface="Arial"/>
              </a:defRPr>
            </a:lvl6pPr>
            <a:lvl7pPr marL="0" marR="0" lvl="6" indent="0" algn="l" rtl="0">
              <a:spcBef>
                <a:spcPts val="0"/>
              </a:spcBef>
              <a:buNone/>
              <a:defRPr sz="2400" b="1" i="0" u="none" strike="noStrike" cap="none">
                <a:solidFill>
                  <a:schemeClr val="dk2"/>
                </a:solidFill>
                <a:latin typeface="Arial"/>
                <a:ea typeface="Arial"/>
                <a:cs typeface="Arial"/>
                <a:sym typeface="Arial"/>
              </a:defRPr>
            </a:lvl7pPr>
            <a:lvl8pPr marL="0" marR="0" lvl="7" indent="0" algn="l" rtl="0">
              <a:spcBef>
                <a:spcPts val="0"/>
              </a:spcBef>
              <a:buNone/>
              <a:defRPr sz="2400" b="1" i="0" u="none" strike="noStrike" cap="none">
                <a:solidFill>
                  <a:schemeClr val="dk2"/>
                </a:solidFill>
                <a:latin typeface="Arial"/>
                <a:ea typeface="Arial"/>
                <a:cs typeface="Arial"/>
                <a:sym typeface="Arial"/>
              </a:defRPr>
            </a:lvl8pPr>
            <a:lvl9pPr marL="0" marR="0" lvl="8" indent="0" algn="l" rtl="0">
              <a:spcBef>
                <a:spcPts val="0"/>
              </a:spcBef>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61" name="Google Shape;661;g295ec2f26d2_0_1590"/>
          <p:cNvSpPr/>
          <p:nvPr/>
        </p:nvSpPr>
        <p:spPr>
          <a:xfrm>
            <a:off x="12001499" y="0"/>
            <a:ext cx="190500" cy="1371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62" name="Google Shape;662;g295ec2f26d2_0_1590"/>
          <p:cNvSpPr/>
          <p:nvPr/>
        </p:nvSpPr>
        <p:spPr>
          <a:xfrm>
            <a:off x="12001499" y="1371600"/>
            <a:ext cx="190500" cy="5486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8"/>
        <p:cNvGrpSpPr/>
        <p:nvPr/>
      </p:nvGrpSpPr>
      <p:grpSpPr>
        <a:xfrm>
          <a:off x="0" y="0"/>
          <a:ext cx="0" cy="0"/>
          <a:chOff x="0" y="0"/>
          <a:chExt cx="0" cy="0"/>
        </a:xfrm>
      </p:grpSpPr>
      <p:sp>
        <p:nvSpPr>
          <p:cNvPr id="809" name="Google Shape;809;g2961947477b_0_619"/>
          <p:cNvSpPr txBox="1">
            <a:spLocks noGrp="1"/>
          </p:cNvSpPr>
          <p:nvPr>
            <p:ph type="title"/>
          </p:nvPr>
        </p:nvSpPr>
        <p:spPr>
          <a:xfrm>
            <a:off x="609600" y="152718"/>
            <a:ext cx="7721700" cy="137160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dk2"/>
              </a:buClr>
              <a:buSzPts val="3600"/>
              <a:buFont typeface="Arial Black"/>
              <a:buNone/>
              <a:defRPr sz="3600" b="0" i="0" u="none" strike="noStrike" cap="none">
                <a:solidFill>
                  <a:schemeClr val="dk2"/>
                </a:solidFill>
                <a:latin typeface="Arial Black"/>
                <a:ea typeface="Arial Black"/>
                <a:cs typeface="Arial Black"/>
                <a:sym typeface="Arial Blac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10" name="Google Shape;810;g2961947477b_0_619"/>
          <p:cNvSpPr txBox="1">
            <a:spLocks noGrp="1"/>
          </p:cNvSpPr>
          <p:nvPr>
            <p:ph type="body" idx="1"/>
          </p:nvPr>
        </p:nvSpPr>
        <p:spPr>
          <a:xfrm>
            <a:off x="609600" y="1752601"/>
            <a:ext cx="10160100" cy="43737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811" name="Google Shape;811;g2961947477b_0_619"/>
          <p:cNvSpPr txBox="1">
            <a:spLocks noGrp="1"/>
          </p:cNvSpPr>
          <p:nvPr>
            <p:ph type="dt" idx="10"/>
          </p:nvPr>
        </p:nvSpPr>
        <p:spPr>
          <a:xfrm>
            <a:off x="609600" y="6172201"/>
            <a:ext cx="4572000" cy="304800"/>
          </a:xfrm>
          <a:prstGeom prst="rect">
            <a:avLst/>
          </a:prstGeom>
          <a:noFill/>
          <a:ln>
            <a:noFill/>
          </a:ln>
        </p:spPr>
        <p:txBody>
          <a:bodyPr spcFirstLastPara="1" wrap="square" lIns="91425" tIns="45700" rIns="91425" bIns="0" anchor="b" anchorCtr="0">
            <a:noAutofit/>
          </a:bodyPr>
          <a:lstStyle>
            <a:lvl1pPr marR="0" lvl="0" algn="l" rtl="0">
              <a:spcBef>
                <a:spcPts val="0"/>
              </a:spcBef>
              <a:spcAft>
                <a:spcPts val="0"/>
              </a:spcAft>
              <a:buSzPts val="1400"/>
              <a:buNone/>
              <a:defRPr sz="10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12" name="Google Shape;812;g2961947477b_0_619"/>
          <p:cNvSpPr txBox="1">
            <a:spLocks noGrp="1"/>
          </p:cNvSpPr>
          <p:nvPr>
            <p:ph type="ftr" idx="11"/>
          </p:nvPr>
        </p:nvSpPr>
        <p:spPr>
          <a:xfrm>
            <a:off x="609600" y="6492876"/>
            <a:ext cx="4572000" cy="283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13" name="Google Shape;813;g2961947477b_0_619"/>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2400" b="1">
                <a:solidFill>
                  <a:schemeClr val="dk2"/>
                </a:solidFill>
                <a:latin typeface="Arial"/>
                <a:ea typeface="Arial"/>
                <a:cs typeface="Arial"/>
                <a:sym typeface="Arial"/>
              </a:defRPr>
            </a:lvl1pPr>
            <a:lvl2pPr marL="0" marR="0" lvl="1" indent="0" algn="l" rtl="0">
              <a:spcBef>
                <a:spcPts val="0"/>
              </a:spcBef>
              <a:buNone/>
              <a:defRPr sz="2400" b="1">
                <a:solidFill>
                  <a:schemeClr val="dk2"/>
                </a:solidFill>
                <a:latin typeface="Arial"/>
                <a:ea typeface="Arial"/>
                <a:cs typeface="Arial"/>
                <a:sym typeface="Arial"/>
              </a:defRPr>
            </a:lvl2pPr>
            <a:lvl3pPr marL="0" marR="0" lvl="2" indent="0" algn="l" rtl="0">
              <a:spcBef>
                <a:spcPts val="0"/>
              </a:spcBef>
              <a:buNone/>
              <a:defRPr sz="2400" b="1">
                <a:solidFill>
                  <a:schemeClr val="dk2"/>
                </a:solidFill>
                <a:latin typeface="Arial"/>
                <a:ea typeface="Arial"/>
                <a:cs typeface="Arial"/>
                <a:sym typeface="Arial"/>
              </a:defRPr>
            </a:lvl3pPr>
            <a:lvl4pPr marL="0" marR="0" lvl="3" indent="0" algn="l" rtl="0">
              <a:spcBef>
                <a:spcPts val="0"/>
              </a:spcBef>
              <a:buNone/>
              <a:defRPr sz="2400" b="1">
                <a:solidFill>
                  <a:schemeClr val="dk2"/>
                </a:solidFill>
                <a:latin typeface="Arial"/>
                <a:ea typeface="Arial"/>
                <a:cs typeface="Arial"/>
                <a:sym typeface="Arial"/>
              </a:defRPr>
            </a:lvl4pPr>
            <a:lvl5pPr marL="0" marR="0" lvl="4" indent="0" algn="l" rtl="0">
              <a:spcBef>
                <a:spcPts val="0"/>
              </a:spcBef>
              <a:buNone/>
              <a:defRPr sz="2400" b="1">
                <a:solidFill>
                  <a:schemeClr val="dk2"/>
                </a:solidFill>
                <a:latin typeface="Arial"/>
                <a:ea typeface="Arial"/>
                <a:cs typeface="Arial"/>
                <a:sym typeface="Arial"/>
              </a:defRPr>
            </a:lvl5pPr>
            <a:lvl6pPr marL="0" marR="0" lvl="5" indent="0" algn="l" rtl="0">
              <a:spcBef>
                <a:spcPts val="0"/>
              </a:spcBef>
              <a:buNone/>
              <a:defRPr sz="2400" b="1">
                <a:solidFill>
                  <a:schemeClr val="dk2"/>
                </a:solidFill>
                <a:latin typeface="Arial"/>
                <a:ea typeface="Arial"/>
                <a:cs typeface="Arial"/>
                <a:sym typeface="Arial"/>
              </a:defRPr>
            </a:lvl6pPr>
            <a:lvl7pPr marL="0" marR="0" lvl="6" indent="0" algn="l" rtl="0">
              <a:spcBef>
                <a:spcPts val="0"/>
              </a:spcBef>
              <a:buNone/>
              <a:defRPr sz="2400" b="1">
                <a:solidFill>
                  <a:schemeClr val="dk2"/>
                </a:solidFill>
                <a:latin typeface="Arial"/>
                <a:ea typeface="Arial"/>
                <a:cs typeface="Arial"/>
                <a:sym typeface="Arial"/>
              </a:defRPr>
            </a:lvl7pPr>
            <a:lvl8pPr marL="0" marR="0" lvl="7" indent="0" algn="l" rtl="0">
              <a:spcBef>
                <a:spcPts val="0"/>
              </a:spcBef>
              <a:buNone/>
              <a:defRPr sz="2400" b="1">
                <a:solidFill>
                  <a:schemeClr val="dk2"/>
                </a:solidFill>
                <a:latin typeface="Arial"/>
                <a:ea typeface="Arial"/>
                <a:cs typeface="Arial"/>
                <a:sym typeface="Arial"/>
              </a:defRPr>
            </a:lvl8pPr>
            <a:lvl9pPr marL="0" marR="0" lvl="8" indent="0" algn="l" rtl="0">
              <a:spcBef>
                <a:spcPts val="0"/>
              </a:spcBef>
              <a:buNone/>
              <a:defRPr sz="2400" b="1">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14" name="Google Shape;814;g2961947477b_0_619"/>
          <p:cNvSpPr/>
          <p:nvPr/>
        </p:nvSpPr>
        <p:spPr>
          <a:xfrm>
            <a:off x="12001499" y="0"/>
            <a:ext cx="190500" cy="1371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5" name="Google Shape;815;g2961947477b_0_619"/>
          <p:cNvSpPr/>
          <p:nvPr/>
        </p:nvSpPr>
        <p:spPr>
          <a:xfrm>
            <a:off x="12001499" y="1371600"/>
            <a:ext cx="190500" cy="5486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jp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8.xm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6.xml"/><Relationship Id="rId1" Type="http://schemas.openxmlformats.org/officeDocument/2006/relationships/slideLayout" Target="../slideLayouts/slideLayout3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5.xml"/><Relationship Id="rId1" Type="http://schemas.openxmlformats.org/officeDocument/2006/relationships/slideLayout" Target="../slideLayouts/slideLayout3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2.xml"/><Relationship Id="rId1" Type="http://schemas.openxmlformats.org/officeDocument/2006/relationships/slideLayout" Target="../slideLayouts/slideLayout3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9.xml"/></Relationships>
</file>

<file path=ppt/slides/_rels/slide1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2.xml"/><Relationship Id="rId1" Type="http://schemas.openxmlformats.org/officeDocument/2006/relationships/slideLayout" Target="../slideLayouts/slideLayout19.xml"/></Relationships>
</file>

<file path=ppt/slides/_rels/slide1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3.xml"/><Relationship Id="rId1" Type="http://schemas.openxmlformats.org/officeDocument/2006/relationships/slideLayout" Target="../slideLayouts/slideLayout19.xml"/></Relationships>
</file>

<file path=ppt/slides/_rels/slide19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4.xml"/><Relationship Id="rId1" Type="http://schemas.openxmlformats.org/officeDocument/2006/relationships/slideLayout" Target="../slideLayouts/slideLayout19.xml"/></Relationships>
</file>

<file path=ppt/slides/_rels/slide1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5.xml"/><Relationship Id="rId1" Type="http://schemas.openxmlformats.org/officeDocument/2006/relationships/slideLayout" Target="../slideLayouts/slideLayout19.xml"/></Relationships>
</file>

<file path=ppt/slides/_rels/slide19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6.xml"/><Relationship Id="rId1" Type="http://schemas.openxmlformats.org/officeDocument/2006/relationships/slideLayout" Target="../slideLayouts/slideLayout1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9.xml"/></Relationships>
</file>

<file path=ppt/slides/_rels/slide20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1.xml"/><Relationship Id="rId1" Type="http://schemas.openxmlformats.org/officeDocument/2006/relationships/slideLayout" Target="../slideLayouts/slideLayout19.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9.xml"/></Relationships>
</file>

<file path=ppt/slides/_rels/slide2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3.xml"/><Relationship Id="rId1" Type="http://schemas.openxmlformats.org/officeDocument/2006/relationships/slideLayout" Target="../slideLayouts/slideLayout19.xml"/></Relationships>
</file>

<file path=ppt/slides/_rels/slide2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4.xml"/><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9.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9.xml"/></Relationships>
</file>

<file path=ppt/slides/_rels/slide20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8.xml"/><Relationship Id="rId1" Type="http://schemas.openxmlformats.org/officeDocument/2006/relationships/slideLayout" Target="../slideLayouts/slideLayout36.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9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9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9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9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9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93.xml"/></Relationships>
</file>

<file path=ppt/slides/_rels/slide2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6.xml"/><Relationship Id="rId1" Type="http://schemas.openxmlformats.org/officeDocument/2006/relationships/slideLayout" Target="../slideLayouts/slideLayout9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93.xml"/></Relationships>
</file>

<file path=ppt/slides/_rels/slide2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8.xml"/><Relationship Id="rId1" Type="http://schemas.openxmlformats.org/officeDocument/2006/relationships/slideLayout" Target="../slideLayouts/slideLayout93.xml"/></Relationships>
</file>

<file path=ppt/slides/_rels/slide2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9.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0.xml"/><Relationship Id="rId1" Type="http://schemas.openxmlformats.org/officeDocument/2006/relationships/slideLayout" Target="../slideLayouts/slideLayout93.xml"/></Relationships>
</file>

<file path=ppt/slides/_rels/slide2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1.xml"/><Relationship Id="rId1" Type="http://schemas.openxmlformats.org/officeDocument/2006/relationships/slideLayout" Target="../slideLayouts/slideLayout93.xml"/></Relationships>
</file>

<file path=ppt/slides/_rels/slide2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2.xml"/><Relationship Id="rId1" Type="http://schemas.openxmlformats.org/officeDocument/2006/relationships/slideLayout" Target="../slideLayouts/slideLayout93.xml"/></Relationships>
</file>

<file path=ppt/slides/_rels/slide2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3.xml"/><Relationship Id="rId1" Type="http://schemas.openxmlformats.org/officeDocument/2006/relationships/slideLayout" Target="../slideLayouts/slideLayout93.xml"/></Relationships>
</file>

<file path=ppt/slides/_rels/slide2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4.xml"/><Relationship Id="rId1" Type="http://schemas.openxmlformats.org/officeDocument/2006/relationships/slideLayout" Target="../slideLayouts/slideLayout9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93.xml"/></Relationships>
</file>

<file path=ppt/slides/_rels/slide2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6.xml"/><Relationship Id="rId1" Type="http://schemas.openxmlformats.org/officeDocument/2006/relationships/slideLayout" Target="../slideLayouts/slideLayout9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1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11.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93.xml"/></Relationships>
</file>

<file path=ppt/slides/_rels/slide2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31.xml"/><Relationship Id="rId1" Type="http://schemas.openxmlformats.org/officeDocument/2006/relationships/slideLayout" Target="../slideLayouts/slideLayout9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93.xml"/></Relationships>
</file>

<file path=ppt/slides/_rels/slide2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3.xml"/><Relationship Id="rId1" Type="http://schemas.openxmlformats.org/officeDocument/2006/relationships/slideLayout" Target="../slideLayouts/slideLayout75.xml"/></Relationships>
</file>

<file path=ppt/slides/_rels/slide2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4.xml"/><Relationship Id="rId1" Type="http://schemas.openxmlformats.org/officeDocument/2006/relationships/slideLayout" Target="../slideLayouts/slideLayout9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9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9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9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9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93.xml"/></Relationships>
</file>

<file path=ppt/slides/_rels/slide2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1.xml"/><Relationship Id="rId1" Type="http://schemas.openxmlformats.org/officeDocument/2006/relationships/slideLayout" Target="../slideLayouts/slideLayout93.xml"/></Relationships>
</file>

<file path=ppt/slides/_rels/slide2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2.xml"/><Relationship Id="rId1" Type="http://schemas.openxmlformats.org/officeDocument/2006/relationships/slideLayout" Target="../slideLayouts/slideLayout9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9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9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93.xml"/></Relationships>
</file>

<file path=ppt/slides/_rels/slide2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6.xml"/><Relationship Id="rId1" Type="http://schemas.openxmlformats.org/officeDocument/2006/relationships/slideLayout" Target="../slideLayouts/slideLayout9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93.xml"/></Relationships>
</file>

<file path=ppt/slides/_rels/slide2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8.xml"/><Relationship Id="rId1" Type="http://schemas.openxmlformats.org/officeDocument/2006/relationships/slideLayout" Target="../slideLayouts/slideLayout9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5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50.xml"/><Relationship Id="rId1" Type="http://schemas.openxmlformats.org/officeDocument/2006/relationships/slideLayout" Target="../slideLayouts/slideLayout93.xml"/></Relationships>
</file>

<file path=ppt/slides/_rels/slide251.xml.rels><?xml version="1.0" encoding="UTF-8" standalone="yes"?>
<Relationships xmlns="http://schemas.openxmlformats.org/package/2006/relationships"><Relationship Id="rId3" Type="http://schemas.openxmlformats.org/officeDocument/2006/relationships/hyperlink" Target="https://www.phdata.io/blog/viewing-privileges-granted-to-role-snowflake/" TargetMode="External"/><Relationship Id="rId2" Type="http://schemas.openxmlformats.org/officeDocument/2006/relationships/notesSlide" Target="../notesSlides/notesSlide251.xml"/><Relationship Id="rId1" Type="http://schemas.openxmlformats.org/officeDocument/2006/relationships/slideLayout" Target="../slideLayouts/slideLayout93.xml"/><Relationship Id="rId5" Type="http://schemas.openxmlformats.org/officeDocument/2006/relationships/hyperlink" Target="https://www.phdata.io/blog/granting-role-to-another-role-snowflake/" TargetMode="External"/><Relationship Id="rId4" Type="http://schemas.openxmlformats.org/officeDocument/2006/relationships/hyperlink" Target="https://www.phdata.io/blog/view-privileges-granted-on-an-object-snowflake/"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52.xml"/><Relationship Id="rId1" Type="http://schemas.openxmlformats.org/officeDocument/2006/relationships/slideLayout" Target="../slideLayouts/slideLayout93.xml"/></Relationships>
</file>

<file path=ppt/slides/_rels/slide2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3.xml"/><Relationship Id="rId1" Type="http://schemas.openxmlformats.org/officeDocument/2006/relationships/slideLayout" Target="../slideLayouts/slideLayout93.xml"/></Relationships>
</file>

<file path=ppt/slides/_rels/slide2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4.xml"/><Relationship Id="rId1" Type="http://schemas.openxmlformats.org/officeDocument/2006/relationships/slideLayout" Target="../slideLayouts/slideLayout93.xml"/></Relationships>
</file>

<file path=ppt/slides/_rels/slide2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5.xml"/><Relationship Id="rId1" Type="http://schemas.openxmlformats.org/officeDocument/2006/relationships/slideLayout" Target="../slideLayouts/slideLayout93.xml"/></Relationships>
</file>

<file path=ppt/slides/_rels/slide2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6.xml"/><Relationship Id="rId1" Type="http://schemas.openxmlformats.org/officeDocument/2006/relationships/slideLayout" Target="../slideLayouts/slideLayout93.xml"/></Relationships>
</file>

<file path=ppt/slides/_rels/slide2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7.xml"/><Relationship Id="rId1" Type="http://schemas.openxmlformats.org/officeDocument/2006/relationships/slideLayout" Target="../slideLayouts/slideLayout93.xml"/></Relationships>
</file>

<file path=ppt/slides/_rels/slide2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8.xml"/><Relationship Id="rId1" Type="http://schemas.openxmlformats.org/officeDocument/2006/relationships/slideLayout" Target="../slideLayouts/slideLayout93.xml"/></Relationships>
</file>

<file path=ppt/slides/_rels/slide2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9.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9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9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93.xml"/></Relationships>
</file>

<file path=ppt/slides/_rels/slide2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3.xml"/><Relationship Id="rId1" Type="http://schemas.openxmlformats.org/officeDocument/2006/relationships/slideLayout" Target="../slideLayouts/slideLayout93.xml"/></Relationships>
</file>

<file path=ppt/slides/_rels/slide2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4.xml"/><Relationship Id="rId1" Type="http://schemas.openxmlformats.org/officeDocument/2006/relationships/slideLayout" Target="../slideLayouts/slideLayout9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93.xml"/></Relationships>
</file>

<file path=ppt/slides/_rels/slide2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6.xml"/><Relationship Id="rId1" Type="http://schemas.openxmlformats.org/officeDocument/2006/relationships/slideLayout" Target="../slideLayouts/slideLayout93.xml"/></Relationships>
</file>

<file path=ppt/slides/_rels/slide2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7.xml"/><Relationship Id="rId1" Type="http://schemas.openxmlformats.org/officeDocument/2006/relationships/slideLayout" Target="../slideLayouts/slideLayout93.xml"/></Relationships>
</file>

<file path=ppt/slides/_rels/slide2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8.xml"/><Relationship Id="rId1" Type="http://schemas.openxmlformats.org/officeDocument/2006/relationships/slideLayout" Target="../slideLayouts/slideLayout9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9.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9.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9.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9.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9.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9.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9.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9.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9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0.xml"/><Relationship Id="rId1" Type="http://schemas.openxmlformats.org/officeDocument/2006/relationships/slideLayout" Target="../slideLayouts/slideLayout93.xml"/></Relationships>
</file>

<file path=ppt/slides/_rels/slide2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1.xml"/><Relationship Id="rId1" Type="http://schemas.openxmlformats.org/officeDocument/2006/relationships/slideLayout" Target="../slideLayouts/slideLayout9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93.xml"/></Relationships>
</file>

<file path=ppt/slides/_rels/slide28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83.xml"/><Relationship Id="rId1" Type="http://schemas.openxmlformats.org/officeDocument/2006/relationships/slideLayout" Target="../slideLayouts/slideLayout111.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3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3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3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3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3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3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3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3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3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3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9.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1.xml"/><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
          <p:cNvSpPr txBox="1">
            <a:spLocks noGrp="1"/>
          </p:cNvSpPr>
          <p:nvPr>
            <p:ph type="body" idx="1"/>
          </p:nvPr>
        </p:nvSpPr>
        <p:spPr>
          <a:xfrm>
            <a:off x="609600" y="1073889"/>
            <a:ext cx="10160100" cy="50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None/>
            </a:pPr>
            <a:endParaRPr/>
          </a:p>
          <a:p>
            <a:pPr marL="0" lvl="0" indent="0" algn="l" rtl="0">
              <a:spcBef>
                <a:spcPts val="1000"/>
              </a:spcBef>
              <a:spcAft>
                <a:spcPts val="0"/>
              </a:spcAft>
              <a:buClr>
                <a:schemeClr val="dk1"/>
              </a:buClr>
              <a:buSzPts val="2000"/>
              <a:buNone/>
            </a:pPr>
            <a:endParaRPr/>
          </a:p>
        </p:txBody>
      </p:sp>
      <p:sp>
        <p:nvSpPr>
          <p:cNvPr id="954" name="Google Shape;954;p1"/>
          <p:cNvSpPr txBox="1"/>
          <p:nvPr/>
        </p:nvSpPr>
        <p:spPr>
          <a:xfrm>
            <a:off x="1442075" y="467829"/>
            <a:ext cx="8495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FF0000"/>
              </a:buClr>
              <a:buSzPts val="5400"/>
              <a:buFont typeface="Arial Black"/>
              <a:buNone/>
            </a:pPr>
            <a:r>
              <a:rPr lang="en-US" sz="3200" b="0" i="0" u="none" strike="noStrike" cap="none">
                <a:solidFill>
                  <a:schemeClr val="dk2"/>
                </a:solidFill>
                <a:latin typeface="Arial Black"/>
                <a:ea typeface="Arial Black"/>
                <a:cs typeface="Arial Black"/>
                <a:sym typeface="Arial Black"/>
              </a:rPr>
              <a:t>Snow</a:t>
            </a:r>
            <a:r>
              <a:rPr lang="en-US" sz="3200">
                <a:solidFill>
                  <a:schemeClr val="dk2"/>
                </a:solidFill>
                <a:latin typeface="Arial Black"/>
                <a:ea typeface="Arial Black"/>
                <a:cs typeface="Arial Black"/>
                <a:sym typeface="Arial Black"/>
              </a:rPr>
              <a:t>Pro Advanced Data Engineering </a:t>
            </a:r>
            <a:endParaRPr sz="3200" b="0" i="0" u="none" strike="noStrike" cap="none">
              <a:solidFill>
                <a:schemeClr val="dk2"/>
              </a:solidFill>
              <a:latin typeface="Arial Black"/>
              <a:ea typeface="Arial Black"/>
              <a:cs typeface="Arial Black"/>
              <a:sym typeface="Arial Black"/>
            </a:endParaRPr>
          </a:p>
        </p:txBody>
      </p:sp>
      <p:sp>
        <p:nvSpPr>
          <p:cNvPr id="955" name="Google Shape;955;p1"/>
          <p:cNvSpPr txBox="1"/>
          <p:nvPr/>
        </p:nvSpPr>
        <p:spPr>
          <a:xfrm>
            <a:off x="171404" y="6181845"/>
            <a:ext cx="36834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1000" b="0" i="0" u="none" strike="noStrike" cap="none">
              <a:solidFill>
                <a:srgbClr val="000000"/>
              </a:solidFill>
              <a:latin typeface="Arial"/>
              <a:ea typeface="Arial"/>
              <a:cs typeface="Arial"/>
              <a:sym typeface="Arial"/>
            </a:endParaRPr>
          </a:p>
        </p:txBody>
      </p:sp>
      <p:pic>
        <p:nvPicPr>
          <p:cNvPr id="956" name="Google Shape;956;p1"/>
          <p:cNvPicPr preferRelativeResize="0"/>
          <p:nvPr/>
        </p:nvPicPr>
        <p:blipFill rotWithShape="1">
          <a:blip r:embed="rId3">
            <a:alphaModFix/>
          </a:blip>
          <a:srcRect/>
          <a:stretch/>
        </p:blipFill>
        <p:spPr>
          <a:xfrm>
            <a:off x="1604104" y="1443732"/>
            <a:ext cx="8743950" cy="4648200"/>
          </a:xfrm>
          <a:prstGeom prst="rect">
            <a:avLst/>
          </a:prstGeom>
          <a:noFill/>
          <a:ln>
            <a:noFill/>
          </a:ln>
        </p:spPr>
      </p:pic>
      <p:sp>
        <p:nvSpPr>
          <p:cNvPr id="957" name="Google Shape;957;p1"/>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8"/>
          <p:cNvSpPr txBox="1">
            <a:spLocks noGrp="1"/>
          </p:cNvSpPr>
          <p:nvPr>
            <p:ph type="title"/>
          </p:nvPr>
        </p:nvSpPr>
        <p:spPr>
          <a:xfrm>
            <a:off x="609600" y="192570"/>
            <a:ext cx="8013405" cy="689932"/>
          </a:xfrm>
          <a:prstGeom prst="rect">
            <a:avLst/>
          </a:prstGeom>
          <a:noFill/>
          <a:ln>
            <a:noFill/>
          </a:ln>
        </p:spPr>
        <p:txBody>
          <a:bodyPr spcFirstLastPara="1" wrap="square" lIns="0" tIns="12700" rIns="0" bIns="0" anchor="b" anchorCtr="0">
            <a:spAutoFit/>
          </a:bodyPr>
          <a:lstStyle/>
          <a:p>
            <a:pPr marL="12700" lvl="0" indent="0" algn="l" rtl="0">
              <a:lnSpc>
                <a:spcPct val="100000"/>
              </a:lnSpc>
              <a:spcBef>
                <a:spcPts val="0"/>
              </a:spcBef>
              <a:spcAft>
                <a:spcPts val="0"/>
              </a:spcAft>
              <a:buClr>
                <a:schemeClr val="dk2"/>
              </a:buClr>
              <a:buSzPts val="4400"/>
              <a:buFont typeface="Arial Black"/>
              <a:buNone/>
            </a:pPr>
            <a:r>
              <a:rPr lang="en-US" sz="4400"/>
              <a:t>INTRODUCTIONS</a:t>
            </a:r>
            <a:endParaRPr sz="4400"/>
          </a:p>
        </p:txBody>
      </p:sp>
      <p:sp>
        <p:nvSpPr>
          <p:cNvPr id="1053" name="Google Shape;1053;p8"/>
          <p:cNvSpPr txBox="1"/>
          <p:nvPr/>
        </p:nvSpPr>
        <p:spPr>
          <a:xfrm>
            <a:off x="535338" y="882507"/>
            <a:ext cx="10894200" cy="4246200"/>
          </a:xfrm>
          <a:prstGeom prst="rect">
            <a:avLst/>
          </a:prstGeom>
          <a:noFill/>
          <a:ln>
            <a:noFill/>
          </a:ln>
        </p:spPr>
        <p:txBody>
          <a:bodyPr spcFirstLastPara="1" wrap="square" lIns="0" tIns="104125" rIns="0" bIns="0" anchor="t" anchorCtr="0">
            <a:spAutoFit/>
          </a:bodyPr>
          <a:lstStyle/>
          <a:p>
            <a:pPr marL="12700" marR="0" lvl="0" indent="0" algn="l" rtl="0">
              <a:lnSpc>
                <a:spcPct val="100000"/>
              </a:lnSpc>
              <a:spcBef>
                <a:spcPts val="0"/>
              </a:spcBef>
              <a:spcAft>
                <a:spcPts val="0"/>
              </a:spcAft>
              <a:buNone/>
            </a:pPr>
            <a:endParaRPr sz="1800">
              <a:solidFill>
                <a:schemeClr val="dk1"/>
              </a:solidFill>
            </a:endParaRPr>
          </a:p>
          <a:p>
            <a:pPr marL="241300" marR="0" lvl="0" indent="-190500" algn="l" rtl="0">
              <a:lnSpc>
                <a:spcPct val="100000"/>
              </a:lnSpc>
              <a:spcBef>
                <a:spcPts val="685"/>
              </a:spcBef>
              <a:spcAft>
                <a:spcPts val="0"/>
              </a:spcAft>
              <a:buClr>
                <a:schemeClr val="dk1"/>
              </a:buClr>
              <a:buSzPts val="1800"/>
              <a:buChar char="•"/>
            </a:pPr>
            <a:r>
              <a:rPr lang="en-US" sz="1800">
                <a:solidFill>
                  <a:schemeClr val="dk1"/>
                </a:solidFill>
              </a:rPr>
              <a:t>Which statement best describes your Snowflake experience?</a:t>
            </a:r>
            <a:endParaRPr sz="1800">
              <a:solidFill>
                <a:schemeClr val="dk1"/>
              </a:solidFill>
            </a:endParaRPr>
          </a:p>
          <a:p>
            <a:pPr marL="763270" marR="0" lvl="1" indent="-488950" algn="l" rtl="0">
              <a:lnSpc>
                <a:spcPct val="100000"/>
              </a:lnSpc>
              <a:spcBef>
                <a:spcPts val="254"/>
              </a:spcBef>
              <a:spcAft>
                <a:spcPts val="0"/>
              </a:spcAft>
              <a:buClr>
                <a:schemeClr val="dk1"/>
              </a:buClr>
              <a:buSzPts val="1800"/>
              <a:buFont typeface="Calibri"/>
              <a:buAutoNum type="alphaLcPeriod"/>
            </a:pPr>
            <a:r>
              <a:rPr lang="en-US" sz="1800" i="0" u="none" strike="noStrike" cap="none">
                <a:solidFill>
                  <a:schemeClr val="dk1"/>
                </a:solidFill>
              </a:rPr>
              <a:t>I am </a:t>
            </a:r>
            <a:r>
              <a:rPr lang="en-US" sz="1800" b="1" i="1" u="none" strike="noStrike" cap="none">
                <a:solidFill>
                  <a:schemeClr val="dk1"/>
                </a:solidFill>
              </a:rPr>
              <a:t>currently working </a:t>
            </a:r>
            <a:r>
              <a:rPr lang="en-US" sz="1800" i="0" u="none" strike="noStrike" cap="none">
                <a:solidFill>
                  <a:schemeClr val="dk1"/>
                </a:solidFill>
              </a:rPr>
              <a:t>with Snowflake on a project/initiative</a:t>
            </a:r>
            <a:endParaRPr sz="1800" i="0" u="none" strike="noStrike" cap="none">
              <a:solidFill>
                <a:schemeClr val="dk1"/>
              </a:solidFill>
            </a:endParaRPr>
          </a:p>
          <a:p>
            <a:pPr marL="763270" marR="0" lvl="1" indent="-488950" algn="l" rtl="0">
              <a:lnSpc>
                <a:spcPct val="100000"/>
              </a:lnSpc>
              <a:spcBef>
                <a:spcPts val="225"/>
              </a:spcBef>
              <a:spcAft>
                <a:spcPts val="0"/>
              </a:spcAft>
              <a:buClr>
                <a:schemeClr val="dk1"/>
              </a:buClr>
              <a:buSzPts val="1800"/>
              <a:buFont typeface="Calibri"/>
              <a:buAutoNum type="alphaLcPeriod"/>
            </a:pPr>
            <a:r>
              <a:rPr lang="en-US" sz="1800" i="0" u="none" strike="noStrike" cap="none">
                <a:solidFill>
                  <a:schemeClr val="dk1"/>
                </a:solidFill>
              </a:rPr>
              <a:t>I </a:t>
            </a:r>
            <a:r>
              <a:rPr lang="en-US" sz="1800" b="1" i="1" u="none" strike="noStrike" cap="none">
                <a:solidFill>
                  <a:schemeClr val="dk1"/>
                </a:solidFill>
              </a:rPr>
              <a:t>expect to work </a:t>
            </a:r>
            <a:r>
              <a:rPr lang="en-US" sz="1800" i="0" u="none" strike="noStrike" cap="none">
                <a:solidFill>
                  <a:schemeClr val="dk1"/>
                </a:solidFill>
              </a:rPr>
              <a:t>with Snowflake on a project/initiative in the future</a:t>
            </a:r>
            <a:endParaRPr sz="1800" i="0" u="none" strike="noStrike" cap="none">
              <a:solidFill>
                <a:schemeClr val="dk1"/>
              </a:solidFill>
            </a:endParaRPr>
          </a:p>
          <a:p>
            <a:pPr marL="763270" marR="0" lvl="1" indent="-488950" algn="l" rtl="0">
              <a:lnSpc>
                <a:spcPct val="100000"/>
              </a:lnSpc>
              <a:spcBef>
                <a:spcPts val="260"/>
              </a:spcBef>
              <a:spcAft>
                <a:spcPts val="0"/>
              </a:spcAft>
              <a:buClr>
                <a:schemeClr val="dk1"/>
              </a:buClr>
              <a:buSzPts val="1800"/>
              <a:buFont typeface="Calibri"/>
              <a:buAutoNum type="alphaLcPeriod"/>
            </a:pPr>
            <a:r>
              <a:rPr lang="en-US" sz="1800" i="0" u="none" strike="noStrike" cap="none">
                <a:solidFill>
                  <a:schemeClr val="dk1"/>
                </a:solidFill>
              </a:rPr>
              <a:t>I am </a:t>
            </a:r>
            <a:r>
              <a:rPr lang="en-US" sz="1800" b="1" i="1" u="none" strike="noStrike" cap="none">
                <a:solidFill>
                  <a:schemeClr val="dk1"/>
                </a:solidFill>
              </a:rPr>
              <a:t>here to learn </a:t>
            </a:r>
            <a:r>
              <a:rPr lang="en-US" sz="1800" i="0" u="none" strike="noStrike" cap="none">
                <a:solidFill>
                  <a:schemeClr val="dk1"/>
                </a:solidFill>
              </a:rPr>
              <a:t>about Snowflake outside of any specific work related project/initiative</a:t>
            </a:r>
            <a:endParaRPr sz="1800" i="0" u="none" strike="noStrike" cap="none">
              <a:solidFill>
                <a:schemeClr val="dk1"/>
              </a:solidFill>
            </a:endParaRPr>
          </a:p>
          <a:p>
            <a:pPr marL="241300" marR="0" lvl="0" indent="-190500" algn="l" rtl="0">
              <a:lnSpc>
                <a:spcPct val="100000"/>
              </a:lnSpc>
              <a:spcBef>
                <a:spcPts val="695"/>
              </a:spcBef>
              <a:spcAft>
                <a:spcPts val="0"/>
              </a:spcAft>
              <a:buClr>
                <a:schemeClr val="dk1"/>
              </a:buClr>
              <a:buSzPts val="1800"/>
              <a:buChar char="•"/>
            </a:pPr>
            <a:r>
              <a:rPr lang="en-US" sz="1800">
                <a:solidFill>
                  <a:schemeClr val="dk1"/>
                </a:solidFill>
              </a:rPr>
              <a:t>Rate yourself on (1 New Joiner – 5 SME) on </a:t>
            </a:r>
            <a:endParaRPr sz="1800"/>
          </a:p>
          <a:p>
            <a:pPr marL="698500" marR="0" lvl="1" indent="-190500" algn="l" rtl="0">
              <a:spcBef>
                <a:spcPts val="0"/>
              </a:spcBef>
              <a:spcAft>
                <a:spcPts val="0"/>
              </a:spcAft>
              <a:buClr>
                <a:schemeClr val="dk1"/>
              </a:buClr>
              <a:buSzPts val="1800"/>
              <a:buChar char="•"/>
            </a:pPr>
            <a:r>
              <a:rPr lang="en-US" sz="1800" i="0" u="none" strike="noStrike" cap="none">
                <a:solidFill>
                  <a:schemeClr val="dk1"/>
                </a:solidFill>
              </a:rPr>
              <a:t>Snowflake</a:t>
            </a:r>
            <a:endParaRPr sz="1800"/>
          </a:p>
          <a:p>
            <a:pPr marL="698500" marR="0" lvl="1" indent="-190500" algn="l" rtl="0">
              <a:spcBef>
                <a:spcPts val="0"/>
              </a:spcBef>
              <a:spcAft>
                <a:spcPts val="0"/>
              </a:spcAft>
              <a:buClr>
                <a:schemeClr val="dk1"/>
              </a:buClr>
              <a:buSzPts val="1800"/>
              <a:buChar char="•"/>
            </a:pPr>
            <a:r>
              <a:rPr lang="en-US" sz="1800" i="0" u="none" strike="noStrike" cap="none">
                <a:solidFill>
                  <a:schemeClr val="dk1"/>
                </a:solidFill>
              </a:rPr>
              <a:t>DBA</a:t>
            </a:r>
            <a:endParaRPr sz="1800"/>
          </a:p>
          <a:p>
            <a:pPr marL="698500" marR="0" lvl="1" indent="-190500" algn="l" rtl="0">
              <a:spcBef>
                <a:spcPts val="0"/>
              </a:spcBef>
              <a:spcAft>
                <a:spcPts val="0"/>
              </a:spcAft>
              <a:buClr>
                <a:schemeClr val="dk1"/>
              </a:buClr>
              <a:buSzPts val="1800"/>
              <a:buChar char="•"/>
            </a:pPr>
            <a:r>
              <a:rPr lang="en-US" sz="1800" i="0" u="none" strike="noStrike" cap="none">
                <a:solidFill>
                  <a:schemeClr val="dk1"/>
                </a:solidFill>
              </a:rPr>
              <a:t>Data Warehouse</a:t>
            </a:r>
            <a:endParaRPr sz="1800"/>
          </a:p>
          <a:p>
            <a:pPr marL="698500" marR="0" lvl="1" indent="-190500" algn="l" rtl="0">
              <a:spcBef>
                <a:spcPts val="0"/>
              </a:spcBef>
              <a:spcAft>
                <a:spcPts val="0"/>
              </a:spcAft>
              <a:buClr>
                <a:schemeClr val="dk1"/>
              </a:buClr>
              <a:buSzPts val="1800"/>
              <a:buChar char="•"/>
            </a:pPr>
            <a:r>
              <a:rPr lang="en-US" sz="1800" i="0" u="none" strike="noStrike" cap="none">
                <a:solidFill>
                  <a:schemeClr val="dk1"/>
                </a:solidFill>
              </a:rPr>
              <a:t>SQL</a:t>
            </a:r>
            <a:endParaRPr sz="1800"/>
          </a:p>
          <a:p>
            <a:pPr marL="241300" marR="0" lvl="0" indent="-190500" algn="l" rtl="0">
              <a:lnSpc>
                <a:spcPct val="100000"/>
              </a:lnSpc>
              <a:spcBef>
                <a:spcPts val="695"/>
              </a:spcBef>
              <a:spcAft>
                <a:spcPts val="0"/>
              </a:spcAft>
              <a:buClr>
                <a:schemeClr val="dk1"/>
              </a:buClr>
              <a:buSzPts val="1800"/>
              <a:buChar char="•"/>
            </a:pPr>
            <a:r>
              <a:rPr lang="en-US" sz="1800">
                <a:solidFill>
                  <a:schemeClr val="dk1"/>
                </a:solidFill>
              </a:rPr>
              <a:t>Expectations for course (please be specific, if possible)</a:t>
            </a:r>
            <a:endParaRPr sz="1800">
              <a:solidFill>
                <a:schemeClr val="dk1"/>
              </a:solidFill>
            </a:endParaRPr>
          </a:p>
          <a:p>
            <a:pPr marL="241300" marR="0" lvl="0" indent="-190500" algn="l" rtl="0">
              <a:lnSpc>
                <a:spcPct val="100000"/>
              </a:lnSpc>
              <a:spcBef>
                <a:spcPts val="695"/>
              </a:spcBef>
              <a:spcAft>
                <a:spcPts val="0"/>
              </a:spcAft>
              <a:buClr>
                <a:schemeClr val="dk1"/>
              </a:buClr>
              <a:buSzPts val="1800"/>
              <a:buChar char="•"/>
            </a:pPr>
            <a:r>
              <a:rPr lang="en-US" sz="1800">
                <a:solidFill>
                  <a:schemeClr val="dk1"/>
                </a:solidFill>
              </a:rPr>
              <a:t>Why are you here?</a:t>
            </a:r>
            <a:endParaRPr sz="1800"/>
          </a:p>
          <a:p>
            <a:pPr marL="241300" marR="0" lvl="0" indent="-190500" algn="l" rtl="0">
              <a:lnSpc>
                <a:spcPct val="100000"/>
              </a:lnSpc>
              <a:spcBef>
                <a:spcPts val="695"/>
              </a:spcBef>
              <a:spcAft>
                <a:spcPts val="0"/>
              </a:spcAft>
              <a:buClr>
                <a:schemeClr val="dk1"/>
              </a:buClr>
              <a:buSzPts val="1800"/>
              <a:buChar char="•"/>
            </a:pPr>
            <a:r>
              <a:rPr lang="en-US" sz="1800">
                <a:solidFill>
                  <a:schemeClr val="dk1"/>
                </a:solidFill>
              </a:rPr>
              <a:t>What is your favorite dessert?</a:t>
            </a:r>
            <a:endParaRPr sz="1800">
              <a:solidFill>
                <a:schemeClr val="dk1"/>
              </a:solidFill>
            </a:endParaRPr>
          </a:p>
        </p:txBody>
      </p:sp>
      <p:sp>
        <p:nvSpPr>
          <p:cNvPr id="1054" name="Google Shape;1054;p8"/>
          <p:cNvSpPr txBox="1">
            <a:spLocks noGrp="1"/>
          </p:cNvSpPr>
          <p:nvPr>
            <p:ph type="sldNum" idx="12"/>
          </p:nvPr>
        </p:nvSpPr>
        <p:spPr>
          <a:xfrm rot="-5400000">
            <a:off x="11189124" y="5824644"/>
            <a:ext cx="1315721" cy="48683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10</a:t>
            </a:fld>
            <a:endParaRPr sz="2400" b="1" i="0" u="none" strike="noStrike" cap="none">
              <a:solidFill>
                <a:srgbClr val="D1282E"/>
              </a:solidFill>
              <a:latin typeface="Arial"/>
              <a:ea typeface="Arial"/>
              <a:cs typeface="Arial"/>
              <a:sym typeface="Arial"/>
            </a:endParaRPr>
          </a:p>
        </p:txBody>
      </p:sp>
      <p:sp>
        <p:nvSpPr>
          <p:cNvPr id="1055" name="Google Shape;1055;p8"/>
          <p:cNvSpPr txBox="1">
            <a:spLocks noGrp="1"/>
          </p:cNvSpPr>
          <p:nvPr>
            <p:ph type="ftr" idx="11"/>
          </p:nvPr>
        </p:nvSpPr>
        <p:spPr>
          <a:xfrm>
            <a:off x="44302" y="6574155"/>
            <a:ext cx="4572000" cy="28384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g2921878fa09_0_161"/>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UDFs</a:t>
            </a:r>
            <a:endParaRPr b="1"/>
          </a:p>
        </p:txBody>
      </p:sp>
      <p:sp>
        <p:nvSpPr>
          <p:cNvPr id="1864" name="Google Shape;1864;g2921878fa09_0_161"/>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What is the primary purpose of a UDF in Snowflake?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A: </a:t>
            </a:r>
            <a:r>
              <a:rPr lang="en-US" sz="1867">
                <a:solidFill>
                  <a:srgbClr val="4D4D4D"/>
                </a:solidFill>
                <a:highlight>
                  <a:schemeClr val="lt1"/>
                </a:highlight>
              </a:rPr>
              <a:t>To backup data</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B: To automate administrative tasks</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rPr>
              <a:t>C: To perform custom calculations</a:t>
            </a:r>
            <a:endParaRPr/>
          </a:p>
          <a:p>
            <a:pPr marL="0" lvl="0" indent="0" algn="l" rtl="0">
              <a:lnSpc>
                <a:spcPct val="100000"/>
              </a:lnSpc>
              <a:spcBef>
                <a:spcPts val="1067"/>
              </a:spcBef>
              <a:spcAft>
                <a:spcPts val="0"/>
              </a:spcAft>
              <a:buSzPts val="1500"/>
              <a:buNone/>
            </a:pPr>
            <a:r>
              <a:rPr lang="en-US" sz="1867">
                <a:solidFill>
                  <a:srgbClr val="4D4D4D"/>
                </a:solidFill>
              </a:rPr>
              <a:t>D: To manage user roles</a:t>
            </a:r>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865" name="Google Shape;1865;g2921878fa09_0_161"/>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866" name="Google Shape;1866;g2921878fa09_0_161"/>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100</a:t>
            </a:fld>
            <a:endParaRPr>
              <a:solidFill>
                <a:srgbClr val="595959"/>
              </a:solidFill>
            </a:endParaRPr>
          </a:p>
        </p:txBody>
      </p:sp>
      <p:sp>
        <p:nvSpPr>
          <p:cNvPr id="1867" name="Google Shape;1867;g2921878fa09_0_161"/>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g2921878fa09_0_17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UDFs</a:t>
            </a:r>
            <a:endParaRPr b="1"/>
          </a:p>
        </p:txBody>
      </p:sp>
      <p:sp>
        <p:nvSpPr>
          <p:cNvPr id="1874" name="Google Shape;1874;g2921878fa09_0_17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What is the primary purpose of a UDF in Snowflake?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A: </a:t>
            </a:r>
            <a:r>
              <a:rPr lang="en-US" sz="1867">
                <a:solidFill>
                  <a:srgbClr val="4D4D4D"/>
                </a:solidFill>
                <a:highlight>
                  <a:schemeClr val="lt1"/>
                </a:highlight>
              </a:rPr>
              <a:t>To backup data</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B: To automate administrative tasks</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C: To perform custom calculations</a:t>
            </a:r>
            <a:endParaRPr>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rPr>
              <a:t>D: To manage user roles</a:t>
            </a:r>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Explanation: UDFs in Snowflake are designed to allow users to define custom functions for specific calculations or transformations that aren’t provided by Snowflake’s built-in functions.</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875" name="Google Shape;1875;g2921878fa09_0_17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876" name="Google Shape;1876;g2921878fa09_0_17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101</a:t>
            </a:fld>
            <a:endParaRPr>
              <a:solidFill>
                <a:srgbClr val="595959"/>
              </a:solidFill>
            </a:endParaRPr>
          </a:p>
        </p:txBody>
      </p:sp>
      <p:sp>
        <p:nvSpPr>
          <p:cNvPr id="1877" name="Google Shape;1877;g2921878fa09_0_17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g2921878fa09_0_188"/>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UDFs</a:t>
            </a:r>
            <a:endParaRPr b="1"/>
          </a:p>
        </p:txBody>
      </p:sp>
      <p:sp>
        <p:nvSpPr>
          <p:cNvPr id="1884" name="Google Shape;1884;g2921878fa09_0_188"/>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Which types of UDFs does Snowflake support? (select all that apply)</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A: </a:t>
            </a:r>
            <a:r>
              <a:rPr lang="en-US" sz="1867">
                <a:solidFill>
                  <a:srgbClr val="4D4D4D"/>
                </a:solidFill>
                <a:highlight>
                  <a:schemeClr val="lt1"/>
                </a:highlight>
              </a:rPr>
              <a:t>Scalar UDFs</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B: Tabular UDFs</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rPr>
              <a:t>C: Aggregate UDFs</a:t>
            </a:r>
            <a:endParaRPr/>
          </a:p>
          <a:p>
            <a:pPr marL="0" lvl="0" indent="0" algn="l" rtl="0">
              <a:lnSpc>
                <a:spcPct val="100000"/>
              </a:lnSpc>
              <a:spcBef>
                <a:spcPts val="1067"/>
              </a:spcBef>
              <a:spcAft>
                <a:spcPts val="0"/>
              </a:spcAft>
              <a:buSzPts val="1500"/>
              <a:buNone/>
            </a:pPr>
            <a:r>
              <a:rPr lang="en-US" sz="1867">
                <a:solidFill>
                  <a:srgbClr val="4D4D4D"/>
                </a:solidFill>
              </a:rPr>
              <a:t>D: Windowed UDFs</a:t>
            </a:r>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885" name="Google Shape;1885;g2921878fa09_0_188"/>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886" name="Google Shape;1886;g2921878fa09_0_188"/>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102</a:t>
            </a:fld>
            <a:endParaRPr>
              <a:solidFill>
                <a:srgbClr val="595959"/>
              </a:solidFill>
            </a:endParaRPr>
          </a:p>
        </p:txBody>
      </p:sp>
      <p:sp>
        <p:nvSpPr>
          <p:cNvPr id="1887" name="Google Shape;1887;g2921878fa09_0_188"/>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g2921878fa09_0_197"/>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UDFs</a:t>
            </a:r>
            <a:endParaRPr b="1"/>
          </a:p>
        </p:txBody>
      </p:sp>
      <p:sp>
        <p:nvSpPr>
          <p:cNvPr id="1894" name="Google Shape;1894;g2921878fa09_0_197"/>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Which types of UDFs does Snowflake support? (select all that apply)</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A: Scalar UDFs</a:t>
            </a:r>
            <a:endParaRPr sz="1867">
              <a:solidFill>
                <a:srgbClr val="4D4D4D"/>
              </a:solidFill>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B: Tabular UDFs</a:t>
            </a:r>
            <a:endParaRPr sz="1867">
              <a:solidFill>
                <a:srgbClr val="4D4D4D"/>
              </a:solidFill>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rPr>
              <a:t>C: Aggregate UDFs</a:t>
            </a:r>
            <a:endParaRPr/>
          </a:p>
          <a:p>
            <a:pPr marL="0" lvl="0" indent="0" algn="l" rtl="0">
              <a:lnSpc>
                <a:spcPct val="100000"/>
              </a:lnSpc>
              <a:spcBef>
                <a:spcPts val="1067"/>
              </a:spcBef>
              <a:spcAft>
                <a:spcPts val="0"/>
              </a:spcAft>
              <a:buSzPts val="1500"/>
              <a:buNone/>
            </a:pPr>
            <a:r>
              <a:rPr lang="en-US" sz="1867">
                <a:solidFill>
                  <a:srgbClr val="4D4D4D"/>
                </a:solidFill>
              </a:rPr>
              <a:t>D: Windowed UDFs</a:t>
            </a:r>
            <a:endParaRPr/>
          </a:p>
          <a:p>
            <a:pPr marL="0" lvl="0" indent="0" algn="l" rtl="0">
              <a:lnSpc>
                <a:spcPct val="100000"/>
              </a:lnSpc>
              <a:spcBef>
                <a:spcPts val="1067"/>
              </a:spcBef>
              <a:spcAft>
                <a:spcPts val="0"/>
              </a:spcAft>
              <a:buSzPts val="1500"/>
              <a:buNone/>
            </a:pPr>
            <a:r>
              <a:rPr lang="en-US" sz="1567">
                <a:solidFill>
                  <a:srgbClr val="4D4D4D"/>
                </a:solidFill>
                <a:highlight>
                  <a:srgbClr val="FFFFFF"/>
                </a:highlight>
              </a:rPr>
              <a:t>Explanation: Snowflake supports Scalar UDFs, which return a single value, and Tabular UDFs, which return a table. Aggregate and Windowed UDFs are not explicitly categorized as such in Snowflake’s UDF Support.</a:t>
            </a:r>
            <a:endParaRPr sz="15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895" name="Google Shape;1895;g2921878fa09_0_197"/>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896" name="Google Shape;1896;g2921878fa09_0_197"/>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103</a:t>
            </a:fld>
            <a:endParaRPr>
              <a:solidFill>
                <a:srgbClr val="595959"/>
              </a:solidFill>
            </a:endParaRPr>
          </a:p>
        </p:txBody>
      </p:sp>
      <p:sp>
        <p:nvSpPr>
          <p:cNvPr id="1897" name="Google Shape;1897;g2921878fa09_0_197"/>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g2921878fa09_0_206"/>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UDFs</a:t>
            </a:r>
            <a:endParaRPr b="1"/>
          </a:p>
        </p:txBody>
      </p:sp>
      <p:sp>
        <p:nvSpPr>
          <p:cNvPr id="1904" name="Google Shape;1904;g2921878fa09_0_206"/>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Which languages can you use to write a UDF in Snowflake?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A: </a:t>
            </a:r>
            <a:r>
              <a:rPr lang="en-US" sz="1867">
                <a:solidFill>
                  <a:srgbClr val="4D4D4D"/>
                </a:solidFill>
                <a:highlight>
                  <a:schemeClr val="lt1"/>
                </a:highlight>
              </a:rPr>
              <a:t>Python</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B: SQL</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rPr>
              <a:t>C: Java</a:t>
            </a:r>
            <a:endParaRPr/>
          </a:p>
          <a:p>
            <a:pPr marL="0" lvl="0" indent="0" algn="l" rtl="0">
              <a:lnSpc>
                <a:spcPct val="100000"/>
              </a:lnSpc>
              <a:spcBef>
                <a:spcPts val="1067"/>
              </a:spcBef>
              <a:spcAft>
                <a:spcPts val="0"/>
              </a:spcAft>
              <a:buSzPts val="1500"/>
              <a:buNone/>
            </a:pPr>
            <a:r>
              <a:rPr lang="en-US" sz="1867">
                <a:solidFill>
                  <a:srgbClr val="4D4D4D"/>
                </a:solidFill>
              </a:rPr>
              <a:t>D: Go</a:t>
            </a:r>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905" name="Google Shape;1905;g2921878fa09_0_206"/>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906" name="Google Shape;1906;g2921878fa09_0_206"/>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104</a:t>
            </a:fld>
            <a:endParaRPr>
              <a:solidFill>
                <a:srgbClr val="595959"/>
              </a:solidFill>
            </a:endParaRPr>
          </a:p>
        </p:txBody>
      </p:sp>
      <p:sp>
        <p:nvSpPr>
          <p:cNvPr id="1907" name="Google Shape;1907;g2921878fa09_0_206"/>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g2921878fa09_0_21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UDFs</a:t>
            </a:r>
            <a:endParaRPr b="1"/>
          </a:p>
        </p:txBody>
      </p:sp>
      <p:sp>
        <p:nvSpPr>
          <p:cNvPr id="1914" name="Google Shape;1914;g2921878fa09_0_21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Which languages can you use to write a UDF in Snowflake?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A: Python</a:t>
            </a:r>
            <a:endParaRPr sz="1867">
              <a:solidFill>
                <a:srgbClr val="4D4D4D"/>
              </a:solidFill>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B: SQL</a:t>
            </a:r>
            <a:endParaRPr sz="1867">
              <a:solidFill>
                <a:srgbClr val="4D4D4D"/>
              </a:solidFill>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C: Java</a:t>
            </a:r>
            <a:endParaRPr>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rPr>
              <a:t>D: Go</a:t>
            </a:r>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915" name="Google Shape;1915;g2921878fa09_0_21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916" name="Google Shape;1916;g2921878fa09_0_21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105</a:t>
            </a:fld>
            <a:endParaRPr>
              <a:solidFill>
                <a:srgbClr val="595959"/>
              </a:solidFill>
            </a:endParaRPr>
          </a:p>
        </p:txBody>
      </p:sp>
      <p:sp>
        <p:nvSpPr>
          <p:cNvPr id="1917" name="Google Shape;1917;g2921878fa09_0_21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g2921878fa09_0_233"/>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UDFs</a:t>
            </a:r>
            <a:endParaRPr b="1"/>
          </a:p>
        </p:txBody>
      </p:sp>
      <p:sp>
        <p:nvSpPr>
          <p:cNvPr id="1924" name="Google Shape;1924;g2921878fa09_0_233"/>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What should you consider when deciding to use a UDF in Snowflake? (Select all that apply)</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A: </a:t>
            </a:r>
            <a:r>
              <a:rPr lang="en-US" sz="1867">
                <a:solidFill>
                  <a:srgbClr val="4D4D4D"/>
                </a:solidFill>
                <a:highlight>
                  <a:schemeClr val="lt1"/>
                </a:highlight>
              </a:rPr>
              <a:t>Reusability of the function across multiple queries</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B: Complexity of the logic not met by built-in functions</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rPr>
              <a:t>C: User role administration</a:t>
            </a:r>
            <a:endParaRPr/>
          </a:p>
          <a:p>
            <a:pPr marL="0" lvl="0" indent="0" algn="l" rtl="0">
              <a:lnSpc>
                <a:spcPct val="100000"/>
              </a:lnSpc>
              <a:spcBef>
                <a:spcPts val="1067"/>
              </a:spcBef>
              <a:spcAft>
                <a:spcPts val="0"/>
              </a:spcAft>
              <a:buSzPts val="1500"/>
              <a:buNone/>
            </a:pPr>
            <a:r>
              <a:rPr lang="en-US" sz="1867">
                <a:solidFill>
                  <a:srgbClr val="4D4D4D"/>
                </a:solidFill>
              </a:rPr>
              <a:t>D: Performance implications</a:t>
            </a:r>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925" name="Google Shape;1925;g2921878fa09_0_233"/>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926" name="Google Shape;1926;g2921878fa09_0_233"/>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106</a:t>
            </a:fld>
            <a:endParaRPr>
              <a:solidFill>
                <a:srgbClr val="595959"/>
              </a:solidFill>
            </a:endParaRPr>
          </a:p>
        </p:txBody>
      </p:sp>
      <p:sp>
        <p:nvSpPr>
          <p:cNvPr id="1927" name="Google Shape;1927;g2921878fa09_0_233"/>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g2921878fa09_0_242"/>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UDFs</a:t>
            </a:r>
            <a:endParaRPr b="1"/>
          </a:p>
        </p:txBody>
      </p:sp>
      <p:sp>
        <p:nvSpPr>
          <p:cNvPr id="1934" name="Google Shape;1934;g2921878fa09_0_242"/>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67"/>
              </a:spcBef>
              <a:spcAft>
                <a:spcPts val="0"/>
              </a:spcAft>
              <a:buSzPts val="1500"/>
              <a:buNone/>
            </a:pPr>
            <a:r>
              <a:rPr lang="en-US" sz="1867">
                <a:solidFill>
                  <a:srgbClr val="333333"/>
                </a:solidFill>
                <a:highlight>
                  <a:srgbClr val="FFFFFF"/>
                </a:highlight>
              </a:rPr>
              <a:t>What should you consider when deciding to use a UDF in Snowflake? (Select all that apply)</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A: Reusability of the function across multiple queries</a:t>
            </a:r>
            <a:endParaRPr sz="1867">
              <a:solidFill>
                <a:srgbClr val="4D4D4D"/>
              </a:solidFill>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B: Complexity of the logic not met by built-in functions</a:t>
            </a:r>
            <a:endParaRPr sz="1867">
              <a:solidFill>
                <a:srgbClr val="4D4D4D"/>
              </a:solidFill>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rPr>
              <a:t>C: User role administration</a:t>
            </a:r>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D: Performance implications</a:t>
            </a:r>
            <a:endParaRPr>
              <a:highlight>
                <a:srgbClr val="FFFF00"/>
              </a:highlight>
            </a:endParaRPr>
          </a:p>
          <a:p>
            <a:pPr marL="0" lvl="0" indent="0" algn="l" rtl="0">
              <a:lnSpc>
                <a:spcPct val="100000"/>
              </a:lnSpc>
              <a:spcBef>
                <a:spcPts val="1067"/>
              </a:spcBef>
              <a:spcAft>
                <a:spcPts val="0"/>
              </a:spcAft>
              <a:buSzPts val="1500"/>
              <a:buNone/>
            </a:pPr>
            <a:r>
              <a:rPr lang="en-US" sz="1267">
                <a:solidFill>
                  <a:srgbClr val="4D4D4D"/>
                </a:solidFill>
              </a:rPr>
              <a:t>Explanation: UDFs are great for reusability and for performing custom calculations not covered by built-in functions. However, it’s essential to understand potential performance implications when using UDFs, especially in large datasets. User role administration is not directly related to the decision of using a UDF.</a:t>
            </a:r>
            <a:endParaRPr sz="12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935" name="Google Shape;1935;g2921878fa09_0_242"/>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936" name="Google Shape;1936;g2921878fa09_0_242"/>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107</a:t>
            </a:fld>
            <a:endParaRPr>
              <a:solidFill>
                <a:srgbClr val="595959"/>
              </a:solidFill>
            </a:endParaRPr>
          </a:p>
        </p:txBody>
      </p:sp>
      <p:sp>
        <p:nvSpPr>
          <p:cNvPr id="1937" name="Google Shape;1937;g2921878fa09_0_242"/>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g2921878fa09_0_26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UDFs</a:t>
            </a:r>
            <a:endParaRPr b="1"/>
          </a:p>
        </p:txBody>
      </p:sp>
      <p:sp>
        <p:nvSpPr>
          <p:cNvPr id="1944" name="Google Shape;1944;g2921878fa09_0_26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If a UDF in Snowflake is defined using JavaScript, what type of UDF is it?</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A: </a:t>
            </a:r>
            <a:r>
              <a:rPr lang="en-US" sz="1867">
                <a:solidFill>
                  <a:srgbClr val="4D4D4D"/>
                </a:solidFill>
                <a:highlight>
                  <a:schemeClr val="lt1"/>
                </a:highlight>
              </a:rPr>
              <a:t>SQL UDF</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B: Scalar UDF</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rPr>
              <a:t>C: Tabular UDF</a:t>
            </a:r>
            <a:endParaRPr/>
          </a:p>
          <a:p>
            <a:pPr marL="0" lvl="0" indent="0" algn="l" rtl="0">
              <a:lnSpc>
                <a:spcPct val="100000"/>
              </a:lnSpc>
              <a:spcBef>
                <a:spcPts val="1067"/>
              </a:spcBef>
              <a:spcAft>
                <a:spcPts val="0"/>
              </a:spcAft>
              <a:buSzPts val="1500"/>
              <a:buNone/>
            </a:pPr>
            <a:r>
              <a:rPr lang="en-US" sz="1867">
                <a:solidFill>
                  <a:srgbClr val="4D4D4D"/>
                </a:solidFill>
              </a:rPr>
              <a:t>D: JavaScript UDF</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945" name="Google Shape;1945;g2921878fa09_0_26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946" name="Google Shape;1946;g2921878fa09_0_26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108</a:t>
            </a:fld>
            <a:endParaRPr>
              <a:solidFill>
                <a:srgbClr val="595959"/>
              </a:solidFill>
            </a:endParaRPr>
          </a:p>
        </p:txBody>
      </p:sp>
      <p:sp>
        <p:nvSpPr>
          <p:cNvPr id="1947" name="Google Shape;1947;g2921878fa09_0_26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g2921878fa09_0_26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UDFs</a:t>
            </a:r>
            <a:endParaRPr b="1"/>
          </a:p>
        </p:txBody>
      </p:sp>
      <p:sp>
        <p:nvSpPr>
          <p:cNvPr id="1954" name="Google Shape;1954;g2921878fa09_0_26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If a UDF in Snowflake is defined using JavaScript, what type of UDF is it?</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A: </a:t>
            </a:r>
            <a:r>
              <a:rPr lang="en-US" sz="1867">
                <a:solidFill>
                  <a:srgbClr val="4D4D4D"/>
                </a:solidFill>
                <a:highlight>
                  <a:schemeClr val="lt1"/>
                </a:highlight>
              </a:rPr>
              <a:t>SQL UDF</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B: Scalar UDF</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rPr>
              <a:t>C: Tabular UDF</a:t>
            </a:r>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D: JavaScript UDF</a:t>
            </a:r>
            <a:endParaRPr sz="1867">
              <a:solidFill>
                <a:srgbClr val="4D4D4D"/>
              </a:solidFill>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rPr>
              <a:t>Explanation: </a:t>
            </a:r>
            <a:r>
              <a:rPr lang="en-US" sz="1667">
                <a:solidFill>
                  <a:srgbClr val="4D4D4D"/>
                </a:solidFill>
              </a:rPr>
              <a:t>In Snowflake, when a UDF is defined using JavaScript, it’s referred to as a JavaScript UDF. The function can be either scalar or tabular, but the defining language make it a JavaScript UDF.</a:t>
            </a:r>
            <a:endParaRPr sz="16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955" name="Google Shape;1955;g2921878fa09_0_26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956" name="Google Shape;1956;g2921878fa09_0_26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109</a:t>
            </a:fld>
            <a:endParaRPr>
              <a:solidFill>
                <a:srgbClr val="595959"/>
              </a:solidFill>
            </a:endParaRPr>
          </a:p>
        </p:txBody>
      </p:sp>
      <p:sp>
        <p:nvSpPr>
          <p:cNvPr id="1957" name="Google Shape;1957;g2921878fa09_0_26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9"/>
          <p:cNvSpPr/>
          <p:nvPr/>
        </p:nvSpPr>
        <p:spPr>
          <a:xfrm>
            <a:off x="6663349" y="1541283"/>
            <a:ext cx="0" cy="4444365"/>
          </a:xfrm>
          <a:custGeom>
            <a:avLst/>
            <a:gdLst/>
            <a:ahLst/>
            <a:cxnLst/>
            <a:rect l="l" t="t" r="r" b="b"/>
            <a:pathLst>
              <a:path w="120000" h="4444365" extrusionOk="0">
                <a:moveTo>
                  <a:pt x="0" y="0"/>
                </a:moveTo>
                <a:lnTo>
                  <a:pt x="0" y="4443979"/>
                </a:lnTo>
              </a:path>
            </a:pathLst>
          </a:custGeom>
          <a:noFill/>
          <a:ln w="9525" cap="flat" cmpd="sng">
            <a:solidFill>
              <a:srgbClr val="333F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2" name="Google Shape;1062;p9"/>
          <p:cNvSpPr/>
          <p:nvPr/>
        </p:nvSpPr>
        <p:spPr>
          <a:xfrm>
            <a:off x="2595942" y="1811007"/>
            <a:ext cx="7940675" cy="1205865"/>
          </a:xfrm>
          <a:custGeom>
            <a:avLst/>
            <a:gdLst/>
            <a:ahLst/>
            <a:cxnLst/>
            <a:rect l="l" t="t" r="r" b="b"/>
            <a:pathLst>
              <a:path w="7940675" h="1205864" extrusionOk="0">
                <a:moveTo>
                  <a:pt x="590218" y="200247"/>
                </a:moveTo>
                <a:lnTo>
                  <a:pt x="341704" y="200247"/>
                </a:lnTo>
                <a:lnTo>
                  <a:pt x="341704" y="1187796"/>
                </a:lnTo>
                <a:lnTo>
                  <a:pt x="590218" y="1187796"/>
                </a:lnTo>
                <a:lnTo>
                  <a:pt x="590218" y="200247"/>
                </a:lnTo>
                <a:close/>
              </a:path>
              <a:path w="7940675" h="1205864" extrusionOk="0">
                <a:moveTo>
                  <a:pt x="931924" y="19682"/>
                </a:moveTo>
                <a:lnTo>
                  <a:pt x="0" y="19682"/>
                </a:lnTo>
                <a:lnTo>
                  <a:pt x="0" y="200247"/>
                </a:lnTo>
                <a:lnTo>
                  <a:pt x="931924" y="200247"/>
                </a:lnTo>
                <a:lnTo>
                  <a:pt x="931924" y="19682"/>
                </a:lnTo>
                <a:close/>
              </a:path>
              <a:path w="7940675" h="1205864" extrusionOk="0">
                <a:moveTo>
                  <a:pt x="1190372" y="19682"/>
                </a:moveTo>
                <a:lnTo>
                  <a:pt x="975747" y="19682"/>
                </a:lnTo>
                <a:lnTo>
                  <a:pt x="975747" y="1187796"/>
                </a:lnTo>
                <a:lnTo>
                  <a:pt x="1190372" y="1187796"/>
                </a:lnTo>
                <a:lnTo>
                  <a:pt x="1190372" y="739377"/>
                </a:lnTo>
                <a:lnTo>
                  <a:pt x="1192857" y="682212"/>
                </a:lnTo>
                <a:lnTo>
                  <a:pt x="1200312" y="631893"/>
                </a:lnTo>
                <a:lnTo>
                  <a:pt x="1212738" y="588421"/>
                </a:lnTo>
                <a:lnTo>
                  <a:pt x="1230134" y="551794"/>
                </a:lnTo>
                <a:lnTo>
                  <a:pt x="1285388" y="493185"/>
                </a:lnTo>
                <a:lnTo>
                  <a:pt x="1317748" y="474946"/>
                </a:lnTo>
                <a:lnTo>
                  <a:pt x="1190372" y="474946"/>
                </a:lnTo>
                <a:lnTo>
                  <a:pt x="1190372" y="19682"/>
                </a:lnTo>
                <a:close/>
              </a:path>
              <a:path w="7940675" h="1205864" extrusionOk="0">
                <a:moveTo>
                  <a:pt x="1743601" y="456120"/>
                </a:moveTo>
                <a:lnTo>
                  <a:pt x="1405938" y="456120"/>
                </a:lnTo>
                <a:lnTo>
                  <a:pt x="1433737" y="458447"/>
                </a:lnTo>
                <a:lnTo>
                  <a:pt x="1459712" y="465426"/>
                </a:lnTo>
                <a:lnTo>
                  <a:pt x="1506190" y="493345"/>
                </a:lnTo>
                <a:lnTo>
                  <a:pt x="1538313" y="544157"/>
                </a:lnTo>
                <a:lnTo>
                  <a:pt x="1549021" y="622138"/>
                </a:lnTo>
                <a:lnTo>
                  <a:pt x="1549021" y="1187796"/>
                </a:lnTo>
                <a:lnTo>
                  <a:pt x="1763646" y="1187796"/>
                </a:lnTo>
                <a:lnTo>
                  <a:pt x="1763646" y="593897"/>
                </a:lnTo>
                <a:lnTo>
                  <a:pt x="1761226" y="540875"/>
                </a:lnTo>
                <a:lnTo>
                  <a:pt x="1753968" y="492903"/>
                </a:lnTo>
                <a:lnTo>
                  <a:pt x="1743601" y="456120"/>
                </a:lnTo>
                <a:close/>
              </a:path>
              <a:path w="7940675" h="1205864" extrusionOk="0">
                <a:moveTo>
                  <a:pt x="1470891" y="288391"/>
                </a:moveTo>
                <a:lnTo>
                  <a:pt x="1422647" y="291306"/>
                </a:lnTo>
                <a:lnTo>
                  <a:pt x="1378169" y="300051"/>
                </a:lnTo>
                <a:lnTo>
                  <a:pt x="1337456" y="314626"/>
                </a:lnTo>
                <a:lnTo>
                  <a:pt x="1300508" y="335030"/>
                </a:lnTo>
                <a:lnTo>
                  <a:pt x="1267326" y="361264"/>
                </a:lnTo>
                <a:lnTo>
                  <a:pt x="1237909" y="393329"/>
                </a:lnTo>
                <a:lnTo>
                  <a:pt x="1212258" y="431223"/>
                </a:lnTo>
                <a:lnTo>
                  <a:pt x="1190372" y="474946"/>
                </a:lnTo>
                <a:lnTo>
                  <a:pt x="1317748" y="474946"/>
                </a:lnTo>
                <a:lnTo>
                  <a:pt x="1321923" y="472593"/>
                </a:lnTo>
                <a:lnTo>
                  <a:pt x="1362107" y="460238"/>
                </a:lnTo>
                <a:lnTo>
                  <a:pt x="1405938" y="456120"/>
                </a:lnTo>
                <a:lnTo>
                  <a:pt x="1743601" y="456120"/>
                </a:lnTo>
                <a:lnTo>
                  <a:pt x="1741871" y="449981"/>
                </a:lnTo>
                <a:lnTo>
                  <a:pt x="1724934" y="412108"/>
                </a:lnTo>
                <a:lnTo>
                  <a:pt x="1703159" y="379285"/>
                </a:lnTo>
                <a:lnTo>
                  <a:pt x="1676545" y="351512"/>
                </a:lnTo>
                <a:lnTo>
                  <a:pt x="1645092" y="328788"/>
                </a:lnTo>
                <a:lnTo>
                  <a:pt x="1608800" y="311115"/>
                </a:lnTo>
                <a:lnTo>
                  <a:pt x="1567669" y="298490"/>
                </a:lnTo>
                <a:lnTo>
                  <a:pt x="1521699" y="290916"/>
                </a:lnTo>
                <a:lnTo>
                  <a:pt x="1470891" y="288391"/>
                </a:lnTo>
                <a:close/>
              </a:path>
              <a:path w="7940675" h="1205864" extrusionOk="0">
                <a:moveTo>
                  <a:pt x="2440924" y="641821"/>
                </a:moveTo>
                <a:lnTo>
                  <a:pt x="2371276" y="642984"/>
                </a:lnTo>
                <a:lnTo>
                  <a:pt x="2306122" y="646474"/>
                </a:lnTo>
                <a:lnTo>
                  <a:pt x="2245461" y="652290"/>
                </a:lnTo>
                <a:lnTo>
                  <a:pt x="2189293" y="660433"/>
                </a:lnTo>
                <a:lnTo>
                  <a:pt x="2137618" y="670903"/>
                </a:lnTo>
                <a:lnTo>
                  <a:pt x="2090438" y="683699"/>
                </a:lnTo>
                <a:lnTo>
                  <a:pt x="2047750" y="698822"/>
                </a:lnTo>
                <a:lnTo>
                  <a:pt x="2009556" y="716272"/>
                </a:lnTo>
                <a:lnTo>
                  <a:pt x="1975855" y="736048"/>
                </a:lnTo>
                <a:lnTo>
                  <a:pt x="1921934" y="782580"/>
                </a:lnTo>
                <a:lnTo>
                  <a:pt x="1885987" y="838418"/>
                </a:lnTo>
                <a:lnTo>
                  <a:pt x="1868013" y="903563"/>
                </a:lnTo>
                <a:lnTo>
                  <a:pt x="1865767" y="939626"/>
                </a:lnTo>
                <a:lnTo>
                  <a:pt x="1871150" y="994528"/>
                </a:lnTo>
                <a:lnTo>
                  <a:pt x="1887300" y="1044563"/>
                </a:lnTo>
                <a:lnTo>
                  <a:pt x="1914216" y="1089732"/>
                </a:lnTo>
                <a:lnTo>
                  <a:pt x="1951899" y="1130033"/>
                </a:lnTo>
                <a:lnTo>
                  <a:pt x="1988593" y="1157297"/>
                </a:lnTo>
                <a:lnTo>
                  <a:pt x="2029767" y="1178502"/>
                </a:lnTo>
                <a:lnTo>
                  <a:pt x="2075422" y="1193649"/>
                </a:lnTo>
                <a:lnTo>
                  <a:pt x="2125557" y="1202737"/>
                </a:lnTo>
                <a:lnTo>
                  <a:pt x="2180174" y="1205767"/>
                </a:lnTo>
                <a:lnTo>
                  <a:pt x="2236890" y="1202758"/>
                </a:lnTo>
                <a:lnTo>
                  <a:pt x="2288899" y="1193733"/>
                </a:lnTo>
                <a:lnTo>
                  <a:pt x="2336201" y="1178690"/>
                </a:lnTo>
                <a:lnTo>
                  <a:pt x="2378796" y="1157630"/>
                </a:lnTo>
                <a:lnTo>
                  <a:pt x="2416685" y="1130553"/>
                </a:lnTo>
                <a:lnTo>
                  <a:pt x="2449867" y="1097460"/>
                </a:lnTo>
                <a:lnTo>
                  <a:pt x="2478177" y="1058576"/>
                </a:lnTo>
                <a:lnTo>
                  <a:pt x="2254539" y="1058576"/>
                </a:lnTo>
                <a:lnTo>
                  <a:pt x="2214856" y="1056196"/>
                </a:lnTo>
                <a:lnTo>
                  <a:pt x="2151552" y="1037156"/>
                </a:lnTo>
                <a:lnTo>
                  <a:pt x="2109603" y="1000465"/>
                </a:lnTo>
                <a:lnTo>
                  <a:pt x="2088659" y="954467"/>
                </a:lnTo>
                <a:lnTo>
                  <a:pt x="2086041" y="928500"/>
                </a:lnTo>
                <a:lnTo>
                  <a:pt x="2089479" y="897162"/>
                </a:lnTo>
                <a:lnTo>
                  <a:pt x="2116988" y="843440"/>
                </a:lnTo>
                <a:lnTo>
                  <a:pt x="2172006" y="801657"/>
                </a:lnTo>
                <a:lnTo>
                  <a:pt x="2209830" y="785241"/>
                </a:lnTo>
                <a:lnTo>
                  <a:pt x="2254532" y="771811"/>
                </a:lnTo>
                <a:lnTo>
                  <a:pt x="2306111" y="761365"/>
                </a:lnTo>
                <a:lnTo>
                  <a:pt x="2364567" y="753903"/>
                </a:lnTo>
                <a:lnTo>
                  <a:pt x="2429901" y="749427"/>
                </a:lnTo>
                <a:lnTo>
                  <a:pt x="2502112" y="747934"/>
                </a:lnTo>
                <a:lnTo>
                  <a:pt x="2711089" y="747934"/>
                </a:lnTo>
                <a:lnTo>
                  <a:pt x="2711089" y="642677"/>
                </a:lnTo>
                <a:lnTo>
                  <a:pt x="2502112" y="642677"/>
                </a:lnTo>
                <a:lnTo>
                  <a:pt x="2453221" y="641874"/>
                </a:lnTo>
                <a:lnTo>
                  <a:pt x="2440924" y="641821"/>
                </a:lnTo>
                <a:close/>
              </a:path>
              <a:path w="7940675" h="1205864" extrusionOk="0">
                <a:moveTo>
                  <a:pt x="2711089" y="1013221"/>
                </a:moveTo>
                <a:lnTo>
                  <a:pt x="2502112" y="1013221"/>
                </a:lnTo>
                <a:lnTo>
                  <a:pt x="2506289" y="1060074"/>
                </a:lnTo>
                <a:lnTo>
                  <a:pt x="2513172" y="1104788"/>
                </a:lnTo>
                <a:lnTo>
                  <a:pt x="2522762" y="1147362"/>
                </a:lnTo>
                <a:lnTo>
                  <a:pt x="2535058" y="1187796"/>
                </a:lnTo>
                <a:lnTo>
                  <a:pt x="2739329" y="1187796"/>
                </a:lnTo>
                <a:lnTo>
                  <a:pt x="2726974" y="1143190"/>
                </a:lnTo>
                <a:lnTo>
                  <a:pt x="2718149" y="1099225"/>
                </a:lnTo>
                <a:lnTo>
                  <a:pt x="2712890" y="1056196"/>
                </a:lnTo>
                <a:lnTo>
                  <a:pt x="2712782" y="1054164"/>
                </a:lnTo>
                <a:lnTo>
                  <a:pt x="2711089" y="1013221"/>
                </a:lnTo>
                <a:close/>
              </a:path>
              <a:path w="7940675" h="1205864" extrusionOk="0">
                <a:moveTo>
                  <a:pt x="2711089" y="747934"/>
                </a:moveTo>
                <a:lnTo>
                  <a:pt x="2502112" y="747934"/>
                </a:lnTo>
                <a:lnTo>
                  <a:pt x="2502112" y="827520"/>
                </a:lnTo>
                <a:lnTo>
                  <a:pt x="2498199" y="871244"/>
                </a:lnTo>
                <a:lnTo>
                  <a:pt x="2486462" y="912562"/>
                </a:lnTo>
                <a:lnTo>
                  <a:pt x="2466900" y="951472"/>
                </a:lnTo>
                <a:lnTo>
                  <a:pt x="2439512" y="987976"/>
                </a:lnTo>
                <a:lnTo>
                  <a:pt x="2404477" y="1018864"/>
                </a:lnTo>
                <a:lnTo>
                  <a:pt x="2361970" y="1040926"/>
                </a:lnTo>
                <a:lnTo>
                  <a:pt x="2311991" y="1054164"/>
                </a:lnTo>
                <a:lnTo>
                  <a:pt x="2254539" y="1058576"/>
                </a:lnTo>
                <a:lnTo>
                  <a:pt x="2478177" y="1058576"/>
                </a:lnTo>
                <a:lnTo>
                  <a:pt x="2478343" y="1058349"/>
                </a:lnTo>
                <a:lnTo>
                  <a:pt x="2502112" y="1013221"/>
                </a:lnTo>
                <a:lnTo>
                  <a:pt x="2711089" y="1013221"/>
                </a:lnTo>
                <a:lnTo>
                  <a:pt x="2711089" y="747934"/>
                </a:lnTo>
                <a:close/>
              </a:path>
              <a:path w="7940675" h="1205864" extrusionOk="0">
                <a:moveTo>
                  <a:pt x="2682217" y="443284"/>
                </a:moveTo>
                <a:lnTo>
                  <a:pt x="2300665" y="443284"/>
                </a:lnTo>
                <a:lnTo>
                  <a:pt x="2362218" y="447016"/>
                </a:lnTo>
                <a:lnTo>
                  <a:pt x="2412580" y="458212"/>
                </a:lnTo>
                <a:lnTo>
                  <a:pt x="2451750" y="476872"/>
                </a:lnTo>
                <a:lnTo>
                  <a:pt x="2479729" y="502997"/>
                </a:lnTo>
                <a:lnTo>
                  <a:pt x="2496516" y="536586"/>
                </a:lnTo>
                <a:lnTo>
                  <a:pt x="2502112" y="577639"/>
                </a:lnTo>
                <a:lnTo>
                  <a:pt x="2502112" y="642677"/>
                </a:lnTo>
                <a:lnTo>
                  <a:pt x="2711089" y="642677"/>
                </a:lnTo>
                <a:lnTo>
                  <a:pt x="2711089" y="622993"/>
                </a:lnTo>
                <a:lnTo>
                  <a:pt x="2709942" y="571407"/>
                </a:lnTo>
                <a:lnTo>
                  <a:pt x="2706500" y="527897"/>
                </a:lnTo>
                <a:lnTo>
                  <a:pt x="2700763" y="492463"/>
                </a:lnTo>
                <a:lnTo>
                  <a:pt x="2692732" y="465105"/>
                </a:lnTo>
                <a:lnTo>
                  <a:pt x="2682217" y="443284"/>
                </a:lnTo>
                <a:close/>
              </a:path>
              <a:path w="7940675" h="1205864" extrusionOk="0">
                <a:moveTo>
                  <a:pt x="2328905" y="305506"/>
                </a:moveTo>
                <a:lnTo>
                  <a:pt x="2263796" y="307443"/>
                </a:lnTo>
                <a:lnTo>
                  <a:pt x="2204021" y="313255"/>
                </a:lnTo>
                <a:lnTo>
                  <a:pt x="2149580" y="322942"/>
                </a:lnTo>
                <a:lnTo>
                  <a:pt x="2100474" y="336503"/>
                </a:lnTo>
                <a:lnTo>
                  <a:pt x="2056701" y="353940"/>
                </a:lnTo>
                <a:lnTo>
                  <a:pt x="2018263" y="375250"/>
                </a:lnTo>
                <a:lnTo>
                  <a:pt x="1979028" y="404672"/>
                </a:lnTo>
                <a:lnTo>
                  <a:pt x="1947173" y="437139"/>
                </a:lnTo>
                <a:lnTo>
                  <a:pt x="1922699" y="472654"/>
                </a:lnTo>
                <a:lnTo>
                  <a:pt x="1905604" y="511214"/>
                </a:lnTo>
                <a:lnTo>
                  <a:pt x="1895890" y="552822"/>
                </a:lnTo>
                <a:lnTo>
                  <a:pt x="2078509" y="577639"/>
                </a:lnTo>
                <a:lnTo>
                  <a:pt x="2092002" y="536586"/>
                </a:lnTo>
                <a:lnTo>
                  <a:pt x="2114908" y="502997"/>
                </a:lnTo>
                <a:lnTo>
                  <a:pt x="2147227" y="476872"/>
                </a:lnTo>
                <a:lnTo>
                  <a:pt x="2188960" y="458212"/>
                </a:lnTo>
                <a:lnTo>
                  <a:pt x="2240106" y="447016"/>
                </a:lnTo>
                <a:lnTo>
                  <a:pt x="2300665" y="443284"/>
                </a:lnTo>
                <a:lnTo>
                  <a:pt x="2682217" y="443284"/>
                </a:lnTo>
                <a:lnTo>
                  <a:pt x="2681701" y="442214"/>
                </a:lnTo>
                <a:lnTo>
                  <a:pt x="2648519" y="398998"/>
                </a:lnTo>
                <a:lnTo>
                  <a:pt x="2601011" y="360222"/>
                </a:lnTo>
                <a:lnTo>
                  <a:pt x="2542177" y="331981"/>
                </a:lnTo>
                <a:lnTo>
                  <a:pt x="2471341" y="314893"/>
                </a:lnTo>
                <a:lnTo>
                  <a:pt x="2428923" y="309678"/>
                </a:lnTo>
                <a:lnTo>
                  <a:pt x="2381444" y="306549"/>
                </a:lnTo>
                <a:lnTo>
                  <a:pt x="2328905" y="305506"/>
                </a:lnTo>
                <a:close/>
              </a:path>
              <a:path w="7940675" h="1205864" extrusionOk="0">
                <a:moveTo>
                  <a:pt x="3069549" y="323477"/>
                </a:moveTo>
                <a:lnTo>
                  <a:pt x="2873750" y="323477"/>
                </a:lnTo>
                <a:lnTo>
                  <a:pt x="2873750" y="1187796"/>
                </a:lnTo>
                <a:lnTo>
                  <a:pt x="3088375" y="1187796"/>
                </a:lnTo>
                <a:lnTo>
                  <a:pt x="3088375" y="743656"/>
                </a:lnTo>
                <a:lnTo>
                  <a:pt x="3092317" y="680704"/>
                </a:lnTo>
                <a:lnTo>
                  <a:pt x="3104143" y="626203"/>
                </a:lnTo>
                <a:lnTo>
                  <a:pt x="3123852" y="580152"/>
                </a:lnTo>
                <a:lnTo>
                  <a:pt x="3151445" y="542552"/>
                </a:lnTo>
                <a:lnTo>
                  <a:pt x="3172610" y="523725"/>
                </a:lnTo>
                <a:lnTo>
                  <a:pt x="3069549" y="523725"/>
                </a:lnTo>
                <a:lnTo>
                  <a:pt x="3069549" y="323477"/>
                </a:lnTo>
                <a:close/>
              </a:path>
              <a:path w="7940675" h="1205864" extrusionOk="0">
                <a:moveTo>
                  <a:pt x="3638185" y="475802"/>
                </a:moveTo>
                <a:lnTo>
                  <a:pt x="3298294" y="475802"/>
                </a:lnTo>
                <a:lnTo>
                  <a:pt x="3327769" y="478503"/>
                </a:lnTo>
                <a:lnTo>
                  <a:pt x="3355009" y="486607"/>
                </a:lnTo>
                <a:lnTo>
                  <a:pt x="3402782" y="519018"/>
                </a:lnTo>
                <a:lnTo>
                  <a:pt x="3435258" y="572825"/>
                </a:lnTo>
                <a:lnTo>
                  <a:pt x="3446084" y="647810"/>
                </a:lnTo>
                <a:lnTo>
                  <a:pt x="3446084" y="1187796"/>
                </a:lnTo>
                <a:lnTo>
                  <a:pt x="3660708" y="1187796"/>
                </a:lnTo>
                <a:lnTo>
                  <a:pt x="3660708" y="629839"/>
                </a:lnTo>
                <a:lnTo>
                  <a:pt x="3658237" y="572670"/>
                </a:lnTo>
                <a:lnTo>
                  <a:pt x="3650824" y="521538"/>
                </a:lnTo>
                <a:lnTo>
                  <a:pt x="3638469" y="476444"/>
                </a:lnTo>
                <a:lnTo>
                  <a:pt x="3638185" y="475802"/>
                </a:lnTo>
                <a:close/>
              </a:path>
              <a:path w="7940675" h="1205864" extrusionOk="0">
                <a:moveTo>
                  <a:pt x="3357598" y="305506"/>
                </a:moveTo>
                <a:lnTo>
                  <a:pt x="3312531" y="308915"/>
                </a:lnTo>
                <a:lnTo>
                  <a:pt x="3270054" y="319144"/>
                </a:lnTo>
                <a:lnTo>
                  <a:pt x="3230164" y="336193"/>
                </a:lnTo>
                <a:lnTo>
                  <a:pt x="3192864" y="360061"/>
                </a:lnTo>
                <a:lnTo>
                  <a:pt x="3158152" y="390748"/>
                </a:lnTo>
                <a:lnTo>
                  <a:pt x="3126029" y="428254"/>
                </a:lnTo>
                <a:lnTo>
                  <a:pt x="3096495" y="472580"/>
                </a:lnTo>
                <a:lnTo>
                  <a:pt x="3069549" y="523725"/>
                </a:lnTo>
                <a:lnTo>
                  <a:pt x="3172610" y="523725"/>
                </a:lnTo>
                <a:lnTo>
                  <a:pt x="3184274" y="513349"/>
                </a:lnTo>
                <a:lnTo>
                  <a:pt x="3219691" y="492490"/>
                </a:lnTo>
                <a:lnTo>
                  <a:pt x="3257698" y="479974"/>
                </a:lnTo>
                <a:lnTo>
                  <a:pt x="3298294" y="475802"/>
                </a:lnTo>
                <a:lnTo>
                  <a:pt x="3638185" y="475802"/>
                </a:lnTo>
                <a:lnTo>
                  <a:pt x="3621173" y="437388"/>
                </a:lnTo>
                <a:lnTo>
                  <a:pt x="3598934" y="404370"/>
                </a:lnTo>
                <a:lnTo>
                  <a:pt x="3571753" y="377390"/>
                </a:lnTo>
                <a:lnTo>
                  <a:pt x="3534720" y="351512"/>
                </a:lnTo>
                <a:lnTo>
                  <a:pt x="3494788" y="331384"/>
                </a:lnTo>
                <a:lnTo>
                  <a:pt x="3451957" y="317007"/>
                </a:lnTo>
                <a:lnTo>
                  <a:pt x="3406227" y="308381"/>
                </a:lnTo>
                <a:lnTo>
                  <a:pt x="3357598" y="305506"/>
                </a:lnTo>
                <a:close/>
              </a:path>
              <a:path w="7940675" h="1205864" extrusionOk="0">
                <a:moveTo>
                  <a:pt x="4842187" y="954173"/>
                </a:moveTo>
                <a:lnTo>
                  <a:pt x="4640741" y="989260"/>
                </a:lnTo>
                <a:lnTo>
                  <a:pt x="4657421" y="1030833"/>
                </a:lnTo>
                <a:lnTo>
                  <a:pt x="4680352" y="1067921"/>
                </a:lnTo>
                <a:lnTo>
                  <a:pt x="4709534" y="1100526"/>
                </a:lnTo>
                <a:lnTo>
                  <a:pt x="4744965" y="1128646"/>
                </a:lnTo>
                <a:lnTo>
                  <a:pt x="4786647" y="1152282"/>
                </a:lnTo>
                <a:lnTo>
                  <a:pt x="4832811" y="1171536"/>
                </a:lnTo>
                <a:lnTo>
                  <a:pt x="4881685" y="1186512"/>
                </a:lnTo>
                <a:lnTo>
                  <a:pt x="4933271" y="1197209"/>
                </a:lnTo>
                <a:lnTo>
                  <a:pt x="4987567" y="1203627"/>
                </a:lnTo>
                <a:lnTo>
                  <a:pt x="5044574" y="1205767"/>
                </a:lnTo>
                <a:lnTo>
                  <a:pt x="5099459" y="1203806"/>
                </a:lnTo>
                <a:lnTo>
                  <a:pt x="5151782" y="1197922"/>
                </a:lnTo>
                <a:lnTo>
                  <a:pt x="5201542" y="1188117"/>
                </a:lnTo>
                <a:lnTo>
                  <a:pt x="5248740" y="1174389"/>
                </a:lnTo>
                <a:lnTo>
                  <a:pt x="5293375" y="1156739"/>
                </a:lnTo>
                <a:lnTo>
                  <a:pt x="5335447" y="1135167"/>
                </a:lnTo>
                <a:lnTo>
                  <a:pt x="5379502" y="1104035"/>
                </a:lnTo>
                <a:lnTo>
                  <a:pt x="5413767" y="1067117"/>
                </a:lnTo>
                <a:lnTo>
                  <a:pt x="5418172" y="1059432"/>
                </a:lnTo>
                <a:lnTo>
                  <a:pt x="5045515" y="1059432"/>
                </a:lnTo>
                <a:lnTo>
                  <a:pt x="4987077" y="1055222"/>
                </a:lnTo>
                <a:lnTo>
                  <a:pt x="4937525" y="1042591"/>
                </a:lnTo>
                <a:lnTo>
                  <a:pt x="4896860" y="1021539"/>
                </a:lnTo>
                <a:lnTo>
                  <a:pt x="4865080" y="992067"/>
                </a:lnTo>
                <a:lnTo>
                  <a:pt x="4842187" y="954173"/>
                </a:lnTo>
                <a:close/>
              </a:path>
              <a:path w="7940675" h="1205864" extrusionOk="0">
                <a:moveTo>
                  <a:pt x="4028287" y="19682"/>
                </a:moveTo>
                <a:lnTo>
                  <a:pt x="3823075" y="19682"/>
                </a:lnTo>
                <a:lnTo>
                  <a:pt x="3823075" y="1187796"/>
                </a:lnTo>
                <a:lnTo>
                  <a:pt x="4028287" y="1187796"/>
                </a:lnTo>
                <a:lnTo>
                  <a:pt x="4028287" y="959308"/>
                </a:lnTo>
                <a:lnTo>
                  <a:pt x="4239146" y="744512"/>
                </a:lnTo>
                <a:lnTo>
                  <a:pt x="4028287" y="744512"/>
                </a:lnTo>
                <a:lnTo>
                  <a:pt x="4028287" y="19682"/>
                </a:lnTo>
                <a:close/>
              </a:path>
              <a:path w="7940675" h="1205864" extrusionOk="0">
                <a:moveTo>
                  <a:pt x="4678752" y="323477"/>
                </a:moveTo>
                <a:lnTo>
                  <a:pt x="4448124" y="323477"/>
                </a:lnTo>
                <a:lnTo>
                  <a:pt x="4071588" y="695733"/>
                </a:lnTo>
                <a:lnTo>
                  <a:pt x="4062881" y="704879"/>
                </a:lnTo>
                <a:lnTo>
                  <a:pt x="4052762" y="716058"/>
                </a:lnTo>
                <a:lnTo>
                  <a:pt x="4041230" y="729269"/>
                </a:lnTo>
                <a:lnTo>
                  <a:pt x="4028287" y="744512"/>
                </a:lnTo>
                <a:lnTo>
                  <a:pt x="4239146" y="744512"/>
                </a:lnTo>
                <a:lnTo>
                  <a:pt x="4482011" y="1187796"/>
                </a:lnTo>
                <a:lnTo>
                  <a:pt x="4707933" y="1187796"/>
                </a:lnTo>
                <a:lnTo>
                  <a:pt x="4392584" y="609301"/>
                </a:lnTo>
                <a:lnTo>
                  <a:pt x="4678752" y="323477"/>
                </a:lnTo>
                <a:close/>
              </a:path>
              <a:path w="7940675" h="1205864" extrusionOk="0">
                <a:moveTo>
                  <a:pt x="5042692" y="305506"/>
                </a:moveTo>
                <a:lnTo>
                  <a:pt x="4984930" y="307728"/>
                </a:lnTo>
                <a:lnTo>
                  <a:pt x="4932137" y="314396"/>
                </a:lnTo>
                <a:lnTo>
                  <a:pt x="4884312" y="325509"/>
                </a:lnTo>
                <a:lnTo>
                  <a:pt x="4841455" y="341067"/>
                </a:lnTo>
                <a:lnTo>
                  <a:pt x="4803566" y="361071"/>
                </a:lnTo>
                <a:lnTo>
                  <a:pt x="4770645" y="385519"/>
                </a:lnTo>
                <a:lnTo>
                  <a:pt x="4737774" y="418911"/>
                </a:lnTo>
                <a:lnTo>
                  <a:pt x="4712207" y="455076"/>
                </a:lnTo>
                <a:lnTo>
                  <a:pt x="4693944" y="494013"/>
                </a:lnTo>
                <a:lnTo>
                  <a:pt x="4682987" y="535723"/>
                </a:lnTo>
                <a:lnTo>
                  <a:pt x="4679335" y="580205"/>
                </a:lnTo>
                <a:lnTo>
                  <a:pt x="4682891" y="623934"/>
                </a:lnTo>
                <a:lnTo>
                  <a:pt x="4693560" y="663838"/>
                </a:lnTo>
                <a:lnTo>
                  <a:pt x="4711340" y="699917"/>
                </a:lnTo>
                <a:lnTo>
                  <a:pt x="4736234" y="732172"/>
                </a:lnTo>
                <a:lnTo>
                  <a:pt x="4768239" y="760602"/>
                </a:lnTo>
                <a:lnTo>
                  <a:pt x="4807357" y="785208"/>
                </a:lnTo>
                <a:lnTo>
                  <a:pt x="4853587" y="805990"/>
                </a:lnTo>
                <a:lnTo>
                  <a:pt x="4906930" y="822946"/>
                </a:lnTo>
                <a:lnTo>
                  <a:pt x="4967385" y="836079"/>
                </a:lnTo>
                <a:lnTo>
                  <a:pt x="5140591" y="866030"/>
                </a:lnTo>
                <a:lnTo>
                  <a:pt x="5161065" y="870790"/>
                </a:lnTo>
                <a:lnTo>
                  <a:pt x="5197777" y="885766"/>
                </a:lnTo>
                <a:lnTo>
                  <a:pt x="5237313" y="921227"/>
                </a:lnTo>
                <a:lnTo>
                  <a:pt x="5245079" y="952461"/>
                </a:lnTo>
                <a:lnTo>
                  <a:pt x="5239536" y="985147"/>
                </a:lnTo>
                <a:lnTo>
                  <a:pt x="5195188" y="1032690"/>
                </a:lnTo>
                <a:lnTo>
                  <a:pt x="5156384" y="1047547"/>
                </a:lnTo>
                <a:lnTo>
                  <a:pt x="5106493" y="1056461"/>
                </a:lnTo>
                <a:lnTo>
                  <a:pt x="5045515" y="1059432"/>
                </a:lnTo>
                <a:lnTo>
                  <a:pt x="5418172" y="1059432"/>
                </a:lnTo>
                <a:lnTo>
                  <a:pt x="5438242" y="1024414"/>
                </a:lnTo>
                <a:lnTo>
                  <a:pt x="5452927" y="975926"/>
                </a:lnTo>
                <a:lnTo>
                  <a:pt x="5457822" y="921654"/>
                </a:lnTo>
                <a:lnTo>
                  <a:pt x="5454101" y="873223"/>
                </a:lnTo>
                <a:lnTo>
                  <a:pt x="5442937" y="829767"/>
                </a:lnTo>
                <a:lnTo>
                  <a:pt x="5424331" y="791284"/>
                </a:lnTo>
                <a:lnTo>
                  <a:pt x="5398282" y="757776"/>
                </a:lnTo>
                <a:lnTo>
                  <a:pt x="5364791" y="729242"/>
                </a:lnTo>
                <a:lnTo>
                  <a:pt x="5323857" y="705681"/>
                </a:lnTo>
                <a:lnTo>
                  <a:pt x="5275481" y="687095"/>
                </a:lnTo>
                <a:lnTo>
                  <a:pt x="5219663" y="673483"/>
                </a:lnTo>
                <a:lnTo>
                  <a:pt x="5015393" y="634974"/>
                </a:lnTo>
                <a:lnTo>
                  <a:pt x="4954853" y="619517"/>
                </a:lnTo>
                <a:lnTo>
                  <a:pt x="4911611" y="598818"/>
                </a:lnTo>
                <a:lnTo>
                  <a:pt x="4885665" y="572878"/>
                </a:lnTo>
                <a:lnTo>
                  <a:pt x="4877017" y="541696"/>
                </a:lnTo>
                <a:lnTo>
                  <a:pt x="4883870" y="506576"/>
                </a:lnTo>
                <a:lnTo>
                  <a:pt x="4904428" y="479260"/>
                </a:lnTo>
                <a:lnTo>
                  <a:pt x="4938693" y="459748"/>
                </a:lnTo>
                <a:lnTo>
                  <a:pt x="4986663" y="448041"/>
                </a:lnTo>
                <a:lnTo>
                  <a:pt x="5048340" y="444139"/>
                </a:lnTo>
                <a:lnTo>
                  <a:pt x="5380203" y="444139"/>
                </a:lnTo>
                <a:lnTo>
                  <a:pt x="5369475" y="427161"/>
                </a:lnTo>
                <a:lnTo>
                  <a:pt x="5340154" y="394885"/>
                </a:lnTo>
                <a:lnTo>
                  <a:pt x="5305046" y="367575"/>
                </a:lnTo>
                <a:lnTo>
                  <a:pt x="5264150" y="345230"/>
                </a:lnTo>
                <a:lnTo>
                  <a:pt x="5217467" y="327850"/>
                </a:lnTo>
                <a:lnTo>
                  <a:pt x="5164996" y="315437"/>
                </a:lnTo>
                <a:lnTo>
                  <a:pt x="5106738" y="307988"/>
                </a:lnTo>
                <a:lnTo>
                  <a:pt x="5042692" y="305506"/>
                </a:lnTo>
                <a:close/>
              </a:path>
              <a:path w="7940675" h="1205864" extrusionOk="0">
                <a:moveTo>
                  <a:pt x="5380203" y="444139"/>
                </a:moveTo>
                <a:lnTo>
                  <a:pt x="5048340" y="444139"/>
                </a:lnTo>
                <a:lnTo>
                  <a:pt x="5111998" y="450236"/>
                </a:lnTo>
                <a:lnTo>
                  <a:pt x="5161771" y="468528"/>
                </a:lnTo>
                <a:lnTo>
                  <a:pt x="5197659" y="499015"/>
                </a:lnTo>
                <a:lnTo>
                  <a:pt x="5219663" y="541696"/>
                </a:lnTo>
                <a:lnTo>
                  <a:pt x="5410754" y="506610"/>
                </a:lnTo>
                <a:lnTo>
                  <a:pt x="5393009" y="464403"/>
                </a:lnTo>
                <a:lnTo>
                  <a:pt x="5380203" y="444139"/>
                </a:lnTo>
                <a:close/>
              </a:path>
              <a:path w="7940675" h="1205864" extrusionOk="0">
                <a:moveTo>
                  <a:pt x="6230053" y="474946"/>
                </a:moveTo>
                <a:lnTo>
                  <a:pt x="6022959" y="474946"/>
                </a:lnTo>
                <a:lnTo>
                  <a:pt x="6022959" y="1187796"/>
                </a:lnTo>
                <a:lnTo>
                  <a:pt x="6230053" y="1187796"/>
                </a:lnTo>
                <a:lnTo>
                  <a:pt x="6230053" y="474946"/>
                </a:lnTo>
                <a:close/>
              </a:path>
              <a:path w="7940675" h="1205864" extrusionOk="0">
                <a:moveTo>
                  <a:pt x="6440914" y="323477"/>
                </a:moveTo>
                <a:lnTo>
                  <a:pt x="5881758" y="323477"/>
                </a:lnTo>
                <a:lnTo>
                  <a:pt x="5881758" y="474946"/>
                </a:lnTo>
                <a:lnTo>
                  <a:pt x="6440914" y="474946"/>
                </a:lnTo>
                <a:lnTo>
                  <a:pt x="6440914" y="323477"/>
                </a:lnTo>
                <a:close/>
              </a:path>
              <a:path w="7940675" h="1205864" extrusionOk="0">
                <a:moveTo>
                  <a:pt x="6364665" y="0"/>
                </a:moveTo>
                <a:lnTo>
                  <a:pt x="6299791" y="2139"/>
                </a:lnTo>
                <a:lnTo>
                  <a:pt x="6242605" y="8557"/>
                </a:lnTo>
                <a:lnTo>
                  <a:pt x="6193106" y="19254"/>
                </a:lnTo>
                <a:lnTo>
                  <a:pt x="6151295" y="34229"/>
                </a:lnTo>
                <a:lnTo>
                  <a:pt x="6117171" y="53484"/>
                </a:lnTo>
                <a:lnTo>
                  <a:pt x="6061083" y="118629"/>
                </a:lnTo>
                <a:lnTo>
                  <a:pt x="6039903" y="166445"/>
                </a:lnTo>
                <a:lnTo>
                  <a:pt x="6027195" y="220465"/>
                </a:lnTo>
                <a:lnTo>
                  <a:pt x="6022959" y="280689"/>
                </a:lnTo>
                <a:lnTo>
                  <a:pt x="6022959" y="323477"/>
                </a:lnTo>
                <a:lnTo>
                  <a:pt x="6230053" y="323477"/>
                </a:lnTo>
                <a:lnTo>
                  <a:pt x="6230436" y="286653"/>
                </a:lnTo>
                <a:lnTo>
                  <a:pt x="6231583" y="256620"/>
                </a:lnTo>
                <a:lnTo>
                  <a:pt x="6236173" y="216935"/>
                </a:lnTo>
                <a:lnTo>
                  <a:pt x="6259912" y="181635"/>
                </a:lnTo>
                <a:lnTo>
                  <a:pt x="6293241" y="163155"/>
                </a:lnTo>
                <a:lnTo>
                  <a:pt x="6348780" y="153528"/>
                </a:lnTo>
                <a:lnTo>
                  <a:pt x="6385374" y="152325"/>
                </a:lnTo>
                <a:lnTo>
                  <a:pt x="6440914" y="152325"/>
                </a:lnTo>
                <a:lnTo>
                  <a:pt x="6440914" y="1710"/>
                </a:lnTo>
                <a:lnTo>
                  <a:pt x="6398789" y="427"/>
                </a:lnTo>
                <a:lnTo>
                  <a:pt x="6380727" y="106"/>
                </a:lnTo>
                <a:lnTo>
                  <a:pt x="6364665" y="0"/>
                </a:lnTo>
                <a:close/>
              </a:path>
              <a:path w="7940675" h="1205864" extrusionOk="0">
                <a:moveTo>
                  <a:pt x="6440914" y="152325"/>
                </a:moveTo>
                <a:lnTo>
                  <a:pt x="6385374" y="152325"/>
                </a:lnTo>
                <a:lnTo>
                  <a:pt x="6394494" y="152485"/>
                </a:lnTo>
                <a:lnTo>
                  <a:pt x="6406790" y="152966"/>
                </a:lnTo>
                <a:lnTo>
                  <a:pt x="6440914" y="154891"/>
                </a:lnTo>
                <a:lnTo>
                  <a:pt x="6440914" y="152325"/>
                </a:lnTo>
                <a:close/>
              </a:path>
              <a:path w="7940675" h="1205864" extrusionOk="0">
                <a:moveTo>
                  <a:pt x="6914250" y="305506"/>
                </a:moveTo>
                <a:lnTo>
                  <a:pt x="6858298" y="308108"/>
                </a:lnTo>
                <a:lnTo>
                  <a:pt x="6805555" y="315915"/>
                </a:lnTo>
                <a:lnTo>
                  <a:pt x="6756019" y="328926"/>
                </a:lnTo>
                <a:lnTo>
                  <a:pt x="6709692" y="347141"/>
                </a:lnTo>
                <a:lnTo>
                  <a:pt x="6666573" y="370561"/>
                </a:lnTo>
                <a:lnTo>
                  <a:pt x="6626662" y="399186"/>
                </a:lnTo>
                <a:lnTo>
                  <a:pt x="6589960" y="433015"/>
                </a:lnTo>
                <a:lnTo>
                  <a:pt x="6557368" y="470755"/>
                </a:lnTo>
                <a:lnTo>
                  <a:pt x="6529791" y="511116"/>
                </a:lnTo>
                <a:lnTo>
                  <a:pt x="6507228" y="554096"/>
                </a:lnTo>
                <a:lnTo>
                  <a:pt x="6489679" y="599696"/>
                </a:lnTo>
                <a:lnTo>
                  <a:pt x="6477143" y="647916"/>
                </a:lnTo>
                <a:lnTo>
                  <a:pt x="6469622" y="698755"/>
                </a:lnTo>
                <a:lnTo>
                  <a:pt x="6467155" y="751358"/>
                </a:lnTo>
                <a:lnTo>
                  <a:pt x="6467231" y="754781"/>
                </a:lnTo>
                <a:lnTo>
                  <a:pt x="6469382" y="802250"/>
                </a:lnTo>
                <a:lnTo>
                  <a:pt x="6476183" y="850644"/>
                </a:lnTo>
                <a:lnTo>
                  <a:pt x="6487517" y="897396"/>
                </a:lnTo>
                <a:lnTo>
                  <a:pt x="6503386" y="942507"/>
                </a:lnTo>
                <a:lnTo>
                  <a:pt x="6523788" y="985976"/>
                </a:lnTo>
                <a:lnTo>
                  <a:pt x="6548724" y="1027804"/>
                </a:lnTo>
                <a:lnTo>
                  <a:pt x="6578193" y="1067989"/>
                </a:lnTo>
                <a:lnTo>
                  <a:pt x="6611966" y="1104543"/>
                </a:lnTo>
                <a:lnTo>
                  <a:pt x="6649812" y="1135472"/>
                </a:lnTo>
                <a:lnTo>
                  <a:pt x="6691730" y="1160778"/>
                </a:lnTo>
                <a:lnTo>
                  <a:pt x="6737721" y="1180461"/>
                </a:lnTo>
                <a:lnTo>
                  <a:pt x="6787785" y="1194520"/>
                </a:lnTo>
                <a:lnTo>
                  <a:pt x="6841921" y="1202955"/>
                </a:lnTo>
                <a:lnTo>
                  <a:pt x="6900130" y="1205767"/>
                </a:lnTo>
                <a:lnTo>
                  <a:pt x="6954680" y="1203226"/>
                </a:lnTo>
                <a:lnTo>
                  <a:pt x="7006444" y="1195603"/>
                </a:lnTo>
                <a:lnTo>
                  <a:pt x="7055422" y="1182897"/>
                </a:lnTo>
                <a:lnTo>
                  <a:pt x="7101615" y="1165110"/>
                </a:lnTo>
                <a:lnTo>
                  <a:pt x="7145022" y="1142240"/>
                </a:lnTo>
                <a:lnTo>
                  <a:pt x="7185644" y="1114288"/>
                </a:lnTo>
                <a:lnTo>
                  <a:pt x="7223480" y="1081253"/>
                </a:lnTo>
                <a:lnTo>
                  <a:pt x="7256557" y="1044884"/>
                </a:lnTo>
                <a:lnTo>
                  <a:pt x="6907662" y="1044884"/>
                </a:lnTo>
                <a:lnTo>
                  <a:pt x="6860859" y="1040231"/>
                </a:lnTo>
                <a:lnTo>
                  <a:pt x="6819293" y="1026272"/>
                </a:lnTo>
                <a:lnTo>
                  <a:pt x="6782963" y="1003006"/>
                </a:lnTo>
                <a:lnTo>
                  <a:pt x="6751869" y="970433"/>
                </a:lnTo>
                <a:lnTo>
                  <a:pt x="6731367" y="937983"/>
                </a:lnTo>
                <a:lnTo>
                  <a:pt x="6715421" y="900192"/>
                </a:lnTo>
                <a:lnTo>
                  <a:pt x="6704031" y="857062"/>
                </a:lnTo>
                <a:lnTo>
                  <a:pt x="6697197" y="808591"/>
                </a:lnTo>
                <a:lnTo>
                  <a:pt x="6694919" y="754781"/>
                </a:lnTo>
                <a:lnTo>
                  <a:pt x="6698272" y="692551"/>
                </a:lnTo>
                <a:lnTo>
                  <a:pt x="6708333" y="636793"/>
                </a:lnTo>
                <a:lnTo>
                  <a:pt x="6725100" y="587506"/>
                </a:lnTo>
                <a:lnTo>
                  <a:pt x="6748575" y="544691"/>
                </a:lnTo>
                <a:lnTo>
                  <a:pt x="6778992" y="510059"/>
                </a:lnTo>
                <a:lnTo>
                  <a:pt x="6816587" y="485323"/>
                </a:lnTo>
                <a:lnTo>
                  <a:pt x="6861359" y="470481"/>
                </a:lnTo>
                <a:lnTo>
                  <a:pt x="6913309" y="465533"/>
                </a:lnTo>
                <a:lnTo>
                  <a:pt x="7259870" y="465533"/>
                </a:lnTo>
                <a:lnTo>
                  <a:pt x="7228187" y="429591"/>
                </a:lnTo>
                <a:lnTo>
                  <a:pt x="7191696" y="396671"/>
                </a:lnTo>
                <a:lnTo>
                  <a:pt x="7152419" y="368815"/>
                </a:lnTo>
                <a:lnTo>
                  <a:pt x="7110356" y="346024"/>
                </a:lnTo>
                <a:lnTo>
                  <a:pt x="7065508" y="328297"/>
                </a:lnTo>
                <a:lnTo>
                  <a:pt x="7017875" y="315635"/>
                </a:lnTo>
                <a:lnTo>
                  <a:pt x="6967455" y="308038"/>
                </a:lnTo>
                <a:lnTo>
                  <a:pt x="6914250" y="305506"/>
                </a:lnTo>
                <a:close/>
              </a:path>
              <a:path w="7940675" h="1205864" extrusionOk="0">
                <a:moveTo>
                  <a:pt x="7259870" y="465533"/>
                </a:moveTo>
                <a:lnTo>
                  <a:pt x="6913309" y="465533"/>
                </a:lnTo>
                <a:lnTo>
                  <a:pt x="6963494" y="470320"/>
                </a:lnTo>
                <a:lnTo>
                  <a:pt x="7006737" y="484681"/>
                </a:lnTo>
                <a:lnTo>
                  <a:pt x="7043038" y="508616"/>
                </a:lnTo>
                <a:lnTo>
                  <a:pt x="7072396" y="542124"/>
                </a:lnTo>
                <a:lnTo>
                  <a:pt x="7095047" y="583923"/>
                </a:lnTo>
                <a:lnTo>
                  <a:pt x="7111226" y="632728"/>
                </a:lnTo>
                <a:lnTo>
                  <a:pt x="7120933" y="688540"/>
                </a:lnTo>
                <a:lnTo>
                  <a:pt x="7124169" y="751358"/>
                </a:lnTo>
                <a:lnTo>
                  <a:pt x="7121496" y="812962"/>
                </a:lnTo>
                <a:lnTo>
                  <a:pt x="7113477" y="867319"/>
                </a:lnTo>
                <a:lnTo>
                  <a:pt x="7100112" y="914428"/>
                </a:lnTo>
                <a:lnTo>
                  <a:pt x="7081402" y="954290"/>
                </a:lnTo>
                <a:lnTo>
                  <a:pt x="7057345" y="986904"/>
                </a:lnTo>
                <a:lnTo>
                  <a:pt x="7027943" y="1012270"/>
                </a:lnTo>
                <a:lnTo>
                  <a:pt x="6993195" y="1030389"/>
                </a:lnTo>
                <a:lnTo>
                  <a:pt x="6953101" y="1041261"/>
                </a:lnTo>
                <a:lnTo>
                  <a:pt x="6907662" y="1044884"/>
                </a:lnTo>
                <a:lnTo>
                  <a:pt x="7256557" y="1044884"/>
                </a:lnTo>
                <a:lnTo>
                  <a:pt x="7285954" y="1003572"/>
                </a:lnTo>
                <a:lnTo>
                  <a:pt x="7309382" y="959832"/>
                </a:lnTo>
                <a:lnTo>
                  <a:pt x="7327604" y="912826"/>
                </a:lnTo>
                <a:lnTo>
                  <a:pt x="7340619" y="862555"/>
                </a:lnTo>
                <a:lnTo>
                  <a:pt x="7348428" y="809017"/>
                </a:lnTo>
                <a:lnTo>
                  <a:pt x="7350914" y="754781"/>
                </a:lnTo>
                <a:lnTo>
                  <a:pt x="7350992" y="751358"/>
                </a:lnTo>
                <a:lnTo>
                  <a:pt x="7348524" y="697009"/>
                </a:lnTo>
                <a:lnTo>
                  <a:pt x="7341003" y="644842"/>
                </a:lnTo>
                <a:lnTo>
                  <a:pt x="7328468" y="595714"/>
                </a:lnTo>
                <a:lnTo>
                  <a:pt x="7310919" y="549625"/>
                </a:lnTo>
                <a:lnTo>
                  <a:pt x="7288356" y="506575"/>
                </a:lnTo>
                <a:lnTo>
                  <a:pt x="7260778" y="466564"/>
                </a:lnTo>
                <a:lnTo>
                  <a:pt x="7259870" y="465533"/>
                </a:lnTo>
                <a:close/>
              </a:path>
              <a:path w="7940675" h="1205864" extrusionOk="0">
                <a:moveTo>
                  <a:pt x="7649317" y="323477"/>
                </a:moveTo>
                <a:lnTo>
                  <a:pt x="7455402" y="323477"/>
                </a:lnTo>
                <a:lnTo>
                  <a:pt x="7455402" y="1187796"/>
                </a:lnTo>
                <a:lnTo>
                  <a:pt x="7670027" y="1187796"/>
                </a:lnTo>
                <a:lnTo>
                  <a:pt x="7670027" y="787299"/>
                </a:lnTo>
                <a:lnTo>
                  <a:pt x="7673352" y="742426"/>
                </a:lnTo>
                <a:lnTo>
                  <a:pt x="7683324" y="696803"/>
                </a:lnTo>
                <a:lnTo>
                  <a:pt x="7699944" y="650431"/>
                </a:lnTo>
                <a:lnTo>
                  <a:pt x="7723212" y="603310"/>
                </a:lnTo>
                <a:lnTo>
                  <a:pt x="7748911" y="569114"/>
                </a:lnTo>
                <a:lnTo>
                  <a:pt x="7783458" y="542517"/>
                </a:lnTo>
                <a:lnTo>
                  <a:pt x="7812701" y="529715"/>
                </a:lnTo>
                <a:lnTo>
                  <a:pt x="7649317" y="529715"/>
                </a:lnTo>
                <a:lnTo>
                  <a:pt x="7649317" y="323477"/>
                </a:lnTo>
                <a:close/>
              </a:path>
              <a:path w="7940675" h="1205864" extrusionOk="0">
                <a:moveTo>
                  <a:pt x="7911951" y="297804"/>
                </a:moveTo>
                <a:lnTo>
                  <a:pt x="7836644" y="311710"/>
                </a:lnTo>
                <a:lnTo>
                  <a:pt x="7799697" y="329093"/>
                </a:lnTo>
                <a:lnTo>
                  <a:pt x="7763220" y="353429"/>
                </a:lnTo>
                <a:lnTo>
                  <a:pt x="7728920" y="385306"/>
                </a:lnTo>
                <a:lnTo>
                  <a:pt x="7698502" y="425312"/>
                </a:lnTo>
                <a:lnTo>
                  <a:pt x="7671968" y="473449"/>
                </a:lnTo>
                <a:lnTo>
                  <a:pt x="7649317" y="529715"/>
                </a:lnTo>
                <a:lnTo>
                  <a:pt x="7812701" y="529715"/>
                </a:lnTo>
                <a:lnTo>
                  <a:pt x="7826854" y="523519"/>
                </a:lnTo>
                <a:lnTo>
                  <a:pt x="7879098" y="512120"/>
                </a:lnTo>
                <a:lnTo>
                  <a:pt x="7940191" y="508321"/>
                </a:lnTo>
                <a:lnTo>
                  <a:pt x="7940191" y="298660"/>
                </a:lnTo>
                <a:lnTo>
                  <a:pt x="7924188" y="298018"/>
                </a:lnTo>
                <a:lnTo>
                  <a:pt x="7917599" y="297858"/>
                </a:lnTo>
                <a:lnTo>
                  <a:pt x="7911951" y="297804"/>
                </a:lnTo>
                <a:close/>
              </a:path>
            </a:pathLst>
          </a:custGeom>
          <a:solidFill>
            <a:srgbClr val="A5A5A5">
              <a:alpha val="10196"/>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3" name="Google Shape;1063;p9"/>
          <p:cNvSpPr/>
          <p:nvPr/>
        </p:nvSpPr>
        <p:spPr>
          <a:xfrm>
            <a:off x="2664659" y="3930464"/>
            <a:ext cx="7495540" cy="1478280"/>
          </a:xfrm>
          <a:custGeom>
            <a:avLst/>
            <a:gdLst/>
            <a:ahLst/>
            <a:cxnLst/>
            <a:rect l="l" t="t" r="r" b="b"/>
            <a:pathLst>
              <a:path w="7495540" h="1478279" extrusionOk="0">
                <a:moveTo>
                  <a:pt x="575157" y="622138"/>
                </a:moveTo>
                <a:lnTo>
                  <a:pt x="505509" y="623302"/>
                </a:lnTo>
                <a:lnTo>
                  <a:pt x="440355" y="626791"/>
                </a:lnTo>
                <a:lnTo>
                  <a:pt x="379693" y="632608"/>
                </a:lnTo>
                <a:lnTo>
                  <a:pt x="323526" y="640751"/>
                </a:lnTo>
                <a:lnTo>
                  <a:pt x="271851" y="651221"/>
                </a:lnTo>
                <a:lnTo>
                  <a:pt x="224670" y="664017"/>
                </a:lnTo>
                <a:lnTo>
                  <a:pt x="181983" y="679140"/>
                </a:lnTo>
                <a:lnTo>
                  <a:pt x="143789" y="696590"/>
                </a:lnTo>
                <a:lnTo>
                  <a:pt x="110088" y="716366"/>
                </a:lnTo>
                <a:lnTo>
                  <a:pt x="56167" y="762898"/>
                </a:lnTo>
                <a:lnTo>
                  <a:pt x="20220" y="818737"/>
                </a:lnTo>
                <a:lnTo>
                  <a:pt x="2246" y="883882"/>
                </a:lnTo>
                <a:lnTo>
                  <a:pt x="0" y="919944"/>
                </a:lnTo>
                <a:lnTo>
                  <a:pt x="5383" y="974846"/>
                </a:lnTo>
                <a:lnTo>
                  <a:pt x="21533" y="1024881"/>
                </a:lnTo>
                <a:lnTo>
                  <a:pt x="48449" y="1070049"/>
                </a:lnTo>
                <a:lnTo>
                  <a:pt x="86132" y="1110350"/>
                </a:lnTo>
                <a:lnTo>
                  <a:pt x="122826" y="1137615"/>
                </a:lnTo>
                <a:lnTo>
                  <a:pt x="164000" y="1158821"/>
                </a:lnTo>
                <a:lnTo>
                  <a:pt x="209654" y="1173968"/>
                </a:lnTo>
                <a:lnTo>
                  <a:pt x="259790" y="1183056"/>
                </a:lnTo>
                <a:lnTo>
                  <a:pt x="314407" y="1186086"/>
                </a:lnTo>
                <a:lnTo>
                  <a:pt x="371123" y="1183077"/>
                </a:lnTo>
                <a:lnTo>
                  <a:pt x="423131" y="1174051"/>
                </a:lnTo>
                <a:lnTo>
                  <a:pt x="470434" y="1159009"/>
                </a:lnTo>
                <a:lnTo>
                  <a:pt x="513029" y="1137949"/>
                </a:lnTo>
                <a:lnTo>
                  <a:pt x="550918" y="1110872"/>
                </a:lnTo>
                <a:lnTo>
                  <a:pt x="584100" y="1077778"/>
                </a:lnTo>
                <a:lnTo>
                  <a:pt x="612410" y="1038895"/>
                </a:lnTo>
                <a:lnTo>
                  <a:pt x="388772" y="1038895"/>
                </a:lnTo>
                <a:lnTo>
                  <a:pt x="349089" y="1036515"/>
                </a:lnTo>
                <a:lnTo>
                  <a:pt x="285785" y="1017474"/>
                </a:lnTo>
                <a:lnTo>
                  <a:pt x="243836" y="980783"/>
                </a:lnTo>
                <a:lnTo>
                  <a:pt x="222891" y="934786"/>
                </a:lnTo>
                <a:lnTo>
                  <a:pt x="220273" y="908819"/>
                </a:lnTo>
                <a:lnTo>
                  <a:pt x="223712" y="877481"/>
                </a:lnTo>
                <a:lnTo>
                  <a:pt x="251221" y="823759"/>
                </a:lnTo>
                <a:lnTo>
                  <a:pt x="306238" y="781975"/>
                </a:lnTo>
                <a:lnTo>
                  <a:pt x="344063" y="765560"/>
                </a:lnTo>
                <a:lnTo>
                  <a:pt x="388765" y="752130"/>
                </a:lnTo>
                <a:lnTo>
                  <a:pt x="440344" y="741684"/>
                </a:lnTo>
                <a:lnTo>
                  <a:pt x="498800" y="734222"/>
                </a:lnTo>
                <a:lnTo>
                  <a:pt x="564134" y="729745"/>
                </a:lnTo>
                <a:lnTo>
                  <a:pt x="636344" y="728253"/>
                </a:lnTo>
                <a:lnTo>
                  <a:pt x="845322" y="728253"/>
                </a:lnTo>
                <a:lnTo>
                  <a:pt x="845322" y="622994"/>
                </a:lnTo>
                <a:lnTo>
                  <a:pt x="636344" y="622994"/>
                </a:lnTo>
                <a:lnTo>
                  <a:pt x="587454" y="622192"/>
                </a:lnTo>
                <a:lnTo>
                  <a:pt x="575157" y="622138"/>
                </a:lnTo>
                <a:close/>
              </a:path>
              <a:path w="7495540" h="1478279" extrusionOk="0">
                <a:moveTo>
                  <a:pt x="845322" y="993540"/>
                </a:moveTo>
                <a:lnTo>
                  <a:pt x="636344" y="993540"/>
                </a:lnTo>
                <a:lnTo>
                  <a:pt x="640522" y="1040392"/>
                </a:lnTo>
                <a:lnTo>
                  <a:pt x="647405" y="1085106"/>
                </a:lnTo>
                <a:lnTo>
                  <a:pt x="656995" y="1127680"/>
                </a:lnTo>
                <a:lnTo>
                  <a:pt x="669291" y="1168115"/>
                </a:lnTo>
                <a:lnTo>
                  <a:pt x="873561" y="1168115"/>
                </a:lnTo>
                <a:lnTo>
                  <a:pt x="861207" y="1123508"/>
                </a:lnTo>
                <a:lnTo>
                  <a:pt x="852382" y="1079543"/>
                </a:lnTo>
                <a:lnTo>
                  <a:pt x="847123" y="1036515"/>
                </a:lnTo>
                <a:lnTo>
                  <a:pt x="847015" y="1034482"/>
                </a:lnTo>
                <a:lnTo>
                  <a:pt x="845322" y="993540"/>
                </a:lnTo>
                <a:close/>
              </a:path>
              <a:path w="7495540" h="1478279" extrusionOk="0">
                <a:moveTo>
                  <a:pt x="845322" y="728253"/>
                </a:moveTo>
                <a:lnTo>
                  <a:pt x="636344" y="728253"/>
                </a:lnTo>
                <a:lnTo>
                  <a:pt x="636344" y="807839"/>
                </a:lnTo>
                <a:lnTo>
                  <a:pt x="632432" y="851563"/>
                </a:lnTo>
                <a:lnTo>
                  <a:pt x="620695" y="892880"/>
                </a:lnTo>
                <a:lnTo>
                  <a:pt x="601132" y="931791"/>
                </a:lnTo>
                <a:lnTo>
                  <a:pt x="573745" y="968294"/>
                </a:lnTo>
                <a:lnTo>
                  <a:pt x="538710" y="999182"/>
                </a:lnTo>
                <a:lnTo>
                  <a:pt x="496203" y="1021245"/>
                </a:lnTo>
                <a:lnTo>
                  <a:pt x="446223" y="1034482"/>
                </a:lnTo>
                <a:lnTo>
                  <a:pt x="388772" y="1038895"/>
                </a:lnTo>
                <a:lnTo>
                  <a:pt x="612410" y="1038895"/>
                </a:lnTo>
                <a:lnTo>
                  <a:pt x="612576" y="1038668"/>
                </a:lnTo>
                <a:lnTo>
                  <a:pt x="636344" y="993540"/>
                </a:lnTo>
                <a:lnTo>
                  <a:pt x="845322" y="993540"/>
                </a:lnTo>
                <a:lnTo>
                  <a:pt x="845322" y="728253"/>
                </a:lnTo>
                <a:close/>
              </a:path>
              <a:path w="7495540" h="1478279" extrusionOk="0">
                <a:moveTo>
                  <a:pt x="816449" y="423602"/>
                </a:moveTo>
                <a:lnTo>
                  <a:pt x="434898" y="423602"/>
                </a:lnTo>
                <a:lnTo>
                  <a:pt x="496451" y="427334"/>
                </a:lnTo>
                <a:lnTo>
                  <a:pt x="546813" y="438530"/>
                </a:lnTo>
                <a:lnTo>
                  <a:pt x="585983" y="457190"/>
                </a:lnTo>
                <a:lnTo>
                  <a:pt x="613962" y="483315"/>
                </a:lnTo>
                <a:lnTo>
                  <a:pt x="630749" y="516904"/>
                </a:lnTo>
                <a:lnTo>
                  <a:pt x="636344" y="557956"/>
                </a:lnTo>
                <a:lnTo>
                  <a:pt x="636344" y="622994"/>
                </a:lnTo>
                <a:lnTo>
                  <a:pt x="845322" y="622994"/>
                </a:lnTo>
                <a:lnTo>
                  <a:pt x="845322" y="603312"/>
                </a:lnTo>
                <a:lnTo>
                  <a:pt x="844174" y="551726"/>
                </a:lnTo>
                <a:lnTo>
                  <a:pt x="840733" y="508215"/>
                </a:lnTo>
                <a:lnTo>
                  <a:pt x="834996" y="472781"/>
                </a:lnTo>
                <a:lnTo>
                  <a:pt x="826965" y="445424"/>
                </a:lnTo>
                <a:lnTo>
                  <a:pt x="816449" y="423602"/>
                </a:lnTo>
                <a:close/>
              </a:path>
              <a:path w="7495540" h="1478279" extrusionOk="0">
                <a:moveTo>
                  <a:pt x="463138" y="285824"/>
                </a:moveTo>
                <a:lnTo>
                  <a:pt x="398029" y="287762"/>
                </a:lnTo>
                <a:lnTo>
                  <a:pt x="338254" y="293574"/>
                </a:lnTo>
                <a:lnTo>
                  <a:pt x="283813" y="303261"/>
                </a:lnTo>
                <a:lnTo>
                  <a:pt x="234706" y="316822"/>
                </a:lnTo>
                <a:lnTo>
                  <a:pt x="190934" y="334258"/>
                </a:lnTo>
                <a:lnTo>
                  <a:pt x="152496" y="355569"/>
                </a:lnTo>
                <a:lnTo>
                  <a:pt x="113261" y="384990"/>
                </a:lnTo>
                <a:lnTo>
                  <a:pt x="81406" y="417458"/>
                </a:lnTo>
                <a:lnTo>
                  <a:pt x="56932" y="452972"/>
                </a:lnTo>
                <a:lnTo>
                  <a:pt x="39837" y="491532"/>
                </a:lnTo>
                <a:lnTo>
                  <a:pt x="30123" y="533139"/>
                </a:lnTo>
                <a:lnTo>
                  <a:pt x="212742" y="557956"/>
                </a:lnTo>
                <a:lnTo>
                  <a:pt x="226235" y="516904"/>
                </a:lnTo>
                <a:lnTo>
                  <a:pt x="249141" y="483315"/>
                </a:lnTo>
                <a:lnTo>
                  <a:pt x="281460" y="457190"/>
                </a:lnTo>
                <a:lnTo>
                  <a:pt x="323192" y="438530"/>
                </a:lnTo>
                <a:lnTo>
                  <a:pt x="374339" y="427334"/>
                </a:lnTo>
                <a:lnTo>
                  <a:pt x="434898" y="423602"/>
                </a:lnTo>
                <a:lnTo>
                  <a:pt x="816449" y="423602"/>
                </a:lnTo>
                <a:lnTo>
                  <a:pt x="815934" y="422532"/>
                </a:lnTo>
                <a:lnTo>
                  <a:pt x="782752" y="379316"/>
                </a:lnTo>
                <a:lnTo>
                  <a:pt x="735244" y="340540"/>
                </a:lnTo>
                <a:lnTo>
                  <a:pt x="676410" y="312300"/>
                </a:lnTo>
                <a:lnTo>
                  <a:pt x="605574" y="295211"/>
                </a:lnTo>
                <a:lnTo>
                  <a:pt x="563155" y="289996"/>
                </a:lnTo>
                <a:lnTo>
                  <a:pt x="515676" y="286867"/>
                </a:lnTo>
                <a:lnTo>
                  <a:pt x="463138" y="285824"/>
                </a:lnTo>
                <a:close/>
              </a:path>
              <a:path w="7495540" h="1478279" extrusionOk="0">
                <a:moveTo>
                  <a:pt x="1239553" y="455265"/>
                </a:moveTo>
                <a:lnTo>
                  <a:pt x="1031516" y="455265"/>
                </a:lnTo>
                <a:lnTo>
                  <a:pt x="1031516" y="902829"/>
                </a:lnTo>
                <a:lnTo>
                  <a:pt x="1033311" y="955645"/>
                </a:lnTo>
                <a:lnTo>
                  <a:pt x="1038694" y="1001134"/>
                </a:lnTo>
                <a:lnTo>
                  <a:pt x="1047666" y="1039296"/>
                </a:lnTo>
                <a:lnTo>
                  <a:pt x="1076671" y="1095856"/>
                </a:lnTo>
                <a:lnTo>
                  <a:pt x="1122091" y="1138644"/>
                </a:lnTo>
                <a:lnTo>
                  <a:pt x="1183660" y="1169372"/>
                </a:lnTo>
                <a:lnTo>
                  <a:pt x="1258026" y="1184989"/>
                </a:lnTo>
                <a:lnTo>
                  <a:pt x="1299798" y="1186941"/>
                </a:lnTo>
                <a:lnTo>
                  <a:pt x="1328861" y="1185765"/>
                </a:lnTo>
                <a:lnTo>
                  <a:pt x="1363338" y="1182235"/>
                </a:lnTo>
                <a:lnTo>
                  <a:pt x="1403227" y="1176352"/>
                </a:lnTo>
                <a:lnTo>
                  <a:pt x="1448528" y="1168115"/>
                </a:lnTo>
                <a:lnTo>
                  <a:pt x="1448528" y="1017501"/>
                </a:lnTo>
                <a:lnTo>
                  <a:pt x="1394872" y="1017501"/>
                </a:lnTo>
                <a:lnTo>
                  <a:pt x="1353307" y="1015655"/>
                </a:lnTo>
                <a:lnTo>
                  <a:pt x="1291884" y="1000894"/>
                </a:lnTo>
                <a:lnTo>
                  <a:pt x="1257820" y="969979"/>
                </a:lnTo>
                <a:lnTo>
                  <a:pt x="1241582" y="914568"/>
                </a:lnTo>
                <a:lnTo>
                  <a:pt x="1239553" y="877155"/>
                </a:lnTo>
                <a:lnTo>
                  <a:pt x="1239553" y="455265"/>
                </a:lnTo>
                <a:close/>
              </a:path>
              <a:path w="7495540" h="1478279" extrusionOk="0">
                <a:moveTo>
                  <a:pt x="1448528" y="1015789"/>
                </a:moveTo>
                <a:lnTo>
                  <a:pt x="1434585" y="1016538"/>
                </a:lnTo>
                <a:lnTo>
                  <a:pt x="1420995" y="1017073"/>
                </a:lnTo>
                <a:lnTo>
                  <a:pt x="1407757" y="1017394"/>
                </a:lnTo>
                <a:lnTo>
                  <a:pt x="1394872" y="1017501"/>
                </a:lnTo>
                <a:lnTo>
                  <a:pt x="1448528" y="1017501"/>
                </a:lnTo>
                <a:lnTo>
                  <a:pt x="1448528" y="1015789"/>
                </a:lnTo>
                <a:close/>
              </a:path>
              <a:path w="7495540" h="1478279" extrusionOk="0">
                <a:moveTo>
                  <a:pt x="1430643" y="303795"/>
                </a:moveTo>
                <a:lnTo>
                  <a:pt x="912907" y="303795"/>
                </a:lnTo>
                <a:lnTo>
                  <a:pt x="912907" y="455265"/>
                </a:lnTo>
                <a:lnTo>
                  <a:pt x="1430643" y="455265"/>
                </a:lnTo>
                <a:lnTo>
                  <a:pt x="1430643" y="303795"/>
                </a:lnTo>
                <a:close/>
              </a:path>
              <a:path w="7495540" h="1478279" extrusionOk="0">
                <a:moveTo>
                  <a:pt x="1239553" y="64181"/>
                </a:moveTo>
                <a:lnTo>
                  <a:pt x="1063522" y="78731"/>
                </a:lnTo>
                <a:lnTo>
                  <a:pt x="1043754" y="303795"/>
                </a:lnTo>
                <a:lnTo>
                  <a:pt x="1239553" y="303795"/>
                </a:lnTo>
                <a:lnTo>
                  <a:pt x="1239553" y="64181"/>
                </a:lnTo>
                <a:close/>
              </a:path>
              <a:path w="7495540" h="1478279" extrusionOk="0">
                <a:moveTo>
                  <a:pt x="1804703" y="455265"/>
                </a:moveTo>
                <a:lnTo>
                  <a:pt x="1596666" y="455265"/>
                </a:lnTo>
                <a:lnTo>
                  <a:pt x="1596666" y="902829"/>
                </a:lnTo>
                <a:lnTo>
                  <a:pt x="1598461" y="955645"/>
                </a:lnTo>
                <a:lnTo>
                  <a:pt x="1603844" y="1001134"/>
                </a:lnTo>
                <a:lnTo>
                  <a:pt x="1612816" y="1039296"/>
                </a:lnTo>
                <a:lnTo>
                  <a:pt x="1641821" y="1095856"/>
                </a:lnTo>
                <a:lnTo>
                  <a:pt x="1687241" y="1138644"/>
                </a:lnTo>
                <a:lnTo>
                  <a:pt x="1748810" y="1169372"/>
                </a:lnTo>
                <a:lnTo>
                  <a:pt x="1823176" y="1184989"/>
                </a:lnTo>
                <a:lnTo>
                  <a:pt x="1864948" y="1186941"/>
                </a:lnTo>
                <a:lnTo>
                  <a:pt x="1894011" y="1185765"/>
                </a:lnTo>
                <a:lnTo>
                  <a:pt x="1928488" y="1182235"/>
                </a:lnTo>
                <a:lnTo>
                  <a:pt x="1968377" y="1176352"/>
                </a:lnTo>
                <a:lnTo>
                  <a:pt x="2013678" y="1168115"/>
                </a:lnTo>
                <a:lnTo>
                  <a:pt x="2013678" y="1017501"/>
                </a:lnTo>
                <a:lnTo>
                  <a:pt x="1960022" y="1017501"/>
                </a:lnTo>
                <a:lnTo>
                  <a:pt x="1918457" y="1015655"/>
                </a:lnTo>
                <a:lnTo>
                  <a:pt x="1857034" y="1000894"/>
                </a:lnTo>
                <a:lnTo>
                  <a:pt x="1822970" y="969979"/>
                </a:lnTo>
                <a:lnTo>
                  <a:pt x="1806732" y="914568"/>
                </a:lnTo>
                <a:lnTo>
                  <a:pt x="1804703" y="877155"/>
                </a:lnTo>
                <a:lnTo>
                  <a:pt x="1804703" y="455265"/>
                </a:lnTo>
                <a:close/>
              </a:path>
              <a:path w="7495540" h="1478279" extrusionOk="0">
                <a:moveTo>
                  <a:pt x="2013678" y="1015789"/>
                </a:moveTo>
                <a:lnTo>
                  <a:pt x="1999735" y="1016538"/>
                </a:lnTo>
                <a:lnTo>
                  <a:pt x="1986145" y="1017073"/>
                </a:lnTo>
                <a:lnTo>
                  <a:pt x="1972907" y="1017394"/>
                </a:lnTo>
                <a:lnTo>
                  <a:pt x="1960022" y="1017501"/>
                </a:lnTo>
                <a:lnTo>
                  <a:pt x="2013678" y="1017501"/>
                </a:lnTo>
                <a:lnTo>
                  <a:pt x="2013678" y="1015789"/>
                </a:lnTo>
                <a:close/>
              </a:path>
              <a:path w="7495540" h="1478279" extrusionOk="0">
                <a:moveTo>
                  <a:pt x="1995793" y="303795"/>
                </a:moveTo>
                <a:lnTo>
                  <a:pt x="1478057" y="303795"/>
                </a:lnTo>
                <a:lnTo>
                  <a:pt x="1478057" y="455265"/>
                </a:lnTo>
                <a:lnTo>
                  <a:pt x="1995793" y="455265"/>
                </a:lnTo>
                <a:lnTo>
                  <a:pt x="1995793" y="303795"/>
                </a:lnTo>
                <a:close/>
              </a:path>
              <a:path w="7495540" h="1478279" extrusionOk="0">
                <a:moveTo>
                  <a:pt x="1804703" y="64181"/>
                </a:moveTo>
                <a:lnTo>
                  <a:pt x="1628672" y="78731"/>
                </a:lnTo>
                <a:lnTo>
                  <a:pt x="1608904" y="303795"/>
                </a:lnTo>
                <a:lnTo>
                  <a:pt x="1804703" y="303795"/>
                </a:lnTo>
                <a:lnTo>
                  <a:pt x="1804703" y="64181"/>
                </a:lnTo>
                <a:close/>
              </a:path>
              <a:path w="7495540" h="1478279" extrusionOk="0">
                <a:moveTo>
                  <a:pt x="2503486" y="285824"/>
                </a:moveTo>
                <a:lnTo>
                  <a:pt x="2445814" y="288444"/>
                </a:lnTo>
                <a:lnTo>
                  <a:pt x="2391678" y="296303"/>
                </a:lnTo>
                <a:lnTo>
                  <a:pt x="2341076" y="309401"/>
                </a:lnTo>
                <a:lnTo>
                  <a:pt x="2294009" y="327739"/>
                </a:lnTo>
                <a:lnTo>
                  <a:pt x="2250477" y="351316"/>
                </a:lnTo>
                <a:lnTo>
                  <a:pt x="2210480" y="380133"/>
                </a:lnTo>
                <a:lnTo>
                  <a:pt x="2174017" y="414188"/>
                </a:lnTo>
                <a:lnTo>
                  <a:pt x="2141801" y="452244"/>
                </a:lnTo>
                <a:lnTo>
                  <a:pt x="2114540" y="493058"/>
                </a:lnTo>
                <a:lnTo>
                  <a:pt x="2092236" y="536632"/>
                </a:lnTo>
                <a:lnTo>
                  <a:pt x="2074889" y="582966"/>
                </a:lnTo>
                <a:lnTo>
                  <a:pt x="2062498" y="632059"/>
                </a:lnTo>
                <a:lnTo>
                  <a:pt x="2055063" y="683911"/>
                </a:lnTo>
                <a:lnTo>
                  <a:pt x="2052585" y="738522"/>
                </a:lnTo>
                <a:lnTo>
                  <a:pt x="2055044" y="795701"/>
                </a:lnTo>
                <a:lnTo>
                  <a:pt x="2062421" y="849387"/>
                </a:lnTo>
                <a:lnTo>
                  <a:pt x="2074716" y="899580"/>
                </a:lnTo>
                <a:lnTo>
                  <a:pt x="2091929" y="946281"/>
                </a:lnTo>
                <a:lnTo>
                  <a:pt x="2114060" y="989488"/>
                </a:lnTo>
                <a:lnTo>
                  <a:pt x="2141109" y="1029202"/>
                </a:lnTo>
                <a:lnTo>
                  <a:pt x="2173076" y="1065423"/>
                </a:lnTo>
                <a:lnTo>
                  <a:pt x="2209078" y="1097435"/>
                </a:lnTo>
                <a:lnTo>
                  <a:pt x="2248230" y="1124523"/>
                </a:lnTo>
                <a:lnTo>
                  <a:pt x="2290532" y="1146685"/>
                </a:lnTo>
                <a:lnTo>
                  <a:pt x="2335985" y="1163923"/>
                </a:lnTo>
                <a:lnTo>
                  <a:pt x="2384589" y="1176236"/>
                </a:lnTo>
                <a:lnTo>
                  <a:pt x="2436343" y="1183623"/>
                </a:lnTo>
                <a:lnTo>
                  <a:pt x="2491248" y="1186086"/>
                </a:lnTo>
                <a:lnTo>
                  <a:pt x="2544617" y="1183970"/>
                </a:lnTo>
                <a:lnTo>
                  <a:pt x="2594900" y="1177623"/>
                </a:lnTo>
                <a:lnTo>
                  <a:pt x="2642098" y="1167045"/>
                </a:lnTo>
                <a:lnTo>
                  <a:pt x="2686210" y="1152235"/>
                </a:lnTo>
                <a:lnTo>
                  <a:pt x="2727237" y="1133195"/>
                </a:lnTo>
                <a:lnTo>
                  <a:pt x="2765178" y="1109922"/>
                </a:lnTo>
                <a:lnTo>
                  <a:pt x="2805994" y="1077814"/>
                </a:lnTo>
                <a:lnTo>
                  <a:pt x="2841087" y="1042420"/>
                </a:lnTo>
                <a:lnTo>
                  <a:pt x="2848313" y="1032904"/>
                </a:lnTo>
                <a:lnTo>
                  <a:pt x="2503486" y="1032904"/>
                </a:lnTo>
                <a:lnTo>
                  <a:pt x="2464244" y="1030444"/>
                </a:lnTo>
                <a:lnTo>
                  <a:pt x="2395997" y="1010762"/>
                </a:lnTo>
                <a:lnTo>
                  <a:pt x="2341958" y="973001"/>
                </a:lnTo>
                <a:lnTo>
                  <a:pt x="2305481" y="926790"/>
                </a:lnTo>
                <a:lnTo>
                  <a:pt x="2286008" y="872395"/>
                </a:lnTo>
                <a:lnTo>
                  <a:pt x="2276829" y="801795"/>
                </a:lnTo>
                <a:lnTo>
                  <a:pt x="2275682" y="759917"/>
                </a:lnTo>
                <a:lnTo>
                  <a:pt x="2928029" y="759917"/>
                </a:lnTo>
                <a:lnTo>
                  <a:pt x="2928970" y="737666"/>
                </a:lnTo>
                <a:lnTo>
                  <a:pt x="2926703" y="682408"/>
                </a:lnTo>
                <a:lnTo>
                  <a:pt x="2920427" y="634119"/>
                </a:lnTo>
                <a:lnTo>
                  <a:pt x="2275682" y="634119"/>
                </a:lnTo>
                <a:lnTo>
                  <a:pt x="2283919" y="586491"/>
                </a:lnTo>
                <a:lnTo>
                  <a:pt x="2298275" y="544585"/>
                </a:lnTo>
                <a:lnTo>
                  <a:pt x="2318749" y="508402"/>
                </a:lnTo>
                <a:lnTo>
                  <a:pt x="2345342" y="477942"/>
                </a:lnTo>
                <a:lnTo>
                  <a:pt x="2376818" y="453794"/>
                </a:lnTo>
                <a:lnTo>
                  <a:pt x="2411941" y="436545"/>
                </a:lnTo>
                <a:lnTo>
                  <a:pt x="2450713" y="426196"/>
                </a:lnTo>
                <a:lnTo>
                  <a:pt x="2493131" y="422746"/>
                </a:lnTo>
                <a:lnTo>
                  <a:pt x="2825930" y="422746"/>
                </a:lnTo>
                <a:lnTo>
                  <a:pt x="2817893" y="412476"/>
                </a:lnTo>
                <a:lnTo>
                  <a:pt x="2784274" y="378875"/>
                </a:lnTo>
                <a:lnTo>
                  <a:pt x="2746889" y="350443"/>
                </a:lnTo>
                <a:lnTo>
                  <a:pt x="2705739" y="327180"/>
                </a:lnTo>
                <a:lnTo>
                  <a:pt x="2660824" y="309087"/>
                </a:lnTo>
                <a:lnTo>
                  <a:pt x="2612143" y="296163"/>
                </a:lnTo>
                <a:lnTo>
                  <a:pt x="2559697" y="288409"/>
                </a:lnTo>
                <a:lnTo>
                  <a:pt x="2503486" y="285824"/>
                </a:lnTo>
                <a:close/>
              </a:path>
              <a:path w="7495540" h="1478279" extrusionOk="0">
                <a:moveTo>
                  <a:pt x="2718111" y="892559"/>
                </a:moveTo>
                <a:lnTo>
                  <a:pt x="2696722" y="935443"/>
                </a:lnTo>
                <a:lnTo>
                  <a:pt x="2669580" y="970529"/>
                </a:lnTo>
                <a:lnTo>
                  <a:pt x="2636685" y="997818"/>
                </a:lnTo>
                <a:lnTo>
                  <a:pt x="2598038" y="1017311"/>
                </a:lnTo>
                <a:lnTo>
                  <a:pt x="2553638" y="1029006"/>
                </a:lnTo>
                <a:lnTo>
                  <a:pt x="2503486" y="1032904"/>
                </a:lnTo>
                <a:lnTo>
                  <a:pt x="2848313" y="1032904"/>
                </a:lnTo>
                <a:lnTo>
                  <a:pt x="2870457" y="1003740"/>
                </a:lnTo>
                <a:lnTo>
                  <a:pt x="2894104" y="961773"/>
                </a:lnTo>
                <a:lnTo>
                  <a:pt x="2912027" y="916520"/>
                </a:lnTo>
                <a:lnTo>
                  <a:pt x="2718111" y="892559"/>
                </a:lnTo>
                <a:close/>
              </a:path>
              <a:path w="7495540" h="1478279" extrusionOk="0">
                <a:moveTo>
                  <a:pt x="2825930" y="422746"/>
                </a:moveTo>
                <a:lnTo>
                  <a:pt x="2493131" y="422746"/>
                </a:lnTo>
                <a:lnTo>
                  <a:pt x="2536050" y="426436"/>
                </a:lnTo>
                <a:lnTo>
                  <a:pt x="2575381" y="437508"/>
                </a:lnTo>
                <a:lnTo>
                  <a:pt x="2611122" y="455960"/>
                </a:lnTo>
                <a:lnTo>
                  <a:pt x="2643275" y="481794"/>
                </a:lnTo>
                <a:lnTo>
                  <a:pt x="2669897" y="513457"/>
                </a:lnTo>
                <a:lnTo>
                  <a:pt x="2689047" y="549399"/>
                </a:lnTo>
                <a:lnTo>
                  <a:pt x="2700725" y="589620"/>
                </a:lnTo>
                <a:lnTo>
                  <a:pt x="2704932" y="634119"/>
                </a:lnTo>
                <a:lnTo>
                  <a:pt x="2920427" y="634119"/>
                </a:lnTo>
                <a:lnTo>
                  <a:pt x="2908568" y="580695"/>
                </a:lnTo>
                <a:lnTo>
                  <a:pt x="2892700" y="534240"/>
                </a:lnTo>
                <a:lnTo>
                  <a:pt x="2872298" y="490718"/>
                </a:lnTo>
                <a:lnTo>
                  <a:pt x="2847363" y="450130"/>
                </a:lnTo>
                <a:lnTo>
                  <a:pt x="2825930" y="422746"/>
                </a:lnTo>
                <a:close/>
              </a:path>
              <a:path w="7495540" h="1478279" extrusionOk="0">
                <a:moveTo>
                  <a:pt x="3228733" y="303795"/>
                </a:moveTo>
                <a:lnTo>
                  <a:pt x="3032935" y="303795"/>
                </a:lnTo>
                <a:lnTo>
                  <a:pt x="3032935" y="1168115"/>
                </a:lnTo>
                <a:lnTo>
                  <a:pt x="3247560" y="1168115"/>
                </a:lnTo>
                <a:lnTo>
                  <a:pt x="3247560" y="723974"/>
                </a:lnTo>
                <a:lnTo>
                  <a:pt x="3251502" y="661023"/>
                </a:lnTo>
                <a:lnTo>
                  <a:pt x="3263327" y="606521"/>
                </a:lnTo>
                <a:lnTo>
                  <a:pt x="3283036" y="560470"/>
                </a:lnTo>
                <a:lnTo>
                  <a:pt x="3310629" y="522870"/>
                </a:lnTo>
                <a:lnTo>
                  <a:pt x="3331793" y="504043"/>
                </a:lnTo>
                <a:lnTo>
                  <a:pt x="3228733" y="504043"/>
                </a:lnTo>
                <a:lnTo>
                  <a:pt x="3228733" y="303795"/>
                </a:lnTo>
                <a:close/>
              </a:path>
              <a:path w="7495540" h="1478279" extrusionOk="0">
                <a:moveTo>
                  <a:pt x="3797370" y="456121"/>
                </a:moveTo>
                <a:lnTo>
                  <a:pt x="3457478" y="456121"/>
                </a:lnTo>
                <a:lnTo>
                  <a:pt x="3486954" y="458822"/>
                </a:lnTo>
                <a:lnTo>
                  <a:pt x="3514193" y="466925"/>
                </a:lnTo>
                <a:lnTo>
                  <a:pt x="3561966" y="499337"/>
                </a:lnTo>
                <a:lnTo>
                  <a:pt x="3594443" y="553143"/>
                </a:lnTo>
                <a:lnTo>
                  <a:pt x="3605268" y="628129"/>
                </a:lnTo>
                <a:lnTo>
                  <a:pt x="3605268" y="1168115"/>
                </a:lnTo>
                <a:lnTo>
                  <a:pt x="3819893" y="1168115"/>
                </a:lnTo>
                <a:lnTo>
                  <a:pt x="3819893" y="610158"/>
                </a:lnTo>
                <a:lnTo>
                  <a:pt x="3817422" y="552989"/>
                </a:lnTo>
                <a:lnTo>
                  <a:pt x="3810009" y="501857"/>
                </a:lnTo>
                <a:lnTo>
                  <a:pt x="3797654" y="456763"/>
                </a:lnTo>
                <a:lnTo>
                  <a:pt x="3797370" y="456121"/>
                </a:lnTo>
                <a:close/>
              </a:path>
              <a:path w="7495540" h="1478279" extrusionOk="0">
                <a:moveTo>
                  <a:pt x="3516782" y="285824"/>
                </a:moveTo>
                <a:lnTo>
                  <a:pt x="3471715" y="289234"/>
                </a:lnTo>
                <a:lnTo>
                  <a:pt x="3429237" y="299463"/>
                </a:lnTo>
                <a:lnTo>
                  <a:pt x="3389348" y="316511"/>
                </a:lnTo>
                <a:lnTo>
                  <a:pt x="3352048" y="340379"/>
                </a:lnTo>
                <a:lnTo>
                  <a:pt x="3317336" y="371066"/>
                </a:lnTo>
                <a:lnTo>
                  <a:pt x="3285213" y="408572"/>
                </a:lnTo>
                <a:lnTo>
                  <a:pt x="3255679" y="452898"/>
                </a:lnTo>
                <a:lnTo>
                  <a:pt x="3228733" y="504043"/>
                </a:lnTo>
                <a:lnTo>
                  <a:pt x="3331793" y="504043"/>
                </a:lnTo>
                <a:lnTo>
                  <a:pt x="3343458" y="493667"/>
                </a:lnTo>
                <a:lnTo>
                  <a:pt x="3378876" y="472808"/>
                </a:lnTo>
                <a:lnTo>
                  <a:pt x="3416882" y="460293"/>
                </a:lnTo>
                <a:lnTo>
                  <a:pt x="3457478" y="456121"/>
                </a:lnTo>
                <a:lnTo>
                  <a:pt x="3797370" y="456121"/>
                </a:lnTo>
                <a:lnTo>
                  <a:pt x="3780357" y="417707"/>
                </a:lnTo>
                <a:lnTo>
                  <a:pt x="3758118" y="384688"/>
                </a:lnTo>
                <a:lnTo>
                  <a:pt x="3730937" y="357708"/>
                </a:lnTo>
                <a:lnTo>
                  <a:pt x="3693904" y="331830"/>
                </a:lnTo>
                <a:lnTo>
                  <a:pt x="3653973" y="311702"/>
                </a:lnTo>
                <a:lnTo>
                  <a:pt x="3611142" y="297326"/>
                </a:lnTo>
                <a:lnTo>
                  <a:pt x="3565412" y="288700"/>
                </a:lnTo>
                <a:lnTo>
                  <a:pt x="3516782" y="285824"/>
                </a:lnTo>
                <a:close/>
              </a:path>
              <a:path w="7495540" h="1478279" extrusionOk="0">
                <a:moveTo>
                  <a:pt x="4293843" y="268709"/>
                </a:moveTo>
                <a:lnTo>
                  <a:pt x="4244413" y="271486"/>
                </a:lnTo>
                <a:lnTo>
                  <a:pt x="4198326" y="279816"/>
                </a:lnTo>
                <a:lnTo>
                  <a:pt x="4155581" y="293700"/>
                </a:lnTo>
                <a:lnTo>
                  <a:pt x="4116179" y="313139"/>
                </a:lnTo>
                <a:lnTo>
                  <a:pt x="4080120" y="338130"/>
                </a:lnTo>
                <a:lnTo>
                  <a:pt x="4047404" y="368676"/>
                </a:lnTo>
                <a:lnTo>
                  <a:pt x="4018031" y="404775"/>
                </a:lnTo>
                <a:lnTo>
                  <a:pt x="3992307" y="444612"/>
                </a:lnTo>
                <a:lnTo>
                  <a:pt x="3970541" y="486370"/>
                </a:lnTo>
                <a:lnTo>
                  <a:pt x="3952732" y="530048"/>
                </a:lnTo>
                <a:lnTo>
                  <a:pt x="3938881" y="575648"/>
                </a:lnTo>
                <a:lnTo>
                  <a:pt x="3928987" y="623169"/>
                </a:lnTo>
                <a:lnTo>
                  <a:pt x="3923051" y="672611"/>
                </a:lnTo>
                <a:lnTo>
                  <a:pt x="3921072" y="723974"/>
                </a:lnTo>
                <a:lnTo>
                  <a:pt x="3922974" y="778900"/>
                </a:lnTo>
                <a:lnTo>
                  <a:pt x="3928680" y="831206"/>
                </a:lnTo>
                <a:lnTo>
                  <a:pt x="3938189" y="880893"/>
                </a:lnTo>
                <a:lnTo>
                  <a:pt x="3951503" y="927960"/>
                </a:lnTo>
                <a:lnTo>
                  <a:pt x="3968620" y="972407"/>
                </a:lnTo>
                <a:lnTo>
                  <a:pt x="3989540" y="1014235"/>
                </a:lnTo>
                <a:lnTo>
                  <a:pt x="4014265" y="1053443"/>
                </a:lnTo>
                <a:lnTo>
                  <a:pt x="4047604" y="1093973"/>
                </a:lnTo>
                <a:lnTo>
                  <a:pt x="4085493" y="1127133"/>
                </a:lnTo>
                <a:lnTo>
                  <a:pt x="4127932" y="1152925"/>
                </a:lnTo>
                <a:lnTo>
                  <a:pt x="4174920" y="1171348"/>
                </a:lnTo>
                <a:lnTo>
                  <a:pt x="4226458" y="1182401"/>
                </a:lnTo>
                <a:lnTo>
                  <a:pt x="4282546" y="1186086"/>
                </a:lnTo>
                <a:lnTo>
                  <a:pt x="4330172" y="1183077"/>
                </a:lnTo>
                <a:lnTo>
                  <a:pt x="4374209" y="1174051"/>
                </a:lnTo>
                <a:lnTo>
                  <a:pt x="4414658" y="1159009"/>
                </a:lnTo>
                <a:lnTo>
                  <a:pt x="4451517" y="1137949"/>
                </a:lnTo>
                <a:lnTo>
                  <a:pt x="4484787" y="1110872"/>
                </a:lnTo>
                <a:lnTo>
                  <a:pt x="4514469" y="1077778"/>
                </a:lnTo>
                <a:lnTo>
                  <a:pt x="4540561" y="1038668"/>
                </a:lnTo>
                <a:lnTo>
                  <a:pt x="4547276" y="1025202"/>
                </a:lnTo>
                <a:lnTo>
                  <a:pt x="4348440" y="1025202"/>
                </a:lnTo>
                <a:lnTo>
                  <a:pt x="4306556" y="1021631"/>
                </a:lnTo>
                <a:lnTo>
                  <a:pt x="4269600" y="1010918"/>
                </a:lnTo>
                <a:lnTo>
                  <a:pt x="4210470" y="968067"/>
                </a:lnTo>
                <a:lnTo>
                  <a:pt x="4188296" y="935928"/>
                </a:lnTo>
                <a:lnTo>
                  <a:pt x="4171050" y="896648"/>
                </a:lnTo>
                <a:lnTo>
                  <a:pt x="4158731" y="850226"/>
                </a:lnTo>
                <a:lnTo>
                  <a:pt x="4151340" y="796662"/>
                </a:lnTo>
                <a:lnTo>
                  <a:pt x="4148876" y="735956"/>
                </a:lnTo>
                <a:lnTo>
                  <a:pt x="4151022" y="679030"/>
                </a:lnTo>
                <a:lnTo>
                  <a:pt x="4157461" y="628061"/>
                </a:lnTo>
                <a:lnTo>
                  <a:pt x="4168192" y="583048"/>
                </a:lnTo>
                <a:lnTo>
                  <a:pt x="4183216" y="543991"/>
                </a:lnTo>
                <a:lnTo>
                  <a:pt x="4202532" y="510890"/>
                </a:lnTo>
                <a:lnTo>
                  <a:pt x="4231949" y="477943"/>
                </a:lnTo>
                <a:lnTo>
                  <a:pt x="4266543" y="454409"/>
                </a:lnTo>
                <a:lnTo>
                  <a:pt x="4306315" y="440289"/>
                </a:lnTo>
                <a:lnTo>
                  <a:pt x="4351265" y="435583"/>
                </a:lnTo>
                <a:lnTo>
                  <a:pt x="4763570" y="435583"/>
                </a:lnTo>
                <a:lnTo>
                  <a:pt x="4763570" y="421035"/>
                </a:lnTo>
                <a:lnTo>
                  <a:pt x="4548945" y="421035"/>
                </a:lnTo>
                <a:lnTo>
                  <a:pt x="4526218" y="380622"/>
                </a:lnTo>
                <a:lnTo>
                  <a:pt x="4498920" y="346426"/>
                </a:lnTo>
                <a:lnTo>
                  <a:pt x="4467049" y="318448"/>
                </a:lnTo>
                <a:lnTo>
                  <a:pt x="4430605" y="296687"/>
                </a:lnTo>
                <a:lnTo>
                  <a:pt x="4389590" y="281144"/>
                </a:lnTo>
                <a:lnTo>
                  <a:pt x="4344002" y="271817"/>
                </a:lnTo>
                <a:lnTo>
                  <a:pt x="4293843" y="268709"/>
                </a:lnTo>
                <a:close/>
              </a:path>
              <a:path w="7495540" h="1478279" extrusionOk="0">
                <a:moveTo>
                  <a:pt x="4763570" y="993540"/>
                </a:moveTo>
                <a:lnTo>
                  <a:pt x="4563065" y="993540"/>
                </a:lnTo>
                <a:lnTo>
                  <a:pt x="4563065" y="1168115"/>
                </a:lnTo>
                <a:lnTo>
                  <a:pt x="4763570" y="1168115"/>
                </a:lnTo>
                <a:lnTo>
                  <a:pt x="4763570" y="993540"/>
                </a:lnTo>
                <a:close/>
              </a:path>
              <a:path w="7495540" h="1478279" extrusionOk="0">
                <a:moveTo>
                  <a:pt x="4763570" y="435583"/>
                </a:moveTo>
                <a:lnTo>
                  <a:pt x="4351265" y="435583"/>
                </a:lnTo>
                <a:lnTo>
                  <a:pt x="4393007" y="439247"/>
                </a:lnTo>
                <a:lnTo>
                  <a:pt x="4430690" y="450238"/>
                </a:lnTo>
                <a:lnTo>
                  <a:pt x="4464313" y="468556"/>
                </a:lnTo>
                <a:lnTo>
                  <a:pt x="4493877" y="494202"/>
                </a:lnTo>
                <a:lnTo>
                  <a:pt x="4517969" y="526427"/>
                </a:lnTo>
                <a:lnTo>
                  <a:pt x="4535178" y="564482"/>
                </a:lnTo>
                <a:lnTo>
                  <a:pt x="4545503" y="608366"/>
                </a:lnTo>
                <a:lnTo>
                  <a:pt x="4548945" y="658080"/>
                </a:lnTo>
                <a:lnTo>
                  <a:pt x="4548945" y="804416"/>
                </a:lnTo>
                <a:lnTo>
                  <a:pt x="4545150" y="850600"/>
                </a:lnTo>
                <a:lnTo>
                  <a:pt x="4533766" y="892452"/>
                </a:lnTo>
                <a:lnTo>
                  <a:pt x="4514792" y="929972"/>
                </a:lnTo>
                <a:lnTo>
                  <a:pt x="4488229" y="963160"/>
                </a:lnTo>
                <a:lnTo>
                  <a:pt x="4456724" y="990303"/>
                </a:lnTo>
                <a:lnTo>
                  <a:pt x="4422924" y="1009691"/>
                </a:lnTo>
                <a:lnTo>
                  <a:pt x="4348440" y="1025202"/>
                </a:lnTo>
                <a:lnTo>
                  <a:pt x="4547276" y="1025202"/>
                </a:lnTo>
                <a:lnTo>
                  <a:pt x="4563065" y="993540"/>
                </a:lnTo>
                <a:lnTo>
                  <a:pt x="4763570" y="993540"/>
                </a:lnTo>
                <a:lnTo>
                  <a:pt x="4763570" y="435583"/>
                </a:lnTo>
                <a:close/>
              </a:path>
              <a:path w="7495540" h="1478279" extrusionOk="0">
                <a:moveTo>
                  <a:pt x="4763570" y="0"/>
                </a:moveTo>
                <a:lnTo>
                  <a:pt x="4548945" y="0"/>
                </a:lnTo>
                <a:lnTo>
                  <a:pt x="4548945" y="421035"/>
                </a:lnTo>
                <a:lnTo>
                  <a:pt x="4763570" y="421035"/>
                </a:lnTo>
                <a:lnTo>
                  <a:pt x="4763570" y="0"/>
                </a:lnTo>
                <a:close/>
              </a:path>
              <a:path w="7495540" h="1478279" extrusionOk="0">
                <a:moveTo>
                  <a:pt x="5140506" y="0"/>
                </a:moveTo>
                <a:lnTo>
                  <a:pt x="4925881" y="0"/>
                </a:lnTo>
                <a:lnTo>
                  <a:pt x="4925881" y="202816"/>
                </a:lnTo>
                <a:lnTo>
                  <a:pt x="5140506" y="202816"/>
                </a:lnTo>
                <a:lnTo>
                  <a:pt x="5140506" y="0"/>
                </a:lnTo>
                <a:close/>
              </a:path>
              <a:path w="7495540" h="1478279" extrusionOk="0">
                <a:moveTo>
                  <a:pt x="5140506" y="303795"/>
                </a:moveTo>
                <a:lnTo>
                  <a:pt x="4925881" y="303795"/>
                </a:lnTo>
                <a:lnTo>
                  <a:pt x="4925881" y="1168115"/>
                </a:lnTo>
                <a:lnTo>
                  <a:pt x="5140506" y="1168115"/>
                </a:lnTo>
                <a:lnTo>
                  <a:pt x="5140506" y="303795"/>
                </a:lnTo>
                <a:close/>
              </a:path>
              <a:path w="7495540" h="1478279" extrusionOk="0">
                <a:moveTo>
                  <a:pt x="5551246" y="303795"/>
                </a:moveTo>
                <a:lnTo>
                  <a:pt x="5355447" y="303795"/>
                </a:lnTo>
                <a:lnTo>
                  <a:pt x="5355447" y="1168115"/>
                </a:lnTo>
                <a:lnTo>
                  <a:pt x="5570072" y="1168115"/>
                </a:lnTo>
                <a:lnTo>
                  <a:pt x="5570072" y="723974"/>
                </a:lnTo>
                <a:lnTo>
                  <a:pt x="5574014" y="661023"/>
                </a:lnTo>
                <a:lnTo>
                  <a:pt x="5585840" y="606521"/>
                </a:lnTo>
                <a:lnTo>
                  <a:pt x="5605549" y="560470"/>
                </a:lnTo>
                <a:lnTo>
                  <a:pt x="5633142" y="522870"/>
                </a:lnTo>
                <a:lnTo>
                  <a:pt x="5654306" y="504043"/>
                </a:lnTo>
                <a:lnTo>
                  <a:pt x="5551246" y="504043"/>
                </a:lnTo>
                <a:lnTo>
                  <a:pt x="5551246" y="303795"/>
                </a:lnTo>
                <a:close/>
              </a:path>
              <a:path w="7495540" h="1478279" extrusionOk="0">
                <a:moveTo>
                  <a:pt x="6119882" y="456121"/>
                </a:moveTo>
                <a:lnTo>
                  <a:pt x="5779990" y="456121"/>
                </a:lnTo>
                <a:lnTo>
                  <a:pt x="5809466" y="458822"/>
                </a:lnTo>
                <a:lnTo>
                  <a:pt x="5836706" y="466925"/>
                </a:lnTo>
                <a:lnTo>
                  <a:pt x="5884478" y="499337"/>
                </a:lnTo>
                <a:lnTo>
                  <a:pt x="5916955" y="553143"/>
                </a:lnTo>
                <a:lnTo>
                  <a:pt x="5927780" y="628129"/>
                </a:lnTo>
                <a:lnTo>
                  <a:pt x="5927780" y="1168115"/>
                </a:lnTo>
                <a:lnTo>
                  <a:pt x="6142405" y="1168115"/>
                </a:lnTo>
                <a:lnTo>
                  <a:pt x="6142405" y="610158"/>
                </a:lnTo>
                <a:lnTo>
                  <a:pt x="6139934" y="552989"/>
                </a:lnTo>
                <a:lnTo>
                  <a:pt x="6132521" y="501857"/>
                </a:lnTo>
                <a:lnTo>
                  <a:pt x="6120166" y="456763"/>
                </a:lnTo>
                <a:lnTo>
                  <a:pt x="6119882" y="456121"/>
                </a:lnTo>
                <a:close/>
              </a:path>
              <a:path w="7495540" h="1478279" extrusionOk="0">
                <a:moveTo>
                  <a:pt x="5839294" y="285824"/>
                </a:moveTo>
                <a:lnTo>
                  <a:pt x="5794228" y="289234"/>
                </a:lnTo>
                <a:lnTo>
                  <a:pt x="5751750" y="299463"/>
                </a:lnTo>
                <a:lnTo>
                  <a:pt x="5711861" y="316511"/>
                </a:lnTo>
                <a:lnTo>
                  <a:pt x="5674560" y="340379"/>
                </a:lnTo>
                <a:lnTo>
                  <a:pt x="5639849" y="371066"/>
                </a:lnTo>
                <a:lnTo>
                  <a:pt x="5607726" y="408572"/>
                </a:lnTo>
                <a:lnTo>
                  <a:pt x="5578191" y="452898"/>
                </a:lnTo>
                <a:lnTo>
                  <a:pt x="5551246" y="504043"/>
                </a:lnTo>
                <a:lnTo>
                  <a:pt x="5654306" y="504043"/>
                </a:lnTo>
                <a:lnTo>
                  <a:pt x="5665971" y="493667"/>
                </a:lnTo>
                <a:lnTo>
                  <a:pt x="5701389" y="472808"/>
                </a:lnTo>
                <a:lnTo>
                  <a:pt x="5739395" y="460293"/>
                </a:lnTo>
                <a:lnTo>
                  <a:pt x="5779990" y="456121"/>
                </a:lnTo>
                <a:lnTo>
                  <a:pt x="6119882" y="456121"/>
                </a:lnTo>
                <a:lnTo>
                  <a:pt x="6102869" y="417707"/>
                </a:lnTo>
                <a:lnTo>
                  <a:pt x="6080630" y="384688"/>
                </a:lnTo>
                <a:lnTo>
                  <a:pt x="6053449" y="357708"/>
                </a:lnTo>
                <a:lnTo>
                  <a:pt x="6016417" y="331830"/>
                </a:lnTo>
                <a:lnTo>
                  <a:pt x="5976485" y="311702"/>
                </a:lnTo>
                <a:lnTo>
                  <a:pt x="5933654" y="297326"/>
                </a:lnTo>
                <a:lnTo>
                  <a:pt x="5887924" y="288700"/>
                </a:lnTo>
                <a:lnTo>
                  <a:pt x="5839294" y="285824"/>
                </a:lnTo>
                <a:close/>
              </a:path>
              <a:path w="7495540" h="1478279" extrusionOk="0">
                <a:moveTo>
                  <a:pt x="6679425" y="285824"/>
                </a:moveTo>
                <a:lnTo>
                  <a:pt x="6616329" y="287940"/>
                </a:lnTo>
                <a:lnTo>
                  <a:pt x="6558829" y="294287"/>
                </a:lnTo>
                <a:lnTo>
                  <a:pt x="6506924" y="304865"/>
                </a:lnTo>
                <a:lnTo>
                  <a:pt x="6460616" y="319675"/>
                </a:lnTo>
                <a:lnTo>
                  <a:pt x="6419903" y="338715"/>
                </a:lnTo>
                <a:lnTo>
                  <a:pt x="6384786" y="361988"/>
                </a:lnTo>
                <a:lnTo>
                  <a:pt x="6342367" y="402048"/>
                </a:lnTo>
                <a:lnTo>
                  <a:pt x="6312067" y="446066"/>
                </a:lnTo>
                <a:lnTo>
                  <a:pt x="6293888" y="494042"/>
                </a:lnTo>
                <a:lnTo>
                  <a:pt x="6287828" y="545976"/>
                </a:lnTo>
                <a:lnTo>
                  <a:pt x="6293099" y="594789"/>
                </a:lnTo>
                <a:lnTo>
                  <a:pt x="6308914" y="639220"/>
                </a:lnTo>
                <a:lnTo>
                  <a:pt x="6335272" y="679269"/>
                </a:lnTo>
                <a:lnTo>
                  <a:pt x="6372172" y="714937"/>
                </a:lnTo>
                <a:lnTo>
                  <a:pt x="6419616" y="746224"/>
                </a:lnTo>
                <a:lnTo>
                  <a:pt x="6365056" y="774772"/>
                </a:lnTo>
                <a:lnTo>
                  <a:pt x="6322620" y="807017"/>
                </a:lnTo>
                <a:lnTo>
                  <a:pt x="6292308" y="842959"/>
                </a:lnTo>
                <a:lnTo>
                  <a:pt x="6274121" y="882598"/>
                </a:lnTo>
                <a:lnTo>
                  <a:pt x="6268059" y="925934"/>
                </a:lnTo>
                <a:lnTo>
                  <a:pt x="6273590" y="962785"/>
                </a:lnTo>
                <a:lnTo>
                  <a:pt x="6290181" y="998888"/>
                </a:lnTo>
                <a:lnTo>
                  <a:pt x="6317833" y="1034241"/>
                </a:lnTo>
                <a:lnTo>
                  <a:pt x="6356546" y="1068847"/>
                </a:lnTo>
                <a:lnTo>
                  <a:pt x="6306730" y="1095033"/>
                </a:lnTo>
                <a:lnTo>
                  <a:pt x="6267985" y="1125669"/>
                </a:lnTo>
                <a:lnTo>
                  <a:pt x="6240309" y="1160755"/>
                </a:lnTo>
                <a:lnTo>
                  <a:pt x="6223704" y="1200291"/>
                </a:lnTo>
                <a:lnTo>
                  <a:pt x="6218168" y="1244277"/>
                </a:lnTo>
                <a:lnTo>
                  <a:pt x="6221365" y="1281592"/>
                </a:lnTo>
                <a:lnTo>
                  <a:pt x="6246938" y="1346487"/>
                </a:lnTo>
                <a:lnTo>
                  <a:pt x="6298084" y="1398404"/>
                </a:lnTo>
                <a:lnTo>
                  <a:pt x="6333247" y="1419495"/>
                </a:lnTo>
                <a:lnTo>
                  <a:pt x="6374804" y="1437341"/>
                </a:lnTo>
                <a:lnTo>
                  <a:pt x="6422753" y="1451943"/>
                </a:lnTo>
                <a:lnTo>
                  <a:pt x="6477096" y="1463299"/>
                </a:lnTo>
                <a:lnTo>
                  <a:pt x="6537832" y="1471411"/>
                </a:lnTo>
                <a:lnTo>
                  <a:pt x="6604961" y="1476279"/>
                </a:lnTo>
                <a:lnTo>
                  <a:pt x="6678484" y="1477901"/>
                </a:lnTo>
                <a:lnTo>
                  <a:pt x="6737795" y="1476644"/>
                </a:lnTo>
                <a:lnTo>
                  <a:pt x="6793356" y="1472873"/>
                </a:lnTo>
                <a:lnTo>
                  <a:pt x="6845166" y="1466589"/>
                </a:lnTo>
                <a:lnTo>
                  <a:pt x="6893226" y="1457790"/>
                </a:lnTo>
                <a:lnTo>
                  <a:pt x="6937535" y="1446478"/>
                </a:lnTo>
                <a:lnTo>
                  <a:pt x="6978093" y="1432652"/>
                </a:lnTo>
                <a:lnTo>
                  <a:pt x="7014901" y="1416313"/>
                </a:lnTo>
                <a:lnTo>
                  <a:pt x="7092860" y="1363605"/>
                </a:lnTo>
                <a:lnTo>
                  <a:pt x="7110885" y="1344401"/>
                </a:lnTo>
                <a:lnTo>
                  <a:pt x="6725550" y="1344401"/>
                </a:lnTo>
                <a:lnTo>
                  <a:pt x="6661803" y="1342604"/>
                </a:lnTo>
                <a:lnTo>
                  <a:pt x="6605360" y="1337213"/>
                </a:lnTo>
                <a:lnTo>
                  <a:pt x="6556222" y="1328227"/>
                </a:lnTo>
                <a:lnTo>
                  <a:pt x="6514389" y="1315648"/>
                </a:lnTo>
                <a:lnTo>
                  <a:pt x="6479861" y="1299474"/>
                </a:lnTo>
                <a:lnTo>
                  <a:pt x="6446090" y="1276127"/>
                </a:lnTo>
                <a:lnTo>
                  <a:pt x="6407496" y="1224140"/>
                </a:lnTo>
                <a:lnTo>
                  <a:pt x="6402671" y="1195499"/>
                </a:lnTo>
                <a:lnTo>
                  <a:pt x="6405554" y="1177367"/>
                </a:lnTo>
                <a:lnTo>
                  <a:pt x="6414203" y="1158915"/>
                </a:lnTo>
                <a:lnTo>
                  <a:pt x="6428617" y="1140142"/>
                </a:lnTo>
                <a:lnTo>
                  <a:pt x="6448797" y="1121048"/>
                </a:lnTo>
                <a:lnTo>
                  <a:pt x="7158767" y="1121048"/>
                </a:lnTo>
                <a:lnTo>
                  <a:pt x="7152094" y="1101900"/>
                </a:lnTo>
                <a:lnTo>
                  <a:pt x="7126354" y="1061706"/>
                </a:lnTo>
                <a:lnTo>
                  <a:pt x="7090318" y="1025630"/>
                </a:lnTo>
                <a:lnTo>
                  <a:pt x="7054868" y="1001138"/>
                </a:lnTo>
                <a:lnTo>
                  <a:pt x="7014409" y="982089"/>
                </a:lnTo>
                <a:lnTo>
                  <a:pt x="6968943" y="968482"/>
                </a:lnTo>
                <a:lnTo>
                  <a:pt x="6918468" y="960319"/>
                </a:lnTo>
                <a:lnTo>
                  <a:pt x="6862986" y="957597"/>
                </a:lnTo>
                <a:lnTo>
                  <a:pt x="6580583" y="957597"/>
                </a:lnTo>
                <a:lnTo>
                  <a:pt x="6550167" y="955939"/>
                </a:lnTo>
                <a:lnTo>
                  <a:pt x="6501688" y="942675"/>
                </a:lnTo>
                <a:lnTo>
                  <a:pt x="6469624" y="917483"/>
                </a:lnTo>
                <a:lnTo>
                  <a:pt x="6451621" y="872877"/>
                </a:lnTo>
                <a:lnTo>
                  <a:pt x="6455739" y="846081"/>
                </a:lnTo>
                <a:lnTo>
                  <a:pt x="6468094" y="823029"/>
                </a:lnTo>
                <a:lnTo>
                  <a:pt x="6488686" y="803721"/>
                </a:lnTo>
                <a:lnTo>
                  <a:pt x="6517514" y="788156"/>
                </a:lnTo>
                <a:lnTo>
                  <a:pt x="6861099" y="788156"/>
                </a:lnTo>
                <a:lnTo>
                  <a:pt x="6895409" y="776937"/>
                </a:lnTo>
                <a:lnTo>
                  <a:pt x="6936396" y="758110"/>
                </a:lnTo>
                <a:lnTo>
                  <a:pt x="6973592" y="735100"/>
                </a:lnTo>
                <a:lnTo>
                  <a:pt x="7011717" y="703402"/>
                </a:lnTo>
                <a:lnTo>
                  <a:pt x="7018969" y="694879"/>
                </a:lnTo>
                <a:lnTo>
                  <a:pt x="6684131" y="694879"/>
                </a:lnTo>
                <a:lnTo>
                  <a:pt x="6645419" y="692418"/>
                </a:lnTo>
                <a:lnTo>
                  <a:pt x="6581408" y="672736"/>
                </a:lnTo>
                <a:lnTo>
                  <a:pt x="6535929" y="634334"/>
                </a:lnTo>
                <a:lnTo>
                  <a:pt x="6512867" y="582987"/>
                </a:lnTo>
                <a:lnTo>
                  <a:pt x="6509984" y="552822"/>
                </a:lnTo>
                <a:lnTo>
                  <a:pt x="6512896" y="523298"/>
                </a:lnTo>
                <a:lnTo>
                  <a:pt x="6536194" y="471952"/>
                </a:lnTo>
                <a:lnTo>
                  <a:pt x="6582261" y="432159"/>
                </a:lnTo>
                <a:lnTo>
                  <a:pt x="6647919" y="411621"/>
                </a:lnTo>
                <a:lnTo>
                  <a:pt x="6687897" y="409054"/>
                </a:lnTo>
                <a:lnTo>
                  <a:pt x="7021501" y="409054"/>
                </a:lnTo>
                <a:lnTo>
                  <a:pt x="7007198" y="392863"/>
                </a:lnTo>
                <a:lnTo>
                  <a:pt x="6966532" y="358564"/>
                </a:lnTo>
                <a:lnTo>
                  <a:pt x="6982153" y="335512"/>
                </a:lnTo>
                <a:lnTo>
                  <a:pt x="6997950" y="317701"/>
                </a:lnTo>
                <a:lnTo>
                  <a:pt x="7013923" y="305133"/>
                </a:lnTo>
                <a:lnTo>
                  <a:pt x="7016872" y="303795"/>
                </a:lnTo>
                <a:lnTo>
                  <a:pt x="6862986" y="303795"/>
                </a:lnTo>
                <a:lnTo>
                  <a:pt x="6816566" y="295933"/>
                </a:lnTo>
                <a:lnTo>
                  <a:pt x="6770499" y="290317"/>
                </a:lnTo>
                <a:lnTo>
                  <a:pt x="6724785" y="286948"/>
                </a:lnTo>
                <a:lnTo>
                  <a:pt x="6679425" y="285824"/>
                </a:lnTo>
                <a:close/>
              </a:path>
              <a:path w="7495540" h="1478279" extrusionOk="0">
                <a:moveTo>
                  <a:pt x="7158767" y="1121048"/>
                </a:moveTo>
                <a:lnTo>
                  <a:pt x="6448797" y="1121048"/>
                </a:lnTo>
                <a:lnTo>
                  <a:pt x="6491980" y="1130408"/>
                </a:lnTo>
                <a:lnTo>
                  <a:pt x="6532105" y="1137094"/>
                </a:lnTo>
                <a:lnTo>
                  <a:pt x="6569170" y="1141105"/>
                </a:lnTo>
                <a:lnTo>
                  <a:pt x="6603177" y="1142442"/>
                </a:lnTo>
                <a:lnTo>
                  <a:pt x="6830980" y="1142442"/>
                </a:lnTo>
                <a:lnTo>
                  <a:pt x="6857985" y="1143806"/>
                </a:lnTo>
                <a:lnTo>
                  <a:pt x="6907405" y="1154716"/>
                </a:lnTo>
                <a:lnTo>
                  <a:pt x="6948765" y="1176485"/>
                </a:lnTo>
                <a:lnTo>
                  <a:pt x="6970416" y="1208791"/>
                </a:lnTo>
                <a:lnTo>
                  <a:pt x="6973122" y="1228874"/>
                </a:lnTo>
                <a:lnTo>
                  <a:pt x="6968070" y="1259524"/>
                </a:lnTo>
                <a:lnTo>
                  <a:pt x="6927650" y="1306678"/>
                </a:lnTo>
                <a:lnTo>
                  <a:pt x="6892282" y="1323182"/>
                </a:lnTo>
                <a:lnTo>
                  <a:pt x="6846810" y="1334970"/>
                </a:lnTo>
                <a:lnTo>
                  <a:pt x="6791232" y="1342043"/>
                </a:lnTo>
                <a:lnTo>
                  <a:pt x="6725550" y="1344401"/>
                </a:lnTo>
                <a:lnTo>
                  <a:pt x="7110885" y="1344401"/>
                </a:lnTo>
                <a:lnTo>
                  <a:pt x="7127784" y="1326396"/>
                </a:lnTo>
                <a:lnTo>
                  <a:pt x="7152729" y="1285833"/>
                </a:lnTo>
                <a:lnTo>
                  <a:pt x="7167696" y="1241915"/>
                </a:lnTo>
                <a:lnTo>
                  <a:pt x="7172685" y="1194643"/>
                </a:lnTo>
                <a:lnTo>
                  <a:pt x="7167537" y="1146212"/>
                </a:lnTo>
                <a:lnTo>
                  <a:pt x="7158767" y="1121048"/>
                </a:lnTo>
                <a:close/>
              </a:path>
              <a:path w="7495540" h="1478279" extrusionOk="0">
                <a:moveTo>
                  <a:pt x="6861099" y="788156"/>
                </a:moveTo>
                <a:lnTo>
                  <a:pt x="6517514" y="788156"/>
                </a:lnTo>
                <a:lnTo>
                  <a:pt x="6566288" y="797891"/>
                </a:lnTo>
                <a:lnTo>
                  <a:pt x="6611884" y="804844"/>
                </a:lnTo>
                <a:lnTo>
                  <a:pt x="6654303" y="809016"/>
                </a:lnTo>
                <a:lnTo>
                  <a:pt x="6693545" y="810407"/>
                </a:lnTo>
                <a:lnTo>
                  <a:pt x="6749698" y="808315"/>
                </a:lnTo>
                <a:lnTo>
                  <a:pt x="6802060" y="802039"/>
                </a:lnTo>
                <a:lnTo>
                  <a:pt x="6850630" y="791580"/>
                </a:lnTo>
                <a:lnTo>
                  <a:pt x="6861099" y="788156"/>
                </a:lnTo>
                <a:close/>
              </a:path>
              <a:path w="7495540" h="1478279" extrusionOk="0">
                <a:moveTo>
                  <a:pt x="7021501" y="409054"/>
                </a:moveTo>
                <a:lnTo>
                  <a:pt x="6687897" y="409054"/>
                </a:lnTo>
                <a:lnTo>
                  <a:pt x="6727286" y="411514"/>
                </a:lnTo>
                <a:lnTo>
                  <a:pt x="6761674" y="418895"/>
                </a:lnTo>
                <a:lnTo>
                  <a:pt x="6815448" y="448419"/>
                </a:lnTo>
                <a:lnTo>
                  <a:pt x="6848277" y="492277"/>
                </a:lnTo>
                <a:lnTo>
                  <a:pt x="6859220" y="545120"/>
                </a:lnTo>
                <a:lnTo>
                  <a:pt x="6854356" y="590880"/>
                </a:lnTo>
                <a:lnTo>
                  <a:pt x="6839766" y="628319"/>
                </a:lnTo>
                <a:lnTo>
                  <a:pt x="6781403" y="678239"/>
                </a:lnTo>
                <a:lnTo>
                  <a:pt x="6737631" y="690719"/>
                </a:lnTo>
                <a:lnTo>
                  <a:pt x="6684131" y="694879"/>
                </a:lnTo>
                <a:lnTo>
                  <a:pt x="7018969" y="694879"/>
                </a:lnTo>
                <a:lnTo>
                  <a:pt x="7041369" y="668555"/>
                </a:lnTo>
                <a:lnTo>
                  <a:pt x="7062549" y="630559"/>
                </a:lnTo>
                <a:lnTo>
                  <a:pt x="7075257" y="589414"/>
                </a:lnTo>
                <a:lnTo>
                  <a:pt x="7079493" y="545120"/>
                </a:lnTo>
                <a:lnTo>
                  <a:pt x="7074974" y="504797"/>
                </a:lnTo>
                <a:lnTo>
                  <a:pt x="7061419" y="465980"/>
                </a:lnTo>
                <a:lnTo>
                  <a:pt x="7038827" y="428668"/>
                </a:lnTo>
                <a:lnTo>
                  <a:pt x="7021501" y="409054"/>
                </a:lnTo>
                <a:close/>
              </a:path>
              <a:path w="7495540" h="1478279" extrusionOk="0">
                <a:moveTo>
                  <a:pt x="7171744" y="138633"/>
                </a:moveTo>
                <a:lnTo>
                  <a:pt x="7091730" y="138633"/>
                </a:lnTo>
                <a:lnTo>
                  <a:pt x="7041647" y="142003"/>
                </a:lnTo>
                <a:lnTo>
                  <a:pt x="6997366" y="152115"/>
                </a:lnTo>
                <a:lnTo>
                  <a:pt x="6958886" y="168969"/>
                </a:lnTo>
                <a:lnTo>
                  <a:pt x="6926208" y="192563"/>
                </a:lnTo>
                <a:lnTo>
                  <a:pt x="6899332" y="222899"/>
                </a:lnTo>
                <a:lnTo>
                  <a:pt x="6878258" y="259977"/>
                </a:lnTo>
                <a:lnTo>
                  <a:pt x="6862986" y="303795"/>
                </a:lnTo>
                <a:lnTo>
                  <a:pt x="7016872" y="303795"/>
                </a:lnTo>
                <a:lnTo>
                  <a:pt x="7030073" y="297806"/>
                </a:lnTo>
                <a:lnTo>
                  <a:pt x="7046988" y="293687"/>
                </a:lnTo>
                <a:lnTo>
                  <a:pt x="7065256" y="290745"/>
                </a:lnTo>
                <a:lnTo>
                  <a:pt x="7084876" y="288980"/>
                </a:lnTo>
                <a:lnTo>
                  <a:pt x="7105850" y="288391"/>
                </a:lnTo>
                <a:lnTo>
                  <a:pt x="7171744" y="288391"/>
                </a:lnTo>
                <a:lnTo>
                  <a:pt x="7171744" y="138633"/>
                </a:lnTo>
                <a:close/>
              </a:path>
              <a:path w="7495540" h="1478279" extrusionOk="0">
                <a:moveTo>
                  <a:pt x="7495223" y="0"/>
                </a:moveTo>
                <a:lnTo>
                  <a:pt x="7211881" y="0"/>
                </a:lnTo>
                <a:lnTo>
                  <a:pt x="7302249" y="813829"/>
                </a:lnTo>
                <a:lnTo>
                  <a:pt x="7400149" y="813829"/>
                </a:lnTo>
                <a:lnTo>
                  <a:pt x="7495223" y="0"/>
                </a:lnTo>
                <a:close/>
              </a:path>
              <a:path w="7495540" h="1478279" extrusionOk="0">
                <a:moveTo>
                  <a:pt x="7466042" y="954175"/>
                </a:moveTo>
                <a:lnTo>
                  <a:pt x="7231649" y="954175"/>
                </a:lnTo>
                <a:lnTo>
                  <a:pt x="7231649" y="1168115"/>
                </a:lnTo>
                <a:lnTo>
                  <a:pt x="7466042" y="1168115"/>
                </a:lnTo>
                <a:lnTo>
                  <a:pt x="7466042" y="954175"/>
                </a:lnTo>
                <a:close/>
              </a:path>
            </a:pathLst>
          </a:custGeom>
          <a:solidFill>
            <a:srgbClr val="A5A5A5">
              <a:alpha val="10196"/>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4" name="Google Shape;1064;p9"/>
          <p:cNvSpPr txBox="1">
            <a:spLocks noGrp="1"/>
          </p:cNvSpPr>
          <p:nvPr>
            <p:ph type="title"/>
          </p:nvPr>
        </p:nvSpPr>
        <p:spPr>
          <a:xfrm>
            <a:off x="609600" y="152718"/>
            <a:ext cx="8013300" cy="729900"/>
          </a:xfrm>
          <a:prstGeom prst="rect">
            <a:avLst/>
          </a:prstGeom>
          <a:noFill/>
          <a:ln>
            <a:noFill/>
          </a:ln>
        </p:spPr>
        <p:txBody>
          <a:bodyPr spcFirstLastPara="1" wrap="square" lIns="0" tIns="12700" rIns="0" bIns="0" anchor="b" anchorCtr="0">
            <a:spAutoFit/>
          </a:bodyPr>
          <a:lstStyle/>
          <a:p>
            <a:pPr marL="12700" lvl="0" indent="0" algn="l" rtl="0">
              <a:lnSpc>
                <a:spcPct val="100000"/>
              </a:lnSpc>
              <a:spcBef>
                <a:spcPts val="0"/>
              </a:spcBef>
              <a:spcAft>
                <a:spcPts val="0"/>
              </a:spcAft>
              <a:buClr>
                <a:schemeClr val="dk2"/>
              </a:buClr>
              <a:buSzPts val="4400"/>
              <a:buFont typeface="Arial Black"/>
              <a:buNone/>
            </a:pPr>
            <a:r>
              <a:rPr lang="en-US" sz="4400"/>
              <a:t>LOGISTICS</a:t>
            </a:r>
            <a:endParaRPr sz="4400"/>
          </a:p>
        </p:txBody>
      </p:sp>
      <p:sp>
        <p:nvSpPr>
          <p:cNvPr id="1065" name="Google Shape;1065;p9"/>
          <p:cNvSpPr/>
          <p:nvPr/>
        </p:nvSpPr>
        <p:spPr>
          <a:xfrm>
            <a:off x="6936639" y="1180146"/>
            <a:ext cx="1661668" cy="246452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6" name="Google Shape;1066;p9"/>
          <p:cNvSpPr txBox="1"/>
          <p:nvPr/>
        </p:nvSpPr>
        <p:spPr>
          <a:xfrm>
            <a:off x="4209415" y="3848849"/>
            <a:ext cx="2092325" cy="2491708"/>
          </a:xfrm>
          <a:prstGeom prst="rect">
            <a:avLst/>
          </a:prstGeom>
          <a:noFill/>
          <a:ln>
            <a:noFill/>
          </a:ln>
        </p:spPr>
        <p:txBody>
          <a:bodyPr spcFirstLastPara="1" wrap="square" lIns="0" tIns="115550" rIns="0" bIns="0" anchor="t" anchorCtr="0">
            <a:spAutoFit/>
          </a:bodyPr>
          <a:lstStyle/>
          <a:p>
            <a:pPr marL="298450" marR="0" lvl="0" indent="-285750" algn="l" rtl="0">
              <a:lnSpc>
                <a:spcPct val="100000"/>
              </a:lnSpc>
              <a:spcBef>
                <a:spcPts val="0"/>
              </a:spcBef>
              <a:spcAft>
                <a:spcPts val="0"/>
              </a:spcAft>
              <a:buClr>
                <a:srgbClr val="FF0000"/>
              </a:buClr>
              <a:buSzPts val="1600"/>
              <a:buFont typeface="Arial"/>
              <a:buChar char="•"/>
            </a:pPr>
            <a:r>
              <a:rPr lang="en-US" sz="1600">
                <a:solidFill>
                  <a:srgbClr val="FF0000"/>
                </a:solidFill>
                <a:latin typeface="Calibri"/>
                <a:ea typeface="Calibri"/>
                <a:cs typeface="Calibri"/>
                <a:sym typeface="Calibri"/>
              </a:rPr>
              <a:t>Lunch:</a:t>
            </a:r>
            <a:endParaRPr sz="1600">
              <a:solidFill>
                <a:schemeClr val="dk1"/>
              </a:solidFill>
              <a:latin typeface="Calibri"/>
              <a:ea typeface="Calibri"/>
              <a:cs typeface="Calibri"/>
              <a:sym typeface="Calibri"/>
            </a:endParaRPr>
          </a:p>
          <a:p>
            <a:pPr marL="298450" marR="132715" lvl="0" indent="-285750" algn="l" rtl="0">
              <a:lnSpc>
                <a:spcPct val="108124"/>
              </a:lnSpc>
              <a:spcBef>
                <a:spcPts val="1030"/>
              </a:spcBef>
              <a:spcAft>
                <a:spcPts val="0"/>
              </a:spcAft>
              <a:buClr>
                <a:srgbClr val="002060"/>
              </a:buClr>
              <a:buSzPts val="1600"/>
              <a:buFont typeface="Arial"/>
              <a:buChar char="•"/>
            </a:pPr>
            <a:r>
              <a:rPr lang="en-US" sz="1600">
                <a:solidFill>
                  <a:srgbClr val="002060"/>
                </a:solidFill>
                <a:latin typeface="Calibri"/>
                <a:ea typeface="Calibri"/>
                <a:cs typeface="Calibri"/>
                <a:sym typeface="Calibri"/>
              </a:rPr>
              <a:t>Lunch is typically noon pm to  1:15pm</a:t>
            </a:r>
            <a:endParaRPr sz="1600">
              <a:solidFill>
                <a:schemeClr val="dk1"/>
              </a:solidFill>
              <a:latin typeface="Calibri"/>
              <a:ea typeface="Calibri"/>
              <a:cs typeface="Calibri"/>
              <a:sym typeface="Calibri"/>
            </a:endParaRPr>
          </a:p>
          <a:p>
            <a:pPr marL="298450" marR="274955" lvl="0" indent="-285750" algn="l" rtl="0">
              <a:lnSpc>
                <a:spcPct val="108124"/>
              </a:lnSpc>
              <a:spcBef>
                <a:spcPts val="1010"/>
              </a:spcBef>
              <a:spcAft>
                <a:spcPts val="0"/>
              </a:spcAft>
              <a:buClr>
                <a:srgbClr val="002060"/>
              </a:buClr>
              <a:buSzPts val="1600"/>
              <a:buFont typeface="Arial"/>
              <a:buChar char="•"/>
            </a:pPr>
            <a:r>
              <a:rPr lang="en-US" sz="1600">
                <a:solidFill>
                  <a:srgbClr val="002060"/>
                </a:solidFill>
                <a:latin typeface="Calibri"/>
                <a:ea typeface="Calibri"/>
                <a:cs typeface="Calibri"/>
                <a:sym typeface="Calibri"/>
              </a:rPr>
              <a:t>Yes, 1 hour and 15  minutes</a:t>
            </a:r>
            <a:endParaRPr sz="1600">
              <a:solidFill>
                <a:schemeClr val="dk1"/>
              </a:solidFill>
              <a:latin typeface="Calibri"/>
              <a:ea typeface="Calibri"/>
              <a:cs typeface="Calibri"/>
              <a:sym typeface="Calibri"/>
            </a:endParaRPr>
          </a:p>
          <a:p>
            <a:pPr marL="298450" marR="5080" lvl="0" indent="-285750" algn="l" rtl="0">
              <a:lnSpc>
                <a:spcPct val="108124"/>
              </a:lnSpc>
              <a:spcBef>
                <a:spcPts val="969"/>
              </a:spcBef>
              <a:spcAft>
                <a:spcPts val="0"/>
              </a:spcAft>
              <a:buClr>
                <a:srgbClr val="002060"/>
              </a:buClr>
              <a:buSzPts val="1600"/>
              <a:buFont typeface="Arial"/>
              <a:buChar char="•"/>
            </a:pPr>
            <a:r>
              <a:rPr lang="en-US" sz="1600">
                <a:solidFill>
                  <a:srgbClr val="002060"/>
                </a:solidFill>
                <a:latin typeface="Calibri"/>
                <a:ea typeface="Calibri"/>
                <a:cs typeface="Calibri"/>
                <a:sym typeface="Calibri"/>
              </a:rPr>
              <a:t>Extra time for email,  phone calls, or simply  a walk.</a:t>
            </a:r>
            <a:endParaRPr sz="1600">
              <a:solidFill>
                <a:schemeClr val="dk1"/>
              </a:solidFill>
              <a:latin typeface="Calibri"/>
              <a:ea typeface="Calibri"/>
              <a:cs typeface="Calibri"/>
              <a:sym typeface="Calibri"/>
            </a:endParaRPr>
          </a:p>
        </p:txBody>
      </p:sp>
      <p:sp>
        <p:nvSpPr>
          <p:cNvPr id="1067" name="Google Shape;1067;p9"/>
          <p:cNvSpPr/>
          <p:nvPr/>
        </p:nvSpPr>
        <p:spPr>
          <a:xfrm>
            <a:off x="1822450" y="1367260"/>
            <a:ext cx="2308225" cy="213434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8" name="Google Shape;1068;p9"/>
          <p:cNvSpPr/>
          <p:nvPr/>
        </p:nvSpPr>
        <p:spPr>
          <a:xfrm>
            <a:off x="1835150" y="4085539"/>
            <a:ext cx="2308225" cy="166507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9" name="Google Shape;1069;p9"/>
          <p:cNvSpPr txBox="1"/>
          <p:nvPr/>
        </p:nvSpPr>
        <p:spPr>
          <a:xfrm>
            <a:off x="9274604" y="1142911"/>
            <a:ext cx="2032000" cy="2163445"/>
          </a:xfrm>
          <a:prstGeom prst="rect">
            <a:avLst/>
          </a:prstGeom>
          <a:noFill/>
          <a:ln>
            <a:noFill/>
          </a:ln>
        </p:spPr>
        <p:txBody>
          <a:bodyPr spcFirstLastPara="1" wrap="square" lIns="0" tIns="115550" rIns="0" bIns="0" anchor="t" anchorCtr="0">
            <a:spAutoFit/>
          </a:bodyPr>
          <a:lstStyle/>
          <a:p>
            <a:pPr marL="298450" marR="0" lvl="0" indent="-285750" algn="l" rtl="0">
              <a:lnSpc>
                <a:spcPct val="100000"/>
              </a:lnSpc>
              <a:spcBef>
                <a:spcPts val="0"/>
              </a:spcBef>
              <a:spcAft>
                <a:spcPts val="0"/>
              </a:spcAft>
              <a:buClr>
                <a:srgbClr val="FF0000"/>
              </a:buClr>
              <a:buSzPts val="1600"/>
              <a:buFont typeface="Arial"/>
              <a:buChar char="•"/>
            </a:pPr>
            <a:r>
              <a:rPr lang="en-US" sz="1600">
                <a:solidFill>
                  <a:srgbClr val="FF0000"/>
                </a:solidFill>
                <a:latin typeface="Calibri"/>
                <a:ea typeface="Calibri"/>
                <a:cs typeface="Calibri"/>
                <a:sym typeface="Calibri"/>
              </a:rPr>
              <a:t>Telecommunication:</a:t>
            </a:r>
            <a:endParaRPr sz="1600">
              <a:solidFill>
                <a:schemeClr val="dk1"/>
              </a:solidFill>
              <a:latin typeface="Calibri"/>
              <a:ea typeface="Calibri"/>
              <a:cs typeface="Calibri"/>
              <a:sym typeface="Calibri"/>
            </a:endParaRPr>
          </a:p>
          <a:p>
            <a:pPr marL="298450" marR="29844" lvl="0" indent="-285750" algn="l" rtl="0">
              <a:lnSpc>
                <a:spcPct val="108124"/>
              </a:lnSpc>
              <a:spcBef>
                <a:spcPts val="1030"/>
              </a:spcBef>
              <a:spcAft>
                <a:spcPts val="0"/>
              </a:spcAft>
              <a:buClr>
                <a:srgbClr val="002060"/>
              </a:buClr>
              <a:buSzPts val="1600"/>
              <a:buFont typeface="Arial"/>
              <a:buChar char="•"/>
            </a:pPr>
            <a:r>
              <a:rPr lang="en-US" sz="1600">
                <a:solidFill>
                  <a:srgbClr val="002060"/>
                </a:solidFill>
                <a:latin typeface="Calibri"/>
                <a:ea typeface="Calibri"/>
                <a:cs typeface="Calibri"/>
                <a:sym typeface="Calibri"/>
              </a:rPr>
              <a:t>Turn off or set  electronic devices to  vibrate</a:t>
            </a:r>
            <a:endParaRPr sz="1600">
              <a:solidFill>
                <a:schemeClr val="dk1"/>
              </a:solidFill>
              <a:latin typeface="Calibri"/>
              <a:ea typeface="Calibri"/>
              <a:cs typeface="Calibri"/>
              <a:sym typeface="Calibri"/>
            </a:endParaRPr>
          </a:p>
          <a:p>
            <a:pPr marL="298450" marR="5080" lvl="0" indent="-285750" algn="l" rtl="0">
              <a:lnSpc>
                <a:spcPct val="89700"/>
              </a:lnSpc>
              <a:spcBef>
                <a:spcPts val="995"/>
              </a:spcBef>
              <a:spcAft>
                <a:spcPts val="0"/>
              </a:spcAft>
              <a:buClr>
                <a:srgbClr val="002060"/>
              </a:buClr>
              <a:buSzPts val="1600"/>
              <a:buFont typeface="Arial"/>
              <a:buChar char="•"/>
            </a:pPr>
            <a:r>
              <a:rPr lang="en-US" sz="1600">
                <a:solidFill>
                  <a:srgbClr val="002060"/>
                </a:solidFill>
                <a:latin typeface="Calibri"/>
                <a:ea typeface="Calibri"/>
                <a:cs typeface="Calibri"/>
                <a:sym typeface="Calibri"/>
              </a:rPr>
              <a:t>Reading or attending  to devices can be  distracting to other  students</a:t>
            </a:r>
            <a:endParaRPr sz="1600">
              <a:solidFill>
                <a:schemeClr val="dk1"/>
              </a:solidFill>
              <a:latin typeface="Calibri"/>
              <a:ea typeface="Calibri"/>
              <a:cs typeface="Calibri"/>
              <a:sym typeface="Calibri"/>
            </a:endParaRPr>
          </a:p>
        </p:txBody>
      </p:sp>
      <p:sp>
        <p:nvSpPr>
          <p:cNvPr id="1070" name="Google Shape;1070;p9"/>
          <p:cNvSpPr txBox="1"/>
          <p:nvPr/>
        </p:nvSpPr>
        <p:spPr>
          <a:xfrm>
            <a:off x="9287438" y="4062524"/>
            <a:ext cx="10604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00206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071" name="Google Shape;1071;p9"/>
          <p:cNvSpPr txBox="1"/>
          <p:nvPr/>
        </p:nvSpPr>
        <p:spPr>
          <a:xfrm>
            <a:off x="9287438" y="3880142"/>
            <a:ext cx="1430655" cy="1058545"/>
          </a:xfrm>
          <a:prstGeom prst="rect">
            <a:avLst/>
          </a:prstGeom>
          <a:noFill/>
          <a:ln>
            <a:noFill/>
          </a:ln>
        </p:spPr>
        <p:txBody>
          <a:bodyPr spcFirstLastPara="1" wrap="square" lIns="0" tIns="111750" rIns="0" bIns="0" anchor="t" anchorCtr="0">
            <a:spAutoFit/>
          </a:bodyPr>
          <a:lstStyle/>
          <a:p>
            <a:pPr marL="241300" marR="0" lvl="0" indent="0" algn="l" rtl="0">
              <a:lnSpc>
                <a:spcPct val="100000"/>
              </a:lnSpc>
              <a:spcBef>
                <a:spcPts val="0"/>
              </a:spcBef>
              <a:spcAft>
                <a:spcPts val="0"/>
              </a:spcAft>
              <a:buNone/>
            </a:pPr>
            <a:r>
              <a:rPr lang="en-US" sz="1600">
                <a:solidFill>
                  <a:srgbClr val="FF0000"/>
                </a:solidFill>
                <a:latin typeface="Calibri"/>
                <a:ea typeface="Calibri"/>
                <a:cs typeface="Calibri"/>
                <a:sym typeface="Calibri"/>
              </a:rPr>
              <a:t>Miscellaneous</a:t>
            </a:r>
            <a:endParaRPr sz="1600">
              <a:solidFill>
                <a:schemeClr val="dk1"/>
              </a:solidFill>
              <a:latin typeface="Calibri"/>
              <a:ea typeface="Calibri"/>
              <a:cs typeface="Calibri"/>
              <a:sym typeface="Calibri"/>
            </a:endParaRPr>
          </a:p>
          <a:p>
            <a:pPr marL="298450" marR="0" lvl="0" indent="-285750" algn="l" rtl="0">
              <a:lnSpc>
                <a:spcPct val="100000"/>
              </a:lnSpc>
              <a:spcBef>
                <a:spcPts val="780"/>
              </a:spcBef>
              <a:spcAft>
                <a:spcPts val="0"/>
              </a:spcAft>
              <a:buClr>
                <a:srgbClr val="002060"/>
              </a:buClr>
              <a:buSzPts val="1600"/>
              <a:buFont typeface="Arial"/>
              <a:buChar char="•"/>
            </a:pPr>
            <a:r>
              <a:rPr lang="en-US" sz="1600">
                <a:solidFill>
                  <a:srgbClr val="002060"/>
                </a:solidFill>
                <a:latin typeface="Calibri"/>
                <a:ea typeface="Calibri"/>
                <a:cs typeface="Calibri"/>
                <a:sym typeface="Calibri"/>
              </a:rPr>
              <a:t>Courseware</a:t>
            </a:r>
            <a:endParaRPr sz="1600">
              <a:solidFill>
                <a:schemeClr val="dk1"/>
              </a:solidFill>
              <a:latin typeface="Calibri"/>
              <a:ea typeface="Calibri"/>
              <a:cs typeface="Calibri"/>
              <a:sym typeface="Calibri"/>
            </a:endParaRPr>
          </a:p>
          <a:p>
            <a:pPr marL="298450" marR="0" lvl="0" indent="-285750" algn="l" rtl="0">
              <a:lnSpc>
                <a:spcPct val="100000"/>
              </a:lnSpc>
              <a:spcBef>
                <a:spcPts val="815"/>
              </a:spcBef>
              <a:spcAft>
                <a:spcPts val="0"/>
              </a:spcAft>
              <a:buClr>
                <a:srgbClr val="002060"/>
              </a:buClr>
              <a:buSzPts val="1600"/>
              <a:buFont typeface="Arial"/>
              <a:buChar char="•"/>
            </a:pPr>
            <a:r>
              <a:rPr lang="en-US" sz="1600">
                <a:solidFill>
                  <a:srgbClr val="002060"/>
                </a:solidFill>
                <a:latin typeface="Calibri"/>
                <a:ea typeface="Calibri"/>
                <a:cs typeface="Calibri"/>
                <a:sym typeface="Calibri"/>
              </a:rPr>
              <a:t>Bathroom</a:t>
            </a:r>
            <a:endParaRPr sz="1600">
              <a:solidFill>
                <a:schemeClr val="dk1"/>
              </a:solidFill>
              <a:latin typeface="Calibri"/>
              <a:ea typeface="Calibri"/>
              <a:cs typeface="Calibri"/>
              <a:sym typeface="Calibri"/>
            </a:endParaRPr>
          </a:p>
        </p:txBody>
      </p:sp>
      <p:sp>
        <p:nvSpPr>
          <p:cNvPr id="1072" name="Google Shape;1072;p9"/>
          <p:cNvSpPr txBox="1"/>
          <p:nvPr/>
        </p:nvSpPr>
        <p:spPr>
          <a:xfrm>
            <a:off x="4300762" y="1170132"/>
            <a:ext cx="2333700" cy="2766300"/>
          </a:xfrm>
          <a:prstGeom prst="rect">
            <a:avLst/>
          </a:prstGeom>
          <a:noFill/>
          <a:ln>
            <a:noFill/>
          </a:ln>
        </p:spPr>
        <p:txBody>
          <a:bodyPr spcFirstLastPara="1" wrap="square" lIns="0" tIns="115550" rIns="0" bIns="0" anchor="t" anchorCtr="0">
            <a:spAutoFit/>
          </a:bodyPr>
          <a:lstStyle/>
          <a:p>
            <a:pPr marL="298450" marR="0" lvl="0" indent="-285750" algn="l" rtl="0">
              <a:lnSpc>
                <a:spcPct val="100000"/>
              </a:lnSpc>
              <a:spcBef>
                <a:spcPts val="0"/>
              </a:spcBef>
              <a:spcAft>
                <a:spcPts val="0"/>
              </a:spcAft>
              <a:buClr>
                <a:srgbClr val="FF0000"/>
              </a:buClr>
              <a:buSzPts val="1600"/>
              <a:buFont typeface="Arial"/>
              <a:buChar char="•"/>
            </a:pPr>
            <a:r>
              <a:rPr lang="en-US" sz="1600">
                <a:solidFill>
                  <a:srgbClr val="FF0000"/>
                </a:solidFill>
                <a:latin typeface="Calibri"/>
                <a:ea typeface="Calibri"/>
                <a:cs typeface="Calibri"/>
                <a:sym typeface="Calibri"/>
              </a:rPr>
              <a:t>Class Hours:</a:t>
            </a:r>
            <a:endParaRPr sz="1600">
              <a:solidFill>
                <a:schemeClr val="dk1"/>
              </a:solidFill>
              <a:latin typeface="Calibri"/>
              <a:ea typeface="Calibri"/>
              <a:cs typeface="Calibri"/>
              <a:sym typeface="Calibri"/>
            </a:endParaRPr>
          </a:p>
          <a:p>
            <a:pPr marL="298450" marR="0" lvl="0" indent="-285750" algn="l" rtl="0">
              <a:lnSpc>
                <a:spcPct val="100000"/>
              </a:lnSpc>
              <a:spcBef>
                <a:spcPts val="815"/>
              </a:spcBef>
              <a:spcAft>
                <a:spcPts val="0"/>
              </a:spcAft>
              <a:buClr>
                <a:srgbClr val="002060"/>
              </a:buClr>
              <a:buSzPts val="1600"/>
              <a:buFont typeface="Arial"/>
              <a:buChar char="•"/>
            </a:pPr>
            <a:r>
              <a:rPr lang="en-US" sz="1600">
                <a:solidFill>
                  <a:srgbClr val="002060"/>
                </a:solidFill>
                <a:latin typeface="Calibri"/>
                <a:ea typeface="Calibri"/>
                <a:cs typeface="Calibri"/>
                <a:sym typeface="Calibri"/>
              </a:rPr>
              <a:t>Start time is 8:00am EST</a:t>
            </a:r>
            <a:endParaRPr sz="1600">
              <a:solidFill>
                <a:schemeClr val="dk1"/>
              </a:solidFill>
              <a:latin typeface="Calibri"/>
              <a:ea typeface="Calibri"/>
              <a:cs typeface="Calibri"/>
              <a:sym typeface="Calibri"/>
            </a:endParaRPr>
          </a:p>
          <a:p>
            <a:pPr marL="298450" marR="0" lvl="0" indent="-285750" algn="l" rtl="0">
              <a:lnSpc>
                <a:spcPct val="100000"/>
              </a:lnSpc>
              <a:spcBef>
                <a:spcPts val="815"/>
              </a:spcBef>
              <a:spcAft>
                <a:spcPts val="0"/>
              </a:spcAft>
              <a:buClr>
                <a:srgbClr val="002060"/>
              </a:buClr>
              <a:buSzPts val="1600"/>
              <a:buFont typeface="Arial"/>
              <a:buChar char="•"/>
            </a:pPr>
            <a:r>
              <a:rPr lang="en-US" sz="1600">
                <a:solidFill>
                  <a:srgbClr val="002060"/>
                </a:solidFill>
                <a:latin typeface="Calibri"/>
                <a:ea typeface="Calibri"/>
                <a:cs typeface="Calibri"/>
                <a:sym typeface="Calibri"/>
              </a:rPr>
              <a:t>End time is 4:00pm EST</a:t>
            </a:r>
            <a:endParaRPr sz="1600">
              <a:solidFill>
                <a:schemeClr val="dk1"/>
              </a:solidFill>
              <a:latin typeface="Calibri"/>
              <a:ea typeface="Calibri"/>
              <a:cs typeface="Calibri"/>
              <a:sym typeface="Calibri"/>
            </a:endParaRPr>
          </a:p>
          <a:p>
            <a:pPr marL="298450" marR="325120" lvl="0" indent="-285750" algn="l" rtl="0">
              <a:lnSpc>
                <a:spcPct val="89400"/>
              </a:lnSpc>
              <a:spcBef>
                <a:spcPts val="1015"/>
              </a:spcBef>
              <a:spcAft>
                <a:spcPts val="0"/>
              </a:spcAft>
              <a:buClr>
                <a:srgbClr val="002060"/>
              </a:buClr>
              <a:buSzPts val="1600"/>
              <a:buFont typeface="Arial"/>
              <a:buChar char="•"/>
            </a:pPr>
            <a:r>
              <a:rPr lang="en-US" sz="1600">
                <a:solidFill>
                  <a:srgbClr val="002060"/>
                </a:solidFill>
                <a:latin typeface="Calibri"/>
                <a:ea typeface="Calibri"/>
                <a:cs typeface="Calibri"/>
                <a:sym typeface="Calibri"/>
              </a:rPr>
              <a:t>Class times may vary  slightly for specific  classes</a:t>
            </a:r>
            <a:endParaRPr sz="1600">
              <a:solidFill>
                <a:schemeClr val="dk1"/>
              </a:solidFill>
              <a:latin typeface="Calibri"/>
              <a:ea typeface="Calibri"/>
              <a:cs typeface="Calibri"/>
              <a:sym typeface="Calibri"/>
            </a:endParaRPr>
          </a:p>
          <a:p>
            <a:pPr marL="298450" marR="5080" lvl="0" indent="-285750" algn="l" rtl="0">
              <a:lnSpc>
                <a:spcPct val="108124"/>
              </a:lnSpc>
              <a:spcBef>
                <a:spcPts val="1030"/>
              </a:spcBef>
              <a:spcAft>
                <a:spcPts val="0"/>
              </a:spcAft>
              <a:buClr>
                <a:srgbClr val="002060"/>
              </a:buClr>
              <a:buSzPts val="1600"/>
              <a:buFont typeface="Arial"/>
              <a:buChar char="•"/>
            </a:pPr>
            <a:r>
              <a:rPr lang="en-US" sz="1600">
                <a:solidFill>
                  <a:srgbClr val="002060"/>
                </a:solidFill>
                <a:latin typeface="Calibri"/>
                <a:ea typeface="Calibri"/>
                <a:cs typeface="Calibri"/>
                <a:sym typeface="Calibri"/>
              </a:rPr>
              <a:t>Breaks mid-morning and  afternoon (10-15 minutes)</a:t>
            </a:r>
            <a:endParaRPr sz="1600">
              <a:solidFill>
                <a:schemeClr val="dk1"/>
              </a:solidFill>
              <a:latin typeface="Calibri"/>
              <a:ea typeface="Calibri"/>
              <a:cs typeface="Calibri"/>
              <a:sym typeface="Calibri"/>
            </a:endParaRPr>
          </a:p>
        </p:txBody>
      </p:sp>
      <p:sp>
        <p:nvSpPr>
          <p:cNvPr id="1073" name="Google Shape;1073;p9"/>
          <p:cNvSpPr txBox="1">
            <a:spLocks noGrp="1"/>
          </p:cNvSpPr>
          <p:nvPr>
            <p:ph type="sldNum" idx="12"/>
          </p:nvPr>
        </p:nvSpPr>
        <p:spPr>
          <a:xfrm rot="-5400000">
            <a:off x="11189124" y="5824644"/>
            <a:ext cx="1315721" cy="48683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11</a:t>
            </a:fld>
            <a:endParaRPr sz="2400" b="1" i="0" u="none" strike="noStrike" cap="none">
              <a:solidFill>
                <a:srgbClr val="D1282E"/>
              </a:solidFill>
              <a:latin typeface="Arial"/>
              <a:ea typeface="Arial"/>
              <a:cs typeface="Arial"/>
              <a:sym typeface="Arial"/>
            </a:endParaRPr>
          </a:p>
        </p:txBody>
      </p:sp>
      <p:sp>
        <p:nvSpPr>
          <p:cNvPr id="1074" name="Google Shape;1074;p9"/>
          <p:cNvSpPr txBox="1">
            <a:spLocks noGrp="1"/>
          </p:cNvSpPr>
          <p:nvPr>
            <p:ph type="ftr" idx="11"/>
          </p:nvPr>
        </p:nvSpPr>
        <p:spPr>
          <a:xfrm>
            <a:off x="44302" y="6574155"/>
            <a:ext cx="4572000" cy="28384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g2921878fa09_0_69"/>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External Functions in Snowflake</a:t>
            </a:r>
            <a:endParaRPr/>
          </a:p>
        </p:txBody>
      </p:sp>
      <p:sp>
        <p:nvSpPr>
          <p:cNvPr id="1964" name="Google Shape;1964;g2921878fa09_0_69"/>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External functions call executable code that is developed, maintained, stored and executed outside Snowflake </a:t>
            </a:r>
            <a:endParaRPr b="0"/>
          </a:p>
          <a:p>
            <a:pPr marL="45720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External functions extend Snowflake’s capabilities</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Allow for Snowflake to integrate and interact with external services</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External functions bridge cloud platforms and Snowflake</a:t>
            </a:r>
            <a:endParaRPr b="0"/>
          </a:p>
          <a:p>
            <a:pPr marL="457200" lvl="0" indent="0" algn="l" rtl="0">
              <a:spcBef>
                <a:spcPts val="600"/>
              </a:spcBef>
              <a:spcAft>
                <a:spcPts val="600"/>
              </a:spcAft>
              <a:buNone/>
            </a:pPr>
            <a:endParaRPr/>
          </a:p>
        </p:txBody>
      </p:sp>
      <p:sp>
        <p:nvSpPr>
          <p:cNvPr id="1965" name="Google Shape;1965;g2921878fa09_0_69"/>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g2921878fa09_0_126"/>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Key Components: External Function</a:t>
            </a:r>
            <a:endParaRPr/>
          </a:p>
        </p:txBody>
      </p:sp>
      <p:sp>
        <p:nvSpPr>
          <p:cNvPr id="1972" name="Google Shape;1972;g2921878fa09_0_126"/>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Does not contain its own code, simply calls code that is stored and executed outside of Snowflake</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Database object - contains information that Snowflake uses to call the remote service</a:t>
            </a:r>
            <a:endParaRPr b="0"/>
          </a:p>
          <a:p>
            <a:pPr marL="0" lvl="0" indent="0" algn="l" rtl="0">
              <a:spcBef>
                <a:spcPts val="600"/>
              </a:spcBef>
              <a:spcAft>
                <a:spcPts val="600"/>
              </a:spcAft>
              <a:buNone/>
            </a:pPr>
            <a:endParaRPr/>
          </a:p>
        </p:txBody>
      </p:sp>
      <p:sp>
        <p:nvSpPr>
          <p:cNvPr id="1973" name="Google Shape;1973;g2921878fa09_0_12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g2921878fa09_0_133"/>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Key Components: Remote Service</a:t>
            </a:r>
            <a:endParaRPr/>
          </a:p>
        </p:txBody>
      </p:sp>
      <p:sp>
        <p:nvSpPr>
          <p:cNvPr id="1980" name="Google Shape;1980;g2921878fa09_0_13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Remotely executed code known as remote service</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Remote service must be a function - it must return a value</a:t>
            </a:r>
            <a:endParaRPr b="0"/>
          </a:p>
          <a:p>
            <a:pPr marL="0" lvl="0" indent="0" algn="l" rtl="0">
              <a:spcBef>
                <a:spcPts val="600"/>
              </a:spcBef>
              <a:spcAft>
                <a:spcPts val="0"/>
              </a:spcAft>
              <a:buNone/>
            </a:pPr>
            <a:endParaRPr b="0"/>
          </a:p>
          <a:p>
            <a:pPr marL="457200" lvl="0" indent="-355600" algn="l" rtl="0">
              <a:spcBef>
                <a:spcPts val="600"/>
              </a:spcBef>
              <a:spcAft>
                <a:spcPts val="0"/>
              </a:spcAft>
              <a:buSzPts val="2000"/>
              <a:buChar char="●"/>
            </a:pPr>
            <a:r>
              <a:rPr lang="en-US" b="0">
                <a:solidFill>
                  <a:srgbClr val="2C2F34"/>
                </a:solidFill>
                <a:highlight>
                  <a:srgbClr val="FFFFFF"/>
                </a:highlight>
              </a:rPr>
              <a:t>Snowflake supports </a:t>
            </a:r>
            <a:r>
              <a:rPr lang="en-US" b="0" i="1">
                <a:solidFill>
                  <a:srgbClr val="2C2F34"/>
                </a:solidFill>
                <a:highlight>
                  <a:srgbClr val="FFFFFF"/>
                </a:highlight>
              </a:rPr>
              <a:t>scalar</a:t>
            </a:r>
            <a:r>
              <a:rPr lang="en-US" b="0">
                <a:solidFill>
                  <a:srgbClr val="2C2F34"/>
                </a:solidFill>
                <a:highlight>
                  <a:srgbClr val="FFFFFF"/>
                </a:highlight>
              </a:rPr>
              <a:t> external functions; the remote service must return exactly one row for each row received.</a:t>
            </a:r>
            <a:endParaRPr b="0">
              <a:solidFill>
                <a:srgbClr val="2C2F34"/>
              </a:solidFill>
              <a:highlight>
                <a:srgbClr val="FFFFFF"/>
              </a:highlight>
            </a:endParaRPr>
          </a:p>
          <a:p>
            <a:pPr marL="0" lvl="0" indent="0" algn="l" rtl="0">
              <a:spcBef>
                <a:spcPts val="600"/>
              </a:spcBef>
              <a:spcAft>
                <a:spcPts val="0"/>
              </a:spcAft>
              <a:buNone/>
            </a:pPr>
            <a:endParaRPr b="0">
              <a:solidFill>
                <a:srgbClr val="2C2F34"/>
              </a:solidFill>
              <a:highlight>
                <a:srgbClr val="FFFFFF"/>
              </a:highlight>
            </a:endParaRPr>
          </a:p>
          <a:p>
            <a:pPr marL="457200" lvl="0" indent="-342900" algn="l" rtl="0">
              <a:spcBef>
                <a:spcPts val="600"/>
              </a:spcBef>
              <a:spcAft>
                <a:spcPts val="0"/>
              </a:spcAft>
              <a:buClr>
                <a:srgbClr val="2C2F34"/>
              </a:buClr>
              <a:buSzPts val="1800"/>
              <a:buChar char="●"/>
            </a:pPr>
            <a:r>
              <a:rPr lang="en-US" b="0">
                <a:solidFill>
                  <a:srgbClr val="2C2F34"/>
                </a:solidFill>
                <a:highlight>
                  <a:srgbClr val="FFFFFF"/>
                </a:highlight>
              </a:rPr>
              <a:t>Remote service must accept JSON inputs and return JSON outputs</a:t>
            </a:r>
            <a:endParaRPr b="0">
              <a:solidFill>
                <a:srgbClr val="2C2F34"/>
              </a:solidFill>
              <a:highlight>
                <a:srgbClr val="FFFFFF"/>
              </a:highlight>
            </a:endParaRPr>
          </a:p>
          <a:p>
            <a:pPr marL="0" lvl="0" indent="0" algn="l" rtl="0">
              <a:spcBef>
                <a:spcPts val="600"/>
              </a:spcBef>
              <a:spcAft>
                <a:spcPts val="0"/>
              </a:spcAft>
              <a:buNone/>
            </a:pPr>
            <a:endParaRPr b="0">
              <a:solidFill>
                <a:srgbClr val="2C2F34"/>
              </a:solidFill>
              <a:highlight>
                <a:srgbClr val="FFFFFF"/>
              </a:highlight>
            </a:endParaRPr>
          </a:p>
          <a:p>
            <a:pPr marL="457200" lvl="0" indent="-342900" algn="l" rtl="0">
              <a:spcBef>
                <a:spcPts val="600"/>
              </a:spcBef>
              <a:spcAft>
                <a:spcPts val="0"/>
              </a:spcAft>
              <a:buClr>
                <a:srgbClr val="2C2F34"/>
              </a:buClr>
              <a:buSzPts val="1800"/>
              <a:buChar char="●"/>
            </a:pPr>
            <a:r>
              <a:rPr lang="en-US" b="0">
                <a:solidFill>
                  <a:srgbClr val="2C2F34"/>
                </a:solidFill>
                <a:highlight>
                  <a:srgbClr val="FFFFFF"/>
                </a:highlight>
              </a:rPr>
              <a:t>Examples of remote service: AWS Lambda Function, Azure Function</a:t>
            </a:r>
            <a:endParaRPr b="0">
              <a:solidFill>
                <a:srgbClr val="2C2F34"/>
              </a:solidFill>
              <a:highlight>
                <a:srgbClr val="FFFFFF"/>
              </a:highlight>
            </a:endParaRPr>
          </a:p>
          <a:p>
            <a:pPr marL="0" lvl="0" indent="0" algn="l" rtl="0">
              <a:spcBef>
                <a:spcPts val="600"/>
              </a:spcBef>
              <a:spcAft>
                <a:spcPts val="600"/>
              </a:spcAft>
              <a:buNone/>
            </a:pPr>
            <a:endParaRPr/>
          </a:p>
        </p:txBody>
      </p:sp>
      <p:sp>
        <p:nvSpPr>
          <p:cNvPr id="1981" name="Google Shape;1981;g2921878fa09_0_13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g2921878fa09_0_141"/>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Key Components: Proxy Service</a:t>
            </a:r>
            <a:endParaRPr/>
          </a:p>
        </p:txBody>
      </p:sp>
      <p:sp>
        <p:nvSpPr>
          <p:cNvPr id="1988" name="Google Shape;1988;g2921878fa09_0_14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55600" algn="l" rtl="0">
              <a:spcBef>
                <a:spcPts val="360"/>
              </a:spcBef>
              <a:spcAft>
                <a:spcPts val="0"/>
              </a:spcAft>
              <a:buSzPts val="2000"/>
              <a:buChar char="●"/>
            </a:pPr>
            <a:r>
              <a:rPr lang="en-US" b="0">
                <a:solidFill>
                  <a:srgbClr val="2C2F34"/>
                </a:solidFill>
                <a:highlight>
                  <a:srgbClr val="FFFFFF"/>
                </a:highlight>
              </a:rPr>
              <a:t>Snowflake does not call a remote service directly. Instead, Snowflake calls a proxy service, which relays the data to the remote service.</a:t>
            </a:r>
            <a:endParaRPr b="0">
              <a:solidFill>
                <a:srgbClr val="2C2F34"/>
              </a:solidFill>
              <a:highlight>
                <a:srgbClr val="FFFFFF"/>
              </a:highlight>
            </a:endParaRPr>
          </a:p>
          <a:p>
            <a:pPr marL="457200" lvl="0" indent="-355600" algn="l" rtl="0">
              <a:lnSpc>
                <a:spcPct val="115000"/>
              </a:lnSpc>
              <a:spcBef>
                <a:spcPts val="0"/>
              </a:spcBef>
              <a:spcAft>
                <a:spcPts val="0"/>
              </a:spcAft>
              <a:buClr>
                <a:srgbClr val="2C2F34"/>
              </a:buClr>
              <a:buSzPts val="2000"/>
              <a:buChar char="●"/>
            </a:pPr>
            <a:r>
              <a:rPr lang="en-US" b="0">
                <a:solidFill>
                  <a:srgbClr val="2C2F34"/>
                </a:solidFill>
                <a:highlight>
                  <a:srgbClr val="FFFFFF"/>
                </a:highlight>
              </a:rPr>
              <a:t>The proxy service can increase security by authenticating requests to the remote service.</a:t>
            </a:r>
            <a:endParaRPr b="0">
              <a:solidFill>
                <a:srgbClr val="2C2F34"/>
              </a:solidFill>
              <a:highlight>
                <a:srgbClr val="FFFFFF"/>
              </a:highlight>
            </a:endParaRPr>
          </a:p>
          <a:p>
            <a:pPr marL="457200" lvl="0" indent="-355600" algn="l" rtl="0">
              <a:lnSpc>
                <a:spcPct val="115000"/>
              </a:lnSpc>
              <a:spcBef>
                <a:spcPts val="0"/>
              </a:spcBef>
              <a:spcAft>
                <a:spcPts val="0"/>
              </a:spcAft>
              <a:buClr>
                <a:srgbClr val="2C2F34"/>
              </a:buClr>
              <a:buSzPts val="2000"/>
              <a:buChar char="●"/>
            </a:pPr>
            <a:r>
              <a:rPr lang="en-US" b="0">
                <a:solidFill>
                  <a:srgbClr val="2C2F34"/>
                </a:solidFill>
                <a:highlight>
                  <a:srgbClr val="FFFFFF"/>
                </a:highlight>
              </a:rPr>
              <a:t>The proxy service can support subscription-based billing for a remote service. For example, the proxy service can verify that a caller to the remote service is a paid subscriber.</a:t>
            </a:r>
            <a:endParaRPr b="0">
              <a:solidFill>
                <a:srgbClr val="2C2F34"/>
              </a:solidFill>
              <a:highlight>
                <a:srgbClr val="FFFFFF"/>
              </a:highlight>
            </a:endParaRPr>
          </a:p>
          <a:p>
            <a:pPr marL="457200" lvl="0" indent="-355600" algn="l" rtl="0">
              <a:lnSpc>
                <a:spcPct val="115000"/>
              </a:lnSpc>
              <a:spcBef>
                <a:spcPts val="0"/>
              </a:spcBef>
              <a:spcAft>
                <a:spcPts val="0"/>
              </a:spcAft>
              <a:buClr>
                <a:srgbClr val="2C2F34"/>
              </a:buClr>
              <a:buSzPts val="2000"/>
              <a:buChar char="●"/>
            </a:pPr>
            <a:r>
              <a:rPr lang="en-US" b="0">
                <a:solidFill>
                  <a:srgbClr val="2C2F34"/>
                </a:solidFill>
                <a:highlight>
                  <a:srgbClr val="FFFFFF"/>
                </a:highlight>
              </a:rPr>
              <a:t>The proxy service also relays the response from the remote service back to Snowflake.</a:t>
            </a:r>
            <a:endParaRPr b="0">
              <a:solidFill>
                <a:srgbClr val="2C2F34"/>
              </a:solidFill>
              <a:highlight>
                <a:srgbClr val="FFFFFF"/>
              </a:highlight>
            </a:endParaRPr>
          </a:p>
          <a:p>
            <a:pPr marL="457200" lvl="0" indent="-355600" algn="l" rtl="0">
              <a:lnSpc>
                <a:spcPct val="115000"/>
              </a:lnSpc>
              <a:spcBef>
                <a:spcPts val="0"/>
              </a:spcBef>
              <a:spcAft>
                <a:spcPts val="0"/>
              </a:spcAft>
              <a:buClr>
                <a:srgbClr val="2C2F34"/>
              </a:buClr>
              <a:buSzPts val="2000"/>
              <a:buChar char="●"/>
            </a:pPr>
            <a:r>
              <a:rPr lang="en-US" b="0">
                <a:solidFill>
                  <a:srgbClr val="2C2F34"/>
                </a:solidFill>
                <a:highlight>
                  <a:srgbClr val="FFFFFF"/>
                </a:highlight>
              </a:rPr>
              <a:t>Examples of proxy services include:</a:t>
            </a:r>
            <a:endParaRPr b="0">
              <a:solidFill>
                <a:srgbClr val="2C2F34"/>
              </a:solidFill>
              <a:highlight>
                <a:srgbClr val="FFFFFF"/>
              </a:highlight>
            </a:endParaRPr>
          </a:p>
          <a:p>
            <a:pPr marL="914400" lvl="1" indent="-355600" algn="l" rtl="0">
              <a:lnSpc>
                <a:spcPct val="115000"/>
              </a:lnSpc>
              <a:spcBef>
                <a:spcPts val="0"/>
              </a:spcBef>
              <a:spcAft>
                <a:spcPts val="0"/>
              </a:spcAft>
              <a:buClr>
                <a:srgbClr val="2C2F34"/>
              </a:buClr>
              <a:buSzPts val="2000"/>
              <a:buChar char="○"/>
            </a:pPr>
            <a:r>
              <a:rPr lang="en-US">
                <a:solidFill>
                  <a:srgbClr val="2C2F34"/>
                </a:solidFill>
                <a:highlight>
                  <a:srgbClr val="FFFFFF"/>
                </a:highlight>
              </a:rPr>
              <a:t>Amazon API Gateway.</a:t>
            </a:r>
            <a:endParaRPr>
              <a:solidFill>
                <a:srgbClr val="2C2F34"/>
              </a:solidFill>
              <a:highlight>
                <a:srgbClr val="FFFFFF"/>
              </a:highlight>
            </a:endParaRPr>
          </a:p>
          <a:p>
            <a:pPr marL="914400" lvl="1" indent="-355600" algn="l" rtl="0">
              <a:lnSpc>
                <a:spcPct val="115000"/>
              </a:lnSpc>
              <a:spcBef>
                <a:spcPts val="0"/>
              </a:spcBef>
              <a:spcAft>
                <a:spcPts val="0"/>
              </a:spcAft>
              <a:buClr>
                <a:srgbClr val="2C2F34"/>
              </a:buClr>
              <a:buSzPts val="2000"/>
              <a:buChar char="○"/>
            </a:pPr>
            <a:r>
              <a:rPr lang="en-US">
                <a:solidFill>
                  <a:srgbClr val="2C2F34"/>
                </a:solidFill>
                <a:highlight>
                  <a:srgbClr val="FFFFFF"/>
                </a:highlight>
              </a:rPr>
              <a:t>Microsoft Azure API Management service.</a:t>
            </a:r>
            <a:endParaRPr>
              <a:solidFill>
                <a:srgbClr val="2C2F34"/>
              </a:solidFill>
              <a:highlight>
                <a:srgbClr val="FFFFFF"/>
              </a:highlight>
            </a:endParaRPr>
          </a:p>
          <a:p>
            <a:pPr marL="457200" lvl="0" indent="0" algn="l" rtl="0">
              <a:spcBef>
                <a:spcPts val="2400"/>
              </a:spcBef>
              <a:spcAft>
                <a:spcPts val="0"/>
              </a:spcAft>
              <a:buNone/>
            </a:pPr>
            <a:endParaRPr sz="1100" b="0">
              <a:solidFill>
                <a:srgbClr val="2C2F34"/>
              </a:solidFill>
              <a:highlight>
                <a:srgbClr val="FFFFFF"/>
              </a:highlight>
            </a:endParaRPr>
          </a:p>
          <a:p>
            <a:pPr marL="0" lvl="0" indent="0" algn="l" rtl="0">
              <a:spcBef>
                <a:spcPts val="600"/>
              </a:spcBef>
              <a:spcAft>
                <a:spcPts val="600"/>
              </a:spcAft>
              <a:buNone/>
            </a:pPr>
            <a:endParaRPr/>
          </a:p>
        </p:txBody>
      </p:sp>
      <p:sp>
        <p:nvSpPr>
          <p:cNvPr id="1989" name="Google Shape;1989;g2921878fa09_0_14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g2921878fa09_0_15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Key Components: API Integration</a:t>
            </a:r>
            <a:endParaRPr/>
          </a:p>
        </p:txBody>
      </p:sp>
      <p:sp>
        <p:nvSpPr>
          <p:cNvPr id="1996" name="Google Shape;1996;g2921878fa09_0_15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55600" algn="l" rtl="0">
              <a:spcBef>
                <a:spcPts val="360"/>
              </a:spcBef>
              <a:spcAft>
                <a:spcPts val="0"/>
              </a:spcAft>
              <a:buClr>
                <a:srgbClr val="2C2F34"/>
              </a:buClr>
              <a:buSzPts val="2000"/>
              <a:buChar char="●"/>
            </a:pPr>
            <a:r>
              <a:rPr lang="en-US" b="0">
                <a:solidFill>
                  <a:srgbClr val="2C2F34"/>
                </a:solidFill>
                <a:highlight>
                  <a:srgbClr val="FFFFFF"/>
                </a:highlight>
              </a:rPr>
              <a:t>An </a:t>
            </a:r>
            <a:r>
              <a:rPr lang="en-US" b="0" i="1">
                <a:solidFill>
                  <a:srgbClr val="2C2F34"/>
                </a:solidFill>
                <a:highlight>
                  <a:srgbClr val="FFFFFF"/>
                </a:highlight>
              </a:rPr>
              <a:t>integration</a:t>
            </a:r>
            <a:r>
              <a:rPr lang="en-US" b="0">
                <a:solidFill>
                  <a:srgbClr val="2C2F34"/>
                </a:solidFill>
                <a:highlight>
                  <a:srgbClr val="FFFFFF"/>
                </a:highlight>
              </a:rPr>
              <a:t> is a Snowflake object that provides an interface between Snowflake and third-party services. An API integration stores information, such as security information, that is needed to work with a proxy service or remote service.</a:t>
            </a:r>
            <a:endParaRPr b="0">
              <a:solidFill>
                <a:srgbClr val="2C2F34"/>
              </a:solidFill>
              <a:highlight>
                <a:srgbClr val="FFFFFF"/>
              </a:highlight>
            </a:endParaRPr>
          </a:p>
          <a:p>
            <a:pPr marL="0" lvl="0" indent="0" algn="l" rtl="0">
              <a:spcBef>
                <a:spcPts val="600"/>
              </a:spcBef>
              <a:spcAft>
                <a:spcPts val="0"/>
              </a:spcAft>
              <a:buNone/>
            </a:pPr>
            <a:endParaRPr b="0">
              <a:solidFill>
                <a:srgbClr val="2C2F34"/>
              </a:solidFill>
              <a:highlight>
                <a:srgbClr val="FFFFFF"/>
              </a:highlight>
            </a:endParaRPr>
          </a:p>
          <a:p>
            <a:pPr marL="457200" lvl="0" indent="-355600" algn="l" rtl="0">
              <a:spcBef>
                <a:spcPts val="600"/>
              </a:spcBef>
              <a:spcAft>
                <a:spcPts val="0"/>
              </a:spcAft>
              <a:buClr>
                <a:srgbClr val="2C2F34"/>
              </a:buClr>
              <a:buSzPts val="2000"/>
              <a:buChar char="●"/>
            </a:pPr>
            <a:r>
              <a:rPr lang="en-US" b="0">
                <a:solidFill>
                  <a:srgbClr val="2C2F34"/>
                </a:solidFill>
                <a:highlight>
                  <a:srgbClr val="FFFFFF"/>
                </a:highlight>
              </a:rPr>
              <a:t>An API integration is created with the CREATE API INTEGRATION command.</a:t>
            </a:r>
            <a:endParaRPr b="0">
              <a:solidFill>
                <a:srgbClr val="2C2F34"/>
              </a:solidFill>
              <a:highlight>
                <a:srgbClr val="FFFFFF"/>
              </a:highlight>
            </a:endParaRPr>
          </a:p>
        </p:txBody>
      </p:sp>
      <p:sp>
        <p:nvSpPr>
          <p:cNvPr id="1997" name="Google Shape;1997;g2921878fa09_0_15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g2921878fa09_0_84"/>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Understanding External Functions</a:t>
            </a:r>
            <a:endParaRPr/>
          </a:p>
        </p:txBody>
      </p:sp>
      <p:sp>
        <p:nvSpPr>
          <p:cNvPr id="2004" name="Google Shape;2004;g2921878fa09_0_84"/>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Functions that invoke an endpoint (API, AWS Lambda, Azure Functions, etc.)</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Allow Snowflake to integrate with external services for complex computations</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Return results from the external service back to Snowflake</a:t>
            </a:r>
            <a:endParaRPr b="0"/>
          </a:p>
        </p:txBody>
      </p:sp>
      <p:sp>
        <p:nvSpPr>
          <p:cNvPr id="2005" name="Google Shape;2005;g2921878fa09_0_84"/>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g2921878fa09_0_9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Key Components &amp; Architecture</a:t>
            </a:r>
            <a:endParaRPr/>
          </a:p>
        </p:txBody>
      </p:sp>
      <p:sp>
        <p:nvSpPr>
          <p:cNvPr id="2012" name="Google Shape;2012;g2921878fa09_0_9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u="sng"/>
              <a:t>API Integration</a:t>
            </a:r>
            <a:r>
              <a:rPr lang="en-US" b="0"/>
              <a:t>: connects Snowflake with external services</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u="sng"/>
              <a:t>External Function</a:t>
            </a:r>
            <a:r>
              <a:rPr lang="en-US" b="0"/>
              <a:t> Definition: Specifies the API Integration &amp; other attributes</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u="sng"/>
              <a:t>Proxy Service</a:t>
            </a:r>
            <a:r>
              <a:rPr lang="en-US" b="0"/>
              <a:t>: Acts as an intermediary between Snowflake and the external service</a:t>
            </a:r>
            <a:endParaRPr b="0"/>
          </a:p>
        </p:txBody>
      </p:sp>
      <p:sp>
        <p:nvSpPr>
          <p:cNvPr id="2013" name="Google Shape;2013;g2921878fa09_0_9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g2921878fa09_0_98"/>
          <p:cNvSpPr txBox="1">
            <a:spLocks noGrp="1"/>
          </p:cNvSpPr>
          <p:nvPr>
            <p:ph type="title"/>
          </p:nvPr>
        </p:nvSpPr>
        <p:spPr>
          <a:xfrm>
            <a:off x="609600" y="152725"/>
            <a:ext cx="98820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Benefits of Using External Functions</a:t>
            </a:r>
            <a:endParaRPr/>
          </a:p>
        </p:txBody>
      </p:sp>
      <p:sp>
        <p:nvSpPr>
          <p:cNvPr id="2020" name="Google Shape;2020;g2921878fa09_0_98"/>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Leverage specialized computation from external services</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Integrate with machine learning models, custom libraries, or third party tools</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Enhance data processing without moving data out of Snowflake</a:t>
            </a:r>
            <a:endParaRPr b="0"/>
          </a:p>
        </p:txBody>
      </p:sp>
      <p:sp>
        <p:nvSpPr>
          <p:cNvPr id="2021" name="Google Shape;2021;g2921878fa09_0_9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g2921878fa09_0_76"/>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External Functions in Snowflake</a:t>
            </a:r>
            <a:endParaRPr/>
          </a:p>
        </p:txBody>
      </p:sp>
      <p:sp>
        <p:nvSpPr>
          <p:cNvPr id="2028" name="Google Shape;2028;g2921878fa09_0_76"/>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endParaRPr/>
          </a:p>
          <a:p>
            <a:pPr marL="457200" lvl="0" indent="0" algn="l" rtl="0">
              <a:spcBef>
                <a:spcPts val="600"/>
              </a:spcBef>
              <a:spcAft>
                <a:spcPts val="600"/>
              </a:spcAft>
              <a:buNone/>
            </a:pPr>
            <a:endParaRPr/>
          </a:p>
        </p:txBody>
      </p:sp>
      <p:sp>
        <p:nvSpPr>
          <p:cNvPr id="2029" name="Google Shape;2029;g2921878fa09_0_7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118</a:t>
            </a:fld>
            <a:endParaRPr/>
          </a:p>
        </p:txBody>
      </p:sp>
      <p:pic>
        <p:nvPicPr>
          <p:cNvPr id="2030" name="Google Shape;2030;g2921878fa09_0_76"/>
          <p:cNvPicPr preferRelativeResize="0"/>
          <p:nvPr/>
        </p:nvPicPr>
        <p:blipFill>
          <a:blip r:embed="rId3">
            <a:alphaModFix/>
          </a:blip>
          <a:stretch>
            <a:fillRect/>
          </a:stretch>
        </p:blipFill>
        <p:spPr>
          <a:xfrm>
            <a:off x="432050" y="1073900"/>
            <a:ext cx="11014849" cy="50523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g2921878fa09_0_105"/>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Setting up External Functions</a:t>
            </a:r>
            <a:endParaRPr/>
          </a:p>
        </p:txBody>
      </p:sp>
      <p:sp>
        <p:nvSpPr>
          <p:cNvPr id="2037" name="Google Shape;2037;g2921878fa09_0_105"/>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Define the API integration using ‘CREATE API INTEGRATION’</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Real-time data validation with third-party tools</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Custom transformations leveraging external libraries</a:t>
            </a:r>
            <a:endParaRPr b="0"/>
          </a:p>
          <a:p>
            <a:pPr marL="0" lvl="0" indent="0" algn="l" rtl="0">
              <a:spcBef>
                <a:spcPts val="600"/>
              </a:spcBef>
              <a:spcAft>
                <a:spcPts val="600"/>
              </a:spcAft>
              <a:buNone/>
            </a:pPr>
            <a:endParaRPr/>
          </a:p>
        </p:txBody>
      </p:sp>
      <p:sp>
        <p:nvSpPr>
          <p:cNvPr id="2038" name="Google Shape;2038;g2921878fa09_0_105"/>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37"/>
          <p:cNvSpPr txBox="1">
            <a:spLocks noGrp="1"/>
          </p:cNvSpPr>
          <p:nvPr>
            <p:ph type="body" idx="1"/>
          </p:nvPr>
        </p:nvSpPr>
        <p:spPr>
          <a:xfrm>
            <a:off x="457200" y="805417"/>
            <a:ext cx="7620000" cy="3789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00"/>
              <a:buNone/>
            </a:pPr>
            <a:endParaRPr/>
          </a:p>
          <a:p>
            <a:pPr marL="0" lvl="0" indent="0" algn="l" rtl="0">
              <a:lnSpc>
                <a:spcPct val="100000"/>
              </a:lnSpc>
              <a:spcBef>
                <a:spcPts val="1067"/>
              </a:spcBef>
              <a:spcAft>
                <a:spcPts val="0"/>
              </a:spcAft>
              <a:buSzPts val="1500"/>
              <a:buNone/>
            </a:pPr>
            <a:endParaRPr/>
          </a:p>
        </p:txBody>
      </p:sp>
      <p:sp>
        <p:nvSpPr>
          <p:cNvPr id="1081" name="Google Shape;1081;p37"/>
          <p:cNvSpPr txBox="1"/>
          <p:nvPr/>
        </p:nvSpPr>
        <p:spPr>
          <a:xfrm>
            <a:off x="0" y="650817"/>
            <a:ext cx="8683413" cy="916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5467">
                <a:solidFill>
                  <a:srgbClr val="FF0000"/>
                </a:solidFill>
                <a:latin typeface="Arial"/>
                <a:ea typeface="Arial"/>
                <a:cs typeface="Arial"/>
                <a:sym typeface="Arial"/>
              </a:rPr>
              <a:t>Experiment</a:t>
            </a:r>
            <a:endParaRPr sz="667">
              <a:solidFill>
                <a:srgbClr val="002060"/>
              </a:solidFill>
              <a:latin typeface="Arial"/>
              <a:ea typeface="Arial"/>
              <a:cs typeface="Arial"/>
              <a:sym typeface="Arial"/>
            </a:endParaRPr>
          </a:p>
        </p:txBody>
      </p:sp>
      <p:pic>
        <p:nvPicPr>
          <p:cNvPr id="1082" name="Google Shape;1082;p37"/>
          <p:cNvPicPr preferRelativeResize="0"/>
          <p:nvPr/>
        </p:nvPicPr>
        <p:blipFill rotWithShape="1">
          <a:blip r:embed="rId3">
            <a:alphaModFix/>
          </a:blip>
          <a:srcRect t="16072"/>
          <a:stretch/>
        </p:blipFill>
        <p:spPr>
          <a:xfrm>
            <a:off x="0" y="2138463"/>
            <a:ext cx="8448800" cy="4719540"/>
          </a:xfrm>
          <a:prstGeom prst="rect">
            <a:avLst/>
          </a:prstGeom>
          <a:noFill/>
          <a:ln>
            <a:noFill/>
          </a:ln>
        </p:spPr>
      </p:pic>
      <p:sp>
        <p:nvSpPr>
          <p:cNvPr id="1083" name="Google Shape;1083;p37"/>
          <p:cNvSpPr txBox="1">
            <a:spLocks noGrp="1"/>
          </p:cNvSpPr>
          <p:nvPr>
            <p:ph type="ftr" idx="11"/>
          </p:nvPr>
        </p:nvSpPr>
        <p:spPr>
          <a:xfrm>
            <a:off x="44301" y="6574155"/>
            <a:ext cx="4572000" cy="28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 2023 by Innovation In Software Corporation </a:t>
            </a:r>
            <a:br>
              <a:rPr lang="en-US"/>
            </a:br>
            <a:endParaRPr/>
          </a:p>
        </p:txBody>
      </p:sp>
      <p:sp>
        <p:nvSpPr>
          <p:cNvPr id="1084" name="Google Shape;1084;p37"/>
          <p:cNvSpPr txBox="1"/>
          <p:nvPr/>
        </p:nvSpPr>
        <p:spPr>
          <a:xfrm>
            <a:off x="8815128" y="3213514"/>
            <a:ext cx="2672613"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Content</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#00 - Getting Started</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b="1">
                <a:solidFill>
                  <a:schemeClr val="dk1"/>
                </a:solidFill>
                <a:latin typeface="Arial"/>
                <a:ea typeface="Arial"/>
                <a:cs typeface="Arial"/>
                <a:sym typeface="Arial"/>
              </a:rPr>
              <a:t>Scripts</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N/A</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g2921878fa09_0_112"/>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Use Cases for External Functions</a:t>
            </a:r>
            <a:endParaRPr/>
          </a:p>
        </p:txBody>
      </p:sp>
      <p:sp>
        <p:nvSpPr>
          <p:cNvPr id="2045" name="Google Shape;2045;g2921878fa09_0_112"/>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Advanced analytics and machine learning scoring</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Specify the external service endpoint and desired API</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Create the external function using ‘CREATE EXTERNAL FUNCTION’</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Code for remote service can be written in languages that other UDFs cannot be written in, including: </a:t>
            </a:r>
            <a:endParaRPr b="0"/>
          </a:p>
          <a:p>
            <a:pPr marL="914400" lvl="1" indent="-342900" algn="l" rtl="0">
              <a:spcBef>
                <a:spcPts val="0"/>
              </a:spcBef>
              <a:spcAft>
                <a:spcPts val="0"/>
              </a:spcAft>
              <a:buSzPts val="1800"/>
              <a:buChar char="○"/>
            </a:pPr>
            <a:r>
              <a:rPr lang="en-US"/>
              <a:t>Go</a:t>
            </a:r>
            <a:endParaRPr/>
          </a:p>
          <a:p>
            <a:pPr marL="914400" lvl="1" indent="-342900" algn="l" rtl="0">
              <a:spcBef>
                <a:spcPts val="0"/>
              </a:spcBef>
              <a:spcAft>
                <a:spcPts val="0"/>
              </a:spcAft>
              <a:buSzPts val="1800"/>
              <a:buChar char="○"/>
            </a:pPr>
            <a:r>
              <a:rPr lang="en-US"/>
              <a:t>C#</a:t>
            </a:r>
            <a:endParaRPr/>
          </a:p>
          <a:p>
            <a:pPr marL="0" lvl="0" indent="0" algn="l" rtl="0">
              <a:spcBef>
                <a:spcPts val="360"/>
              </a:spcBef>
              <a:spcAft>
                <a:spcPts val="0"/>
              </a:spcAft>
              <a:buNone/>
            </a:pPr>
            <a:endParaRPr b="0"/>
          </a:p>
          <a:p>
            <a:pPr marL="457200" lvl="0" indent="-355600" algn="l" rtl="0">
              <a:lnSpc>
                <a:spcPct val="115000"/>
              </a:lnSpc>
              <a:spcBef>
                <a:spcPts val="600"/>
              </a:spcBef>
              <a:spcAft>
                <a:spcPts val="0"/>
              </a:spcAft>
              <a:buClr>
                <a:srgbClr val="2C2F34"/>
              </a:buClr>
              <a:buSzPts val="2000"/>
              <a:buChar char="●"/>
            </a:pPr>
            <a:r>
              <a:rPr lang="en-US" b="0">
                <a:solidFill>
                  <a:srgbClr val="2C2F34"/>
                </a:solidFill>
                <a:highlight>
                  <a:srgbClr val="FFFFFF"/>
                </a:highlight>
              </a:rPr>
              <a:t>Developers can write remote services that can be called both from Snowflake and from other software written to use the same interface.</a:t>
            </a:r>
            <a:endParaRPr b="0">
              <a:solidFill>
                <a:srgbClr val="2C2F34"/>
              </a:solidFill>
              <a:highlight>
                <a:srgbClr val="FFFFFF"/>
              </a:highlight>
            </a:endParaRPr>
          </a:p>
          <a:p>
            <a:pPr marL="0" lvl="0" indent="0" algn="l" rtl="0">
              <a:spcBef>
                <a:spcPts val="2400"/>
              </a:spcBef>
              <a:spcAft>
                <a:spcPts val="600"/>
              </a:spcAft>
              <a:buNone/>
            </a:pPr>
            <a:endParaRPr/>
          </a:p>
        </p:txBody>
      </p:sp>
      <p:sp>
        <p:nvSpPr>
          <p:cNvPr id="2046" name="Google Shape;2046;g2921878fa09_0_112"/>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g2921878fa09_0_119"/>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Making the Most of External Functions</a:t>
            </a:r>
            <a:endParaRPr/>
          </a:p>
        </p:txBody>
      </p:sp>
      <p:sp>
        <p:nvSpPr>
          <p:cNvPr id="2053" name="Google Shape;2053;g2921878fa09_0_119"/>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Ensure robust error handling in external services</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Be cautious of latency; keep the external computation time-efficient</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Securely manage credentials and access permissions</a:t>
            </a:r>
            <a:endParaRPr b="0"/>
          </a:p>
        </p:txBody>
      </p:sp>
      <p:sp>
        <p:nvSpPr>
          <p:cNvPr id="2054" name="Google Shape;2054;g2921878fa09_0_119"/>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g2921878fa09_0_28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External Functions</a:t>
            </a:r>
            <a:endParaRPr b="1"/>
          </a:p>
        </p:txBody>
      </p:sp>
      <p:sp>
        <p:nvSpPr>
          <p:cNvPr id="2061" name="Google Shape;2061;g2921878fa09_0_28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What is the main purpose of using external functions in Snowflake?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A: </a:t>
            </a:r>
            <a:r>
              <a:rPr lang="en-US" sz="1867">
                <a:solidFill>
                  <a:srgbClr val="4D4D4D"/>
                </a:solidFill>
                <a:highlight>
                  <a:schemeClr val="lt1"/>
                </a:highlight>
              </a:rPr>
              <a:t>To query Snowflake from an external service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B: To process data using Snowflake’s built-in functions only</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rPr>
              <a:t>C: To offload compute-intensive tasks to external functions</a:t>
            </a:r>
            <a:endParaRPr/>
          </a:p>
          <a:p>
            <a:pPr marL="0" lvl="0" indent="0" algn="l" rtl="0">
              <a:lnSpc>
                <a:spcPct val="100000"/>
              </a:lnSpc>
              <a:spcBef>
                <a:spcPts val="1067"/>
              </a:spcBef>
              <a:spcAft>
                <a:spcPts val="0"/>
              </a:spcAft>
              <a:buSzPts val="1500"/>
              <a:buNone/>
            </a:pPr>
            <a:r>
              <a:rPr lang="en-US" sz="1867">
                <a:solidFill>
                  <a:srgbClr val="4D4D4D"/>
                </a:solidFill>
              </a:rPr>
              <a:t>D: To handle Snowflake’s user authentication</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062" name="Google Shape;2062;g2921878fa09_0_28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063" name="Google Shape;2063;g2921878fa09_0_28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122</a:t>
            </a:fld>
            <a:endParaRPr>
              <a:solidFill>
                <a:srgbClr val="595959"/>
              </a:solidFill>
            </a:endParaRPr>
          </a:p>
        </p:txBody>
      </p:sp>
      <p:sp>
        <p:nvSpPr>
          <p:cNvPr id="2064" name="Google Shape;2064;g2921878fa09_0_28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g2921878fa09_0_311"/>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External Functions</a:t>
            </a:r>
            <a:endParaRPr b="1"/>
          </a:p>
        </p:txBody>
      </p:sp>
      <p:sp>
        <p:nvSpPr>
          <p:cNvPr id="2071" name="Google Shape;2071;g2921878fa09_0_311"/>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What is the main purpose of using external functions in Snowflake?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A: </a:t>
            </a:r>
            <a:r>
              <a:rPr lang="en-US" sz="1867">
                <a:solidFill>
                  <a:srgbClr val="4D4D4D"/>
                </a:solidFill>
                <a:highlight>
                  <a:schemeClr val="lt1"/>
                </a:highlight>
              </a:rPr>
              <a:t>To query Snowflake from an external service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B: To process data using Snowflake’s built-in functions only</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C: To offload compute-intensive tasks to external functions</a:t>
            </a:r>
            <a:endParaRPr>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rPr>
              <a:t>D: To handle Snowflake’s user authentication</a:t>
            </a:r>
            <a:endParaRPr sz="1867">
              <a:solidFill>
                <a:srgbClr val="4D4D4D"/>
              </a:solidFill>
            </a:endParaRPr>
          </a:p>
          <a:p>
            <a:pPr marL="0" lvl="0" indent="0" algn="l" rtl="0">
              <a:lnSpc>
                <a:spcPct val="100000"/>
              </a:lnSpc>
              <a:spcBef>
                <a:spcPts val="1067"/>
              </a:spcBef>
              <a:spcAft>
                <a:spcPts val="0"/>
              </a:spcAft>
              <a:buSzPts val="1500"/>
              <a:buNone/>
            </a:pPr>
            <a:r>
              <a:rPr lang="en-US" sz="1267">
                <a:solidFill>
                  <a:srgbClr val="4D4D4D"/>
                </a:solidFill>
              </a:rPr>
              <a:t>Explanation: External functions in Snowflake allow computations to be offloaded to external (Like AWS or Azure Functions), providing a way to integrate Snowflake with other systems for specialized processing.</a:t>
            </a:r>
            <a:endParaRPr sz="12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072" name="Google Shape;2072;g2921878fa09_0_311"/>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073" name="Google Shape;2073;g2921878fa09_0_311"/>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123</a:t>
            </a:fld>
            <a:endParaRPr>
              <a:solidFill>
                <a:srgbClr val="595959"/>
              </a:solidFill>
            </a:endParaRPr>
          </a:p>
        </p:txBody>
      </p:sp>
      <p:sp>
        <p:nvSpPr>
          <p:cNvPr id="2074" name="Google Shape;2074;g2921878fa09_0_311"/>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g2921878fa09_0_32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External Functions</a:t>
            </a:r>
            <a:endParaRPr b="1"/>
          </a:p>
        </p:txBody>
      </p:sp>
      <p:sp>
        <p:nvSpPr>
          <p:cNvPr id="2081" name="Google Shape;2081;g2921878fa09_0_32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Which of the following is a necessary component when setting up an external function in Snowflake?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A: </a:t>
            </a:r>
            <a:r>
              <a:rPr lang="en-US" sz="1867">
                <a:solidFill>
                  <a:srgbClr val="4D4D4D"/>
                </a:solidFill>
                <a:highlight>
                  <a:schemeClr val="lt1"/>
                </a:highlight>
              </a:rPr>
              <a:t>Snowflake warehouse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B: Remote service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rPr>
              <a:t>C: Role hierarchy</a:t>
            </a:r>
            <a:endParaRPr/>
          </a:p>
          <a:p>
            <a:pPr marL="0" lvl="0" indent="0" algn="l" rtl="0">
              <a:lnSpc>
                <a:spcPct val="100000"/>
              </a:lnSpc>
              <a:spcBef>
                <a:spcPts val="1067"/>
              </a:spcBef>
              <a:spcAft>
                <a:spcPts val="0"/>
              </a:spcAft>
              <a:buSzPts val="1500"/>
              <a:buNone/>
            </a:pPr>
            <a:r>
              <a:rPr lang="en-US" sz="1867">
                <a:solidFill>
                  <a:srgbClr val="4D4D4D"/>
                </a:solidFill>
              </a:rPr>
              <a:t>D: Backup function</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082" name="Google Shape;2082;g2921878fa09_0_32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083" name="Google Shape;2083;g2921878fa09_0_32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124</a:t>
            </a:fld>
            <a:endParaRPr>
              <a:solidFill>
                <a:srgbClr val="595959"/>
              </a:solidFill>
            </a:endParaRPr>
          </a:p>
        </p:txBody>
      </p:sp>
      <p:sp>
        <p:nvSpPr>
          <p:cNvPr id="2084" name="Google Shape;2084;g2921878fa09_0_32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g2921878fa09_0_32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External Functions</a:t>
            </a:r>
            <a:endParaRPr b="1"/>
          </a:p>
        </p:txBody>
      </p:sp>
      <p:sp>
        <p:nvSpPr>
          <p:cNvPr id="2091" name="Google Shape;2091;g2921878fa09_0_32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867">
                <a:solidFill>
                  <a:srgbClr val="333333"/>
                </a:solidFill>
                <a:highlight>
                  <a:srgbClr val="FFFFFF"/>
                </a:highlight>
              </a:rPr>
              <a:t>Which of the following is a necessary component when setting up an external function in Snowflake?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A: </a:t>
            </a:r>
            <a:r>
              <a:rPr lang="en-US" sz="1867">
                <a:solidFill>
                  <a:srgbClr val="4D4D4D"/>
                </a:solidFill>
                <a:highlight>
                  <a:schemeClr val="lt1"/>
                </a:highlight>
              </a:rPr>
              <a:t>Snowflake warehouse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00"/>
                </a:highlight>
              </a:rPr>
              <a:t>B: Remote service</a:t>
            </a:r>
            <a:endParaRPr sz="1867">
              <a:solidFill>
                <a:srgbClr val="4D4D4D"/>
              </a:solidFill>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rPr>
              <a:t>C: Role hierarchy</a:t>
            </a:r>
            <a:endParaRPr/>
          </a:p>
          <a:p>
            <a:pPr marL="0" lvl="0" indent="0" algn="l" rtl="0">
              <a:lnSpc>
                <a:spcPct val="100000"/>
              </a:lnSpc>
              <a:spcBef>
                <a:spcPts val="1067"/>
              </a:spcBef>
              <a:spcAft>
                <a:spcPts val="0"/>
              </a:spcAft>
              <a:buSzPts val="1500"/>
              <a:buNone/>
            </a:pPr>
            <a:r>
              <a:rPr lang="en-US" sz="1867">
                <a:solidFill>
                  <a:srgbClr val="4D4D4D"/>
                </a:solidFill>
              </a:rPr>
              <a:t>D: Backup function</a:t>
            </a:r>
            <a:endParaRPr sz="1867">
              <a:solidFill>
                <a:srgbClr val="4D4D4D"/>
              </a:solidFill>
            </a:endParaRPr>
          </a:p>
          <a:p>
            <a:pPr marL="0" lvl="0" indent="0" algn="l" rtl="0">
              <a:lnSpc>
                <a:spcPct val="100000"/>
              </a:lnSpc>
              <a:spcBef>
                <a:spcPts val="1067"/>
              </a:spcBef>
              <a:spcAft>
                <a:spcPts val="0"/>
              </a:spcAft>
              <a:buSzPts val="1500"/>
              <a:buNone/>
            </a:pPr>
            <a:r>
              <a:rPr lang="en-US" sz="1467">
                <a:solidFill>
                  <a:srgbClr val="4D4D4D"/>
                </a:solidFill>
              </a:rPr>
              <a:t>Explanation: An external function in Snowflake relies on a remote service (like AWS Lambda) to execute the logic of the function. The other options are not directly related to the setup of an external function. </a:t>
            </a:r>
            <a:endParaRPr sz="14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092" name="Google Shape;2092;g2921878fa09_0_32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093" name="Google Shape;2093;g2921878fa09_0_32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125</a:t>
            </a:fld>
            <a:endParaRPr>
              <a:solidFill>
                <a:srgbClr val="595959"/>
              </a:solidFill>
            </a:endParaRPr>
          </a:p>
        </p:txBody>
      </p:sp>
      <p:sp>
        <p:nvSpPr>
          <p:cNvPr id="2094" name="Google Shape;2094;g2921878fa09_0_32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g2921878fa09_0_35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External Functions</a:t>
            </a:r>
            <a:endParaRPr b="1"/>
          </a:p>
        </p:txBody>
      </p:sp>
      <p:sp>
        <p:nvSpPr>
          <p:cNvPr id="2101" name="Google Shape;2101;g2921878fa09_0_35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400">
                <a:solidFill>
                  <a:schemeClr val="dk1"/>
                </a:solidFill>
              </a:rPr>
              <a:t>When setting up an external function in Snowflake, why might you define an API integration? (Select all that apply)</a:t>
            </a:r>
            <a:endParaRPr sz="1400">
              <a:solidFill>
                <a:srgbClr val="4D4D4D"/>
              </a:solidFill>
            </a:endParaRPr>
          </a:p>
          <a:p>
            <a:pPr marL="0" lvl="0" indent="0" algn="l" rtl="0">
              <a:lnSpc>
                <a:spcPct val="100000"/>
              </a:lnSpc>
              <a:spcBef>
                <a:spcPts val="1067"/>
              </a:spcBef>
              <a:spcAft>
                <a:spcPts val="0"/>
              </a:spcAft>
              <a:buClr>
                <a:schemeClr val="dk1"/>
              </a:buClr>
              <a:buSzPts val="1100"/>
              <a:buFont typeface="Arial"/>
              <a:buNone/>
            </a:pPr>
            <a:r>
              <a:rPr lang="en-US" sz="1400">
                <a:solidFill>
                  <a:srgbClr val="374151"/>
                </a:solidFill>
              </a:rPr>
              <a:t>A) To authenticate Snowflake to an external service.</a:t>
            </a:r>
            <a:endParaRPr sz="1400">
              <a:solidFill>
                <a:srgbClr val="374151"/>
              </a:solidFill>
            </a:endParaRPr>
          </a:p>
          <a:p>
            <a:pPr marL="0" lvl="0" indent="0" algn="l" rtl="0">
              <a:lnSpc>
                <a:spcPct val="100000"/>
              </a:lnSpc>
              <a:spcBef>
                <a:spcPts val="1067"/>
              </a:spcBef>
              <a:spcAft>
                <a:spcPts val="0"/>
              </a:spcAft>
              <a:buClr>
                <a:schemeClr val="dk1"/>
              </a:buClr>
              <a:buSzPts val="1100"/>
              <a:buFont typeface="Arial"/>
              <a:buNone/>
            </a:pPr>
            <a:r>
              <a:rPr lang="en-US" sz="1400">
                <a:solidFill>
                  <a:srgbClr val="374151"/>
                </a:solidFill>
              </a:rPr>
              <a:t>B) To increase the storage capacity of Snowflake.</a:t>
            </a:r>
            <a:endParaRPr sz="1400">
              <a:solidFill>
                <a:srgbClr val="374151"/>
              </a:solidFill>
            </a:endParaRPr>
          </a:p>
          <a:p>
            <a:pPr marL="0" lvl="0" indent="0" algn="l" rtl="0">
              <a:lnSpc>
                <a:spcPct val="100000"/>
              </a:lnSpc>
              <a:spcBef>
                <a:spcPts val="1067"/>
              </a:spcBef>
              <a:spcAft>
                <a:spcPts val="0"/>
              </a:spcAft>
              <a:buClr>
                <a:schemeClr val="dk1"/>
              </a:buClr>
              <a:buSzPts val="1100"/>
              <a:buFont typeface="Arial"/>
              <a:buNone/>
            </a:pPr>
            <a:r>
              <a:rPr lang="en-US" sz="1400">
                <a:solidFill>
                  <a:srgbClr val="374151"/>
                </a:solidFill>
              </a:rPr>
              <a:t>C) To specify allowed request and response formats.</a:t>
            </a:r>
            <a:endParaRPr sz="1400">
              <a:solidFill>
                <a:srgbClr val="374151"/>
              </a:solidFill>
            </a:endParaRPr>
          </a:p>
          <a:p>
            <a:pPr marL="0" lvl="0" indent="0" algn="l" rtl="0">
              <a:lnSpc>
                <a:spcPct val="100000"/>
              </a:lnSpc>
              <a:spcBef>
                <a:spcPts val="1067"/>
              </a:spcBef>
              <a:spcAft>
                <a:spcPts val="0"/>
              </a:spcAft>
              <a:buSzPts val="1500"/>
              <a:buNone/>
            </a:pPr>
            <a:r>
              <a:rPr lang="en-US" sz="1400">
                <a:solidFill>
                  <a:srgbClr val="374151"/>
                </a:solidFill>
              </a:rPr>
              <a:t>D) To securely transmit data between Snowflake and the external service.</a:t>
            </a:r>
            <a:endParaRPr sz="1400">
              <a:solidFill>
                <a:srgbClr val="374151"/>
              </a:solidFill>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102" name="Google Shape;2102;g2921878fa09_0_35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103" name="Google Shape;2103;g2921878fa09_0_35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126</a:t>
            </a:fld>
            <a:endParaRPr>
              <a:solidFill>
                <a:srgbClr val="595959"/>
              </a:solidFill>
            </a:endParaRPr>
          </a:p>
        </p:txBody>
      </p:sp>
      <p:sp>
        <p:nvSpPr>
          <p:cNvPr id="2104" name="Google Shape;2104;g2921878fa09_0_35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g2921878fa09_0_37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External Functions</a:t>
            </a:r>
            <a:endParaRPr b="1"/>
          </a:p>
        </p:txBody>
      </p:sp>
      <p:sp>
        <p:nvSpPr>
          <p:cNvPr id="2111" name="Google Shape;2111;g2921878fa09_0_37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400">
                <a:solidFill>
                  <a:schemeClr val="dk1"/>
                </a:solidFill>
              </a:rPr>
              <a:t>When setting up an external function in Snowflake, why might you define an API integration? (Select all that apply)</a:t>
            </a:r>
            <a:endParaRPr sz="1400">
              <a:solidFill>
                <a:srgbClr val="4D4D4D"/>
              </a:solidFill>
            </a:endParaRPr>
          </a:p>
          <a:p>
            <a:pPr marL="0" lvl="0" indent="0" algn="l" rtl="0">
              <a:lnSpc>
                <a:spcPct val="100000"/>
              </a:lnSpc>
              <a:spcBef>
                <a:spcPts val="1067"/>
              </a:spcBef>
              <a:spcAft>
                <a:spcPts val="0"/>
              </a:spcAft>
              <a:buSzPts val="1100"/>
              <a:buNone/>
            </a:pPr>
            <a:r>
              <a:rPr lang="en-US" sz="1400">
                <a:solidFill>
                  <a:srgbClr val="374151"/>
                </a:solidFill>
                <a:highlight>
                  <a:srgbClr val="FFFF00"/>
                </a:highlight>
              </a:rPr>
              <a:t>A) To authenticate Snowflake to an external service.</a:t>
            </a:r>
            <a:endParaRPr sz="1400">
              <a:solidFill>
                <a:srgbClr val="374151"/>
              </a:solidFill>
              <a:highlight>
                <a:srgbClr val="FFFF00"/>
              </a:highlight>
            </a:endParaRPr>
          </a:p>
          <a:p>
            <a:pPr marL="0" lvl="0" indent="0" algn="l" rtl="0">
              <a:lnSpc>
                <a:spcPct val="100000"/>
              </a:lnSpc>
              <a:spcBef>
                <a:spcPts val="1067"/>
              </a:spcBef>
              <a:spcAft>
                <a:spcPts val="0"/>
              </a:spcAft>
              <a:buSzPts val="1100"/>
              <a:buNone/>
            </a:pPr>
            <a:r>
              <a:rPr lang="en-US" sz="1400">
                <a:solidFill>
                  <a:srgbClr val="374151"/>
                </a:solidFill>
              </a:rPr>
              <a:t>B) To increase the storage capacity of Snowflake.</a:t>
            </a:r>
            <a:endParaRPr sz="1400">
              <a:solidFill>
                <a:srgbClr val="374151"/>
              </a:solidFill>
            </a:endParaRPr>
          </a:p>
          <a:p>
            <a:pPr marL="0" lvl="0" indent="0" algn="l" rtl="0">
              <a:lnSpc>
                <a:spcPct val="100000"/>
              </a:lnSpc>
              <a:spcBef>
                <a:spcPts val="1067"/>
              </a:spcBef>
              <a:spcAft>
                <a:spcPts val="0"/>
              </a:spcAft>
              <a:buSzPts val="1100"/>
              <a:buNone/>
            </a:pPr>
            <a:r>
              <a:rPr lang="en-US" sz="1400">
                <a:solidFill>
                  <a:srgbClr val="374151"/>
                </a:solidFill>
              </a:rPr>
              <a:t>C) To specify allowed request and response formats.</a:t>
            </a:r>
            <a:endParaRPr sz="1400">
              <a:solidFill>
                <a:srgbClr val="374151"/>
              </a:solidFill>
            </a:endParaRPr>
          </a:p>
          <a:p>
            <a:pPr marL="0" lvl="0" indent="0" algn="l" rtl="0">
              <a:lnSpc>
                <a:spcPct val="100000"/>
              </a:lnSpc>
              <a:spcBef>
                <a:spcPts val="1067"/>
              </a:spcBef>
              <a:spcAft>
                <a:spcPts val="0"/>
              </a:spcAft>
              <a:buSzPts val="1500"/>
              <a:buNone/>
            </a:pPr>
            <a:r>
              <a:rPr lang="en-US" sz="1400">
                <a:solidFill>
                  <a:srgbClr val="374151"/>
                </a:solidFill>
                <a:highlight>
                  <a:srgbClr val="FFFF00"/>
                </a:highlight>
              </a:rPr>
              <a:t>D) To securely transmit data between Snowflake and the external service.</a:t>
            </a:r>
            <a:endParaRPr sz="1400">
              <a:solidFill>
                <a:srgbClr val="374151"/>
              </a:solidFill>
              <a:highlight>
                <a:srgbClr val="FFFF00"/>
              </a:highlight>
            </a:endParaRPr>
          </a:p>
          <a:p>
            <a:pPr marL="0" lvl="0" indent="0" algn="l" rtl="0">
              <a:lnSpc>
                <a:spcPct val="100000"/>
              </a:lnSpc>
              <a:spcBef>
                <a:spcPts val="1067"/>
              </a:spcBef>
              <a:spcAft>
                <a:spcPts val="0"/>
              </a:spcAft>
              <a:buSzPts val="1500"/>
              <a:buNone/>
            </a:pPr>
            <a:r>
              <a:rPr lang="en-US" sz="1200">
                <a:solidFill>
                  <a:schemeClr val="dk1"/>
                </a:solidFill>
                <a:latin typeface="Roboto"/>
                <a:ea typeface="Roboto"/>
                <a:cs typeface="Roboto"/>
                <a:sym typeface="Roboto"/>
              </a:rPr>
              <a:t>Explanation</a:t>
            </a:r>
            <a:r>
              <a:rPr lang="en-US" sz="1200">
                <a:solidFill>
                  <a:srgbClr val="374151"/>
                </a:solidFill>
                <a:latin typeface="Roboto"/>
                <a:ea typeface="Roboto"/>
                <a:cs typeface="Roboto"/>
                <a:sym typeface="Roboto"/>
              </a:rPr>
              <a:t>: API integrations in Snowflake are used to securely authenticate and communicate with external services, ensuring that data is transmitted safely and in an authorized manner.</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112" name="Google Shape;2112;g2921878fa09_0_37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113" name="Google Shape;2113;g2921878fa09_0_37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127</a:t>
            </a:fld>
            <a:endParaRPr>
              <a:solidFill>
                <a:srgbClr val="595959"/>
              </a:solidFill>
            </a:endParaRPr>
          </a:p>
        </p:txBody>
      </p:sp>
      <p:sp>
        <p:nvSpPr>
          <p:cNvPr id="2114" name="Google Shape;2114;g2921878fa09_0_37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g2921878fa09_0_38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External Functions</a:t>
            </a:r>
            <a:endParaRPr b="1"/>
          </a:p>
        </p:txBody>
      </p:sp>
      <p:sp>
        <p:nvSpPr>
          <p:cNvPr id="2121" name="Google Shape;2121;g2921878fa09_0_38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400">
                <a:solidFill>
                  <a:schemeClr val="dk1"/>
                </a:solidFill>
              </a:rPr>
              <a:t>Which cloud platforms' serverless functions can be utilized as remote services for Snowflake's external functions? (Select all that apply)</a:t>
            </a:r>
            <a:endParaRPr sz="1600">
              <a:solidFill>
                <a:srgbClr val="4D4D4D"/>
              </a:solidFill>
            </a:endParaRPr>
          </a:p>
          <a:p>
            <a:pPr marL="0" lvl="0" indent="0" algn="l" rtl="0">
              <a:lnSpc>
                <a:spcPct val="100000"/>
              </a:lnSpc>
              <a:spcBef>
                <a:spcPts val="1067"/>
              </a:spcBef>
              <a:spcAft>
                <a:spcPts val="0"/>
              </a:spcAft>
              <a:buClr>
                <a:schemeClr val="dk1"/>
              </a:buClr>
              <a:buSzPts val="1100"/>
              <a:buFont typeface="Arial"/>
              <a:buNone/>
            </a:pPr>
            <a:r>
              <a:rPr lang="en-US" sz="1600">
                <a:solidFill>
                  <a:srgbClr val="374151"/>
                </a:solidFill>
              </a:rPr>
              <a:t>A) AWS Lambda</a:t>
            </a:r>
            <a:endParaRPr sz="1600">
              <a:solidFill>
                <a:srgbClr val="374151"/>
              </a:solidFill>
            </a:endParaRPr>
          </a:p>
          <a:p>
            <a:pPr marL="0" lvl="0" indent="0" algn="l" rtl="0">
              <a:lnSpc>
                <a:spcPct val="100000"/>
              </a:lnSpc>
              <a:spcBef>
                <a:spcPts val="1067"/>
              </a:spcBef>
              <a:spcAft>
                <a:spcPts val="0"/>
              </a:spcAft>
              <a:buClr>
                <a:schemeClr val="dk1"/>
              </a:buClr>
              <a:buSzPts val="1100"/>
              <a:buFont typeface="Arial"/>
              <a:buNone/>
            </a:pPr>
            <a:r>
              <a:rPr lang="en-US" sz="1600">
                <a:solidFill>
                  <a:srgbClr val="374151"/>
                </a:solidFill>
              </a:rPr>
              <a:t>B) Google Cloud Functions</a:t>
            </a:r>
            <a:endParaRPr sz="1600">
              <a:solidFill>
                <a:srgbClr val="374151"/>
              </a:solidFill>
            </a:endParaRPr>
          </a:p>
          <a:p>
            <a:pPr marL="0" lvl="0" indent="0" algn="l" rtl="0">
              <a:lnSpc>
                <a:spcPct val="100000"/>
              </a:lnSpc>
              <a:spcBef>
                <a:spcPts val="1067"/>
              </a:spcBef>
              <a:spcAft>
                <a:spcPts val="0"/>
              </a:spcAft>
              <a:buClr>
                <a:schemeClr val="dk1"/>
              </a:buClr>
              <a:buSzPts val="1100"/>
              <a:buFont typeface="Arial"/>
              <a:buNone/>
            </a:pPr>
            <a:r>
              <a:rPr lang="en-US" sz="1600">
                <a:solidFill>
                  <a:srgbClr val="374151"/>
                </a:solidFill>
              </a:rPr>
              <a:t>C) Azure Functions</a:t>
            </a:r>
            <a:endParaRPr sz="1600">
              <a:solidFill>
                <a:srgbClr val="374151"/>
              </a:solidFill>
            </a:endParaRPr>
          </a:p>
          <a:p>
            <a:pPr marL="0" lvl="0" indent="0" algn="l" rtl="0">
              <a:lnSpc>
                <a:spcPct val="100000"/>
              </a:lnSpc>
              <a:spcBef>
                <a:spcPts val="1067"/>
              </a:spcBef>
              <a:spcAft>
                <a:spcPts val="0"/>
              </a:spcAft>
              <a:buSzPts val="1500"/>
              <a:buNone/>
            </a:pPr>
            <a:r>
              <a:rPr lang="en-US" sz="1600">
                <a:solidFill>
                  <a:srgbClr val="374151"/>
                </a:solidFill>
              </a:rPr>
              <a:t>D) IBM Cloud Functions</a:t>
            </a:r>
            <a:endParaRPr sz="1600">
              <a:solidFill>
                <a:srgbClr val="374151"/>
              </a:solidFill>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122" name="Google Shape;2122;g2921878fa09_0_38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123" name="Google Shape;2123;g2921878fa09_0_38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128</a:t>
            </a:fld>
            <a:endParaRPr>
              <a:solidFill>
                <a:srgbClr val="595959"/>
              </a:solidFill>
            </a:endParaRPr>
          </a:p>
        </p:txBody>
      </p:sp>
      <p:sp>
        <p:nvSpPr>
          <p:cNvPr id="2124" name="Google Shape;2124;g2921878fa09_0_38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g2921878fa09_0_40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External Functions</a:t>
            </a:r>
            <a:endParaRPr b="1"/>
          </a:p>
        </p:txBody>
      </p:sp>
      <p:sp>
        <p:nvSpPr>
          <p:cNvPr id="2131" name="Google Shape;2131;g2921878fa09_0_40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400">
                <a:solidFill>
                  <a:schemeClr val="dk1"/>
                </a:solidFill>
              </a:rPr>
              <a:t>Which cloud platforms' serverless functions can be utilized as remote services for Snowflake's external functions? (Select all that apply)</a:t>
            </a:r>
            <a:endParaRPr sz="1600">
              <a:solidFill>
                <a:srgbClr val="4D4D4D"/>
              </a:solidFill>
            </a:endParaRPr>
          </a:p>
          <a:p>
            <a:pPr marL="0" lvl="0" indent="0" algn="l" rtl="0">
              <a:lnSpc>
                <a:spcPct val="100000"/>
              </a:lnSpc>
              <a:spcBef>
                <a:spcPts val="1067"/>
              </a:spcBef>
              <a:spcAft>
                <a:spcPts val="0"/>
              </a:spcAft>
              <a:buSzPts val="1100"/>
              <a:buNone/>
            </a:pPr>
            <a:r>
              <a:rPr lang="en-US" sz="1600">
                <a:solidFill>
                  <a:srgbClr val="374151"/>
                </a:solidFill>
                <a:highlight>
                  <a:srgbClr val="FFFF00"/>
                </a:highlight>
              </a:rPr>
              <a:t>A) AWS Lambda</a:t>
            </a:r>
            <a:endParaRPr sz="1600">
              <a:solidFill>
                <a:srgbClr val="374151"/>
              </a:solidFill>
              <a:highlight>
                <a:srgbClr val="FFFF00"/>
              </a:highlight>
            </a:endParaRPr>
          </a:p>
          <a:p>
            <a:pPr marL="0" lvl="0" indent="0" algn="l" rtl="0">
              <a:lnSpc>
                <a:spcPct val="100000"/>
              </a:lnSpc>
              <a:spcBef>
                <a:spcPts val="1067"/>
              </a:spcBef>
              <a:spcAft>
                <a:spcPts val="0"/>
              </a:spcAft>
              <a:buSzPts val="1100"/>
              <a:buNone/>
            </a:pPr>
            <a:r>
              <a:rPr lang="en-US" sz="1600">
                <a:solidFill>
                  <a:srgbClr val="374151"/>
                </a:solidFill>
                <a:highlight>
                  <a:srgbClr val="FFFF00"/>
                </a:highlight>
              </a:rPr>
              <a:t>B) Google Cloud Functions</a:t>
            </a:r>
            <a:endParaRPr sz="1600">
              <a:solidFill>
                <a:srgbClr val="374151"/>
              </a:solidFill>
              <a:highlight>
                <a:srgbClr val="FFFF00"/>
              </a:highlight>
            </a:endParaRPr>
          </a:p>
          <a:p>
            <a:pPr marL="0" lvl="0" indent="0" algn="l" rtl="0">
              <a:lnSpc>
                <a:spcPct val="100000"/>
              </a:lnSpc>
              <a:spcBef>
                <a:spcPts val="1067"/>
              </a:spcBef>
              <a:spcAft>
                <a:spcPts val="0"/>
              </a:spcAft>
              <a:buSzPts val="1100"/>
              <a:buNone/>
            </a:pPr>
            <a:r>
              <a:rPr lang="en-US" sz="1600">
                <a:solidFill>
                  <a:srgbClr val="374151"/>
                </a:solidFill>
                <a:highlight>
                  <a:srgbClr val="FFFF00"/>
                </a:highlight>
              </a:rPr>
              <a:t>C) Azure Functions</a:t>
            </a:r>
            <a:endParaRPr sz="1600">
              <a:solidFill>
                <a:srgbClr val="374151"/>
              </a:solidFill>
              <a:highlight>
                <a:srgbClr val="FFFF00"/>
              </a:highlight>
            </a:endParaRPr>
          </a:p>
          <a:p>
            <a:pPr marL="0" lvl="0" indent="0" algn="l" rtl="0">
              <a:lnSpc>
                <a:spcPct val="100000"/>
              </a:lnSpc>
              <a:spcBef>
                <a:spcPts val="1067"/>
              </a:spcBef>
              <a:spcAft>
                <a:spcPts val="0"/>
              </a:spcAft>
              <a:buSzPts val="1500"/>
              <a:buNone/>
            </a:pPr>
            <a:r>
              <a:rPr lang="en-US" sz="1600">
                <a:solidFill>
                  <a:srgbClr val="374151"/>
                </a:solidFill>
              </a:rPr>
              <a:t>D) IBM Cloud Functions</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132" name="Google Shape;2132;g2921878fa09_0_40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133" name="Google Shape;2133;g2921878fa09_0_40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129</a:t>
            </a:fld>
            <a:endParaRPr>
              <a:solidFill>
                <a:srgbClr val="595959"/>
              </a:solidFill>
            </a:endParaRPr>
          </a:p>
        </p:txBody>
      </p:sp>
      <p:sp>
        <p:nvSpPr>
          <p:cNvPr id="2134" name="Google Shape;2134;g2921878fa09_0_40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g294317b3159_0_388"/>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Data Loading in Snowflake</a:t>
            </a:r>
            <a:endParaRPr/>
          </a:p>
        </p:txBody>
      </p:sp>
      <p:sp>
        <p:nvSpPr>
          <p:cNvPr id="1091" name="Google Shape;1091;g294317b3159_0_388"/>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600"/>
              </a:spcAft>
              <a:buNone/>
            </a:pPr>
            <a:endParaRPr/>
          </a:p>
        </p:txBody>
      </p:sp>
      <p:sp>
        <p:nvSpPr>
          <p:cNvPr id="1092" name="Google Shape;1092;g294317b3159_0_38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a:p>
        </p:txBody>
      </p:sp>
      <p:pic>
        <p:nvPicPr>
          <p:cNvPr id="1093" name="Google Shape;1093;g294317b3159_0_388"/>
          <p:cNvPicPr preferRelativeResize="0"/>
          <p:nvPr/>
        </p:nvPicPr>
        <p:blipFill>
          <a:blip r:embed="rId3">
            <a:alphaModFix/>
          </a:blip>
          <a:stretch>
            <a:fillRect/>
          </a:stretch>
        </p:blipFill>
        <p:spPr>
          <a:xfrm>
            <a:off x="609600" y="1073900"/>
            <a:ext cx="10205624" cy="497547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g25cd0f7e00a_0_0"/>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Transaction Management in Snowflake</a:t>
            </a:r>
            <a:endParaRPr/>
          </a:p>
        </p:txBody>
      </p:sp>
      <p:sp>
        <p:nvSpPr>
          <p:cNvPr id="2141" name="Google Shape;2141;g25cd0f7e00a_0_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Definition:</a:t>
            </a:r>
            <a:r>
              <a:rPr lang="en-US" b="0"/>
              <a:t> </a:t>
            </a:r>
            <a:endParaRPr b="0"/>
          </a:p>
          <a:p>
            <a:pPr marL="914400" lvl="0" indent="-342900" algn="l" rtl="0">
              <a:spcBef>
                <a:spcPts val="600"/>
              </a:spcBef>
              <a:spcAft>
                <a:spcPts val="0"/>
              </a:spcAft>
              <a:buSzPts val="1800"/>
              <a:buChar char="●"/>
            </a:pPr>
            <a:r>
              <a:rPr lang="en-US" b="0"/>
              <a:t>Transaction management ensure the consistency, reliability, and correct sequencing of database operations</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Importance in Snowflake: </a:t>
            </a:r>
            <a:endParaRPr/>
          </a:p>
          <a:p>
            <a:pPr marL="914400" lvl="0" indent="-342900" algn="l" rtl="0">
              <a:spcBef>
                <a:spcPts val="600"/>
              </a:spcBef>
              <a:spcAft>
                <a:spcPts val="0"/>
              </a:spcAft>
              <a:buSzPts val="1800"/>
              <a:buChar char="●"/>
            </a:pPr>
            <a:r>
              <a:rPr lang="en-US" b="0"/>
              <a:t>Enables  ACID-compliant operations</a:t>
            </a:r>
            <a:endParaRPr b="0"/>
          </a:p>
          <a:p>
            <a:pPr marL="0" lvl="0" indent="0" algn="l" rtl="0">
              <a:spcBef>
                <a:spcPts val="600"/>
              </a:spcBef>
              <a:spcAft>
                <a:spcPts val="0"/>
              </a:spcAft>
              <a:buNone/>
            </a:pPr>
            <a:endParaRPr b="0"/>
          </a:p>
          <a:p>
            <a:pPr marL="914400" lvl="0" indent="-342900" algn="l" rtl="0">
              <a:spcBef>
                <a:spcPts val="600"/>
              </a:spcBef>
              <a:spcAft>
                <a:spcPts val="0"/>
              </a:spcAft>
              <a:buSzPts val="1800"/>
              <a:buChar char="●"/>
            </a:pPr>
            <a:r>
              <a:rPr lang="en-US" b="0"/>
              <a:t>Ensures data integrity across complex operations</a:t>
            </a:r>
            <a:endParaRPr b="0"/>
          </a:p>
          <a:p>
            <a:pPr marL="457200" lvl="0" indent="0" algn="l" rtl="0">
              <a:spcBef>
                <a:spcPts val="600"/>
              </a:spcBef>
              <a:spcAft>
                <a:spcPts val="0"/>
              </a:spcAft>
              <a:buNone/>
            </a:pPr>
            <a:endParaRPr b="0"/>
          </a:p>
          <a:p>
            <a:pPr marL="914400" lvl="0" indent="-342900" algn="l" rtl="0">
              <a:spcBef>
                <a:spcPts val="600"/>
              </a:spcBef>
              <a:spcAft>
                <a:spcPts val="0"/>
              </a:spcAft>
              <a:buSzPts val="1800"/>
              <a:buChar char="●"/>
            </a:pPr>
            <a:r>
              <a:rPr lang="en-US" b="0"/>
              <a:t>Allows for the flexibility of manual or automatic control</a:t>
            </a:r>
            <a:endParaRPr b="0"/>
          </a:p>
        </p:txBody>
      </p:sp>
      <p:sp>
        <p:nvSpPr>
          <p:cNvPr id="2142" name="Google Shape;2142;g25cd0f7e00a_0_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g25cd0f7e00a_0_7"/>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Transactions in Snowflake</a:t>
            </a:r>
            <a:endParaRPr/>
          </a:p>
        </p:txBody>
      </p:sp>
      <p:sp>
        <p:nvSpPr>
          <p:cNvPr id="2149" name="Google Shape;2149;g25cd0f7e00a_0_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buNone/>
            </a:pPr>
            <a:r>
              <a:rPr lang="en-US"/>
              <a:t>Auto Commit Mode:</a:t>
            </a:r>
            <a:r>
              <a:rPr lang="en-US" b="0"/>
              <a:t> </a:t>
            </a:r>
            <a:endParaRPr b="0"/>
          </a:p>
          <a:p>
            <a:pPr marL="914400" lvl="0" indent="-342900" algn="l" rtl="0">
              <a:spcBef>
                <a:spcPts val="600"/>
              </a:spcBef>
              <a:spcAft>
                <a:spcPts val="0"/>
              </a:spcAft>
              <a:buSzPts val="1800"/>
              <a:buChar char="●"/>
            </a:pPr>
            <a:r>
              <a:rPr lang="en-US" b="0"/>
              <a:t>Each SQL statement is treated as a transaction</a:t>
            </a:r>
            <a:endParaRPr b="0"/>
          </a:p>
          <a:p>
            <a:pPr marL="914400" lvl="0" indent="-342900" algn="l" rtl="0">
              <a:spcBef>
                <a:spcPts val="0"/>
              </a:spcBef>
              <a:spcAft>
                <a:spcPts val="0"/>
              </a:spcAft>
              <a:buSzPts val="1800"/>
              <a:buChar char="●"/>
            </a:pPr>
            <a:r>
              <a:rPr lang="en-US" b="0"/>
              <a:t>Commits automatically on successful execution</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Multi-statement Mode: </a:t>
            </a:r>
            <a:endParaRPr/>
          </a:p>
          <a:p>
            <a:pPr marL="914400" lvl="0" indent="-342900" algn="l" rtl="0">
              <a:spcBef>
                <a:spcPts val="600"/>
              </a:spcBef>
              <a:spcAft>
                <a:spcPts val="0"/>
              </a:spcAft>
              <a:buSzPts val="1800"/>
              <a:buChar char="●"/>
            </a:pPr>
            <a:r>
              <a:rPr lang="en-US" b="0"/>
              <a:t>Allows for bundling of several SQL operations into one transaction</a:t>
            </a:r>
            <a:endParaRPr b="0"/>
          </a:p>
          <a:p>
            <a:pPr marL="914400" lvl="0" indent="-342900" algn="l" rtl="0">
              <a:spcBef>
                <a:spcPts val="0"/>
              </a:spcBef>
              <a:spcAft>
                <a:spcPts val="0"/>
              </a:spcAft>
              <a:buSzPts val="1800"/>
              <a:buChar char="●"/>
            </a:pPr>
            <a:r>
              <a:rPr lang="en-US" b="0"/>
              <a:t>Requires manual COMMIT to save or ROLLBACK to undo</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Starting a Transaction:</a:t>
            </a:r>
            <a:endParaRPr/>
          </a:p>
          <a:p>
            <a:pPr marL="914400" lvl="0" indent="-342900" algn="l" rtl="0">
              <a:spcBef>
                <a:spcPts val="600"/>
              </a:spcBef>
              <a:spcAft>
                <a:spcPts val="0"/>
              </a:spcAft>
              <a:buSzPts val="1800"/>
              <a:buChar char="●"/>
            </a:pPr>
            <a:r>
              <a:rPr lang="en-US" b="0"/>
              <a:t>Use ‘START TRANSACTION’ to begin</a:t>
            </a:r>
            <a:endParaRPr b="0"/>
          </a:p>
          <a:p>
            <a:pPr marL="914400" lvl="0" indent="-342900" algn="l" rtl="0">
              <a:spcBef>
                <a:spcPts val="0"/>
              </a:spcBef>
              <a:spcAft>
                <a:spcPts val="0"/>
              </a:spcAft>
              <a:buSzPts val="1800"/>
              <a:buChar char="●"/>
            </a:pPr>
            <a:r>
              <a:rPr lang="en-US" b="0"/>
              <a:t>Blocks other transactions from making conflicting modifications</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Ending a Transaction:</a:t>
            </a:r>
            <a:endParaRPr/>
          </a:p>
          <a:p>
            <a:pPr marL="914400" lvl="0" indent="-342900" algn="l" rtl="0">
              <a:spcBef>
                <a:spcPts val="600"/>
              </a:spcBef>
              <a:spcAft>
                <a:spcPts val="0"/>
              </a:spcAft>
              <a:buSzPts val="1800"/>
              <a:buChar char="●"/>
            </a:pPr>
            <a:r>
              <a:rPr lang="en-US" b="0"/>
              <a:t>‘COMMIT’: save all the changes</a:t>
            </a:r>
            <a:endParaRPr b="0"/>
          </a:p>
          <a:p>
            <a:pPr marL="914400" lvl="0" indent="-342900" algn="l" rtl="0">
              <a:spcBef>
                <a:spcPts val="0"/>
              </a:spcBef>
              <a:spcAft>
                <a:spcPts val="0"/>
              </a:spcAft>
              <a:buSzPts val="1800"/>
              <a:buChar char="●"/>
            </a:pPr>
            <a:r>
              <a:rPr lang="en-US" b="0"/>
              <a:t>‘ROLLBACK’: Discard all the changes made within the transaction</a:t>
            </a:r>
            <a:endParaRPr b="0"/>
          </a:p>
          <a:p>
            <a:pPr marL="0" lvl="0" indent="0" algn="l" rtl="0">
              <a:spcBef>
                <a:spcPts val="600"/>
              </a:spcBef>
              <a:spcAft>
                <a:spcPts val="600"/>
              </a:spcAft>
              <a:buNone/>
            </a:pPr>
            <a:endParaRPr/>
          </a:p>
        </p:txBody>
      </p:sp>
      <p:sp>
        <p:nvSpPr>
          <p:cNvPr id="2150" name="Google Shape;2150;g25cd0f7e00a_0_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g25cd0f7e00a_0_22"/>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3400"/>
              <a:t>Transaction Isolation Levels In Snowflake</a:t>
            </a:r>
            <a:endParaRPr sz="3400"/>
          </a:p>
        </p:txBody>
      </p:sp>
      <p:sp>
        <p:nvSpPr>
          <p:cNvPr id="2157" name="Google Shape;2157;g25cd0f7e00a_0_22"/>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b="0"/>
              <a:t>READ COMMITTED (Default):</a:t>
            </a:r>
            <a:endParaRPr b="0"/>
          </a:p>
          <a:p>
            <a:pPr marL="914400" lvl="0" indent="-342900" algn="l" rtl="0">
              <a:spcBef>
                <a:spcPts val="600"/>
              </a:spcBef>
              <a:spcAft>
                <a:spcPts val="0"/>
              </a:spcAft>
              <a:buSzPts val="1800"/>
              <a:buChar char="●"/>
            </a:pPr>
            <a:r>
              <a:rPr lang="en-US" b="0"/>
              <a:t>Only sees data from other transactions that have been committed</a:t>
            </a:r>
            <a:endParaRPr b="0"/>
          </a:p>
          <a:p>
            <a:pPr marL="914400" lvl="0" indent="-342900" algn="l" rtl="0">
              <a:spcBef>
                <a:spcPts val="0"/>
              </a:spcBef>
              <a:spcAft>
                <a:spcPts val="0"/>
              </a:spcAft>
              <a:buSzPts val="1800"/>
              <a:buChar char="●"/>
            </a:pPr>
            <a:r>
              <a:rPr lang="en-US" b="0"/>
              <a:t>Avoid dirty reads</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b="0"/>
              <a:t>SERIALIZABLE: </a:t>
            </a:r>
            <a:endParaRPr b="0"/>
          </a:p>
          <a:p>
            <a:pPr marL="914400" lvl="0" indent="-342900" algn="l" rtl="0">
              <a:spcBef>
                <a:spcPts val="600"/>
              </a:spcBef>
              <a:spcAft>
                <a:spcPts val="0"/>
              </a:spcAft>
              <a:buSzPts val="1800"/>
              <a:buChar char="●"/>
            </a:pPr>
            <a:r>
              <a:rPr lang="en-US" b="0"/>
              <a:t>Full isolation. Operations in the transaction are invisible to other transactions until committed</a:t>
            </a:r>
            <a:endParaRPr b="0"/>
          </a:p>
          <a:p>
            <a:pPr marL="914400" lvl="0" indent="-342900" algn="l" rtl="0">
              <a:spcBef>
                <a:spcPts val="0"/>
              </a:spcBef>
              <a:spcAft>
                <a:spcPts val="0"/>
              </a:spcAft>
              <a:buSzPts val="1800"/>
              <a:buChar char="●"/>
            </a:pPr>
            <a:r>
              <a:rPr lang="en-US" b="0"/>
              <a:t>Avoids dirty reads, non-repeatable reads, and phantom reads.</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b="0"/>
              <a:t>Note: Snowflake does not use READ UNCOMMITTED or REPEATABLE READ levels, common in some other databases. </a:t>
            </a:r>
            <a:endParaRPr b="0"/>
          </a:p>
          <a:p>
            <a:pPr marL="0" lvl="0" indent="0" algn="l" rtl="0">
              <a:spcBef>
                <a:spcPts val="600"/>
              </a:spcBef>
              <a:spcAft>
                <a:spcPts val="600"/>
              </a:spcAft>
              <a:buNone/>
            </a:pPr>
            <a:endParaRPr/>
          </a:p>
        </p:txBody>
      </p:sp>
      <p:sp>
        <p:nvSpPr>
          <p:cNvPr id="2158" name="Google Shape;2158;g25cd0f7e00a_0_22"/>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g25cd0f7e00a_0_30"/>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Transaction Conflicts &amp; Resolutions</a:t>
            </a:r>
            <a:endParaRPr/>
          </a:p>
        </p:txBody>
      </p:sp>
      <p:sp>
        <p:nvSpPr>
          <p:cNvPr id="2165" name="Google Shape;2165;g25cd0f7e00a_0_3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Conflicts Occur When:</a:t>
            </a:r>
            <a:endParaRPr b="0"/>
          </a:p>
          <a:p>
            <a:pPr marL="914400" lvl="0" indent="-342900" algn="l" rtl="0">
              <a:spcBef>
                <a:spcPts val="0"/>
              </a:spcBef>
              <a:spcAft>
                <a:spcPts val="0"/>
              </a:spcAft>
              <a:buSzPts val="1800"/>
              <a:buChar char="●"/>
            </a:pPr>
            <a:r>
              <a:rPr lang="en-US" b="0"/>
              <a:t>Two transactions try to modify the same object simultaneously </a:t>
            </a:r>
            <a:endParaRPr b="0"/>
          </a:p>
          <a:p>
            <a:pPr marL="914400" lvl="0" indent="-342900" algn="l" rtl="0">
              <a:spcBef>
                <a:spcPts val="0"/>
              </a:spcBef>
              <a:spcAft>
                <a:spcPts val="0"/>
              </a:spcAft>
              <a:buSzPts val="1800"/>
              <a:buChar char="●"/>
            </a:pPr>
            <a:r>
              <a:rPr lang="en-US" b="0"/>
              <a:t>One transaction reads data another transaction is modifying</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Snowflake’s Approach: </a:t>
            </a:r>
            <a:endParaRPr b="0"/>
          </a:p>
          <a:p>
            <a:pPr marL="914400" lvl="0" indent="-342900" algn="l" rtl="0">
              <a:spcBef>
                <a:spcPts val="0"/>
              </a:spcBef>
              <a:spcAft>
                <a:spcPts val="0"/>
              </a:spcAft>
              <a:buSzPts val="1800"/>
              <a:buChar char="●"/>
            </a:pPr>
            <a:r>
              <a:rPr lang="en-US" b="0"/>
              <a:t>Uses optimistic concurrency control</a:t>
            </a:r>
            <a:endParaRPr b="0"/>
          </a:p>
          <a:p>
            <a:pPr marL="914400" lvl="0" indent="-342900" algn="l" rtl="0">
              <a:spcBef>
                <a:spcPts val="0"/>
              </a:spcBef>
              <a:spcAft>
                <a:spcPts val="0"/>
              </a:spcAft>
              <a:buSzPts val="1800"/>
              <a:buChar char="●"/>
            </a:pPr>
            <a:r>
              <a:rPr lang="en-US" b="0"/>
              <a:t>If a conflict is detected, the later transaction is aborted</a:t>
            </a:r>
            <a:endParaRPr b="0"/>
          </a:p>
          <a:p>
            <a:pPr marL="0" lvl="0" indent="0" algn="l" rtl="0">
              <a:spcBef>
                <a:spcPts val="600"/>
              </a:spcBef>
              <a:spcAft>
                <a:spcPts val="0"/>
              </a:spcAft>
              <a:buNone/>
            </a:pPr>
            <a:endParaRPr/>
          </a:p>
          <a:p>
            <a:pPr marL="0" lvl="0" indent="0" algn="l" rtl="0">
              <a:spcBef>
                <a:spcPts val="600"/>
              </a:spcBef>
              <a:spcAft>
                <a:spcPts val="600"/>
              </a:spcAft>
              <a:buNone/>
            </a:pPr>
            <a:endParaRPr/>
          </a:p>
        </p:txBody>
      </p:sp>
      <p:sp>
        <p:nvSpPr>
          <p:cNvPr id="2166" name="Google Shape;2166;g25cd0f7e00a_0_3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g25cd0f7e00a_0_37"/>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Monitoring Transactions</a:t>
            </a:r>
            <a:endParaRPr/>
          </a:p>
        </p:txBody>
      </p:sp>
      <p:sp>
        <p:nvSpPr>
          <p:cNvPr id="2173" name="Google Shape;2173;g25cd0f7e00a_0_3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System Views &amp; Functions:</a:t>
            </a:r>
            <a:endParaRPr b="0"/>
          </a:p>
          <a:p>
            <a:pPr marL="914400" lvl="0" indent="-342900" algn="l" rtl="0">
              <a:spcBef>
                <a:spcPts val="0"/>
              </a:spcBef>
              <a:spcAft>
                <a:spcPts val="0"/>
              </a:spcAft>
              <a:buSzPts val="1800"/>
              <a:buChar char="●"/>
            </a:pPr>
            <a:r>
              <a:rPr lang="en-US" b="0"/>
              <a:t>‘SHOW TRANSACTIONS’: Display active transactions</a:t>
            </a:r>
            <a:endParaRPr b="0"/>
          </a:p>
          <a:p>
            <a:pPr marL="914400" lvl="0" indent="-342900" algn="l" rtl="0">
              <a:spcBef>
                <a:spcPts val="0"/>
              </a:spcBef>
              <a:spcAft>
                <a:spcPts val="0"/>
              </a:spcAft>
              <a:buSzPts val="1800"/>
              <a:buChar char="●"/>
            </a:pPr>
            <a:r>
              <a:rPr lang="en-US" b="0"/>
              <a:t>‘SHOW LOCKS’: View all current locks in the system</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Information Schema: </a:t>
            </a:r>
            <a:endParaRPr b="0"/>
          </a:p>
          <a:p>
            <a:pPr marL="914400" lvl="0" indent="-342900" algn="l" rtl="0">
              <a:spcBef>
                <a:spcPts val="0"/>
              </a:spcBef>
              <a:spcAft>
                <a:spcPts val="0"/>
              </a:spcAft>
              <a:buSzPts val="1800"/>
              <a:buChar char="●"/>
            </a:pPr>
            <a:r>
              <a:rPr lang="en-US" b="0"/>
              <a:t>‘TRANSACTIONS’ view: Detailed info on all past and current transactions</a:t>
            </a:r>
            <a:endParaRPr b="0"/>
          </a:p>
          <a:p>
            <a:pPr marL="914400" lvl="0" indent="-342900" algn="l" rtl="0">
              <a:spcBef>
                <a:spcPts val="0"/>
              </a:spcBef>
              <a:spcAft>
                <a:spcPts val="0"/>
              </a:spcAft>
              <a:buSzPts val="1800"/>
              <a:buChar char="●"/>
            </a:pPr>
            <a:r>
              <a:rPr lang="en-US" b="0"/>
              <a:t>‘STATEMENTS’ view: History and details of SQL statements</a:t>
            </a:r>
            <a:endParaRPr b="0"/>
          </a:p>
          <a:p>
            <a:pPr marL="0" lvl="0" indent="0" algn="l" rtl="0">
              <a:spcBef>
                <a:spcPts val="600"/>
              </a:spcBef>
              <a:spcAft>
                <a:spcPts val="0"/>
              </a:spcAft>
              <a:buNone/>
            </a:pPr>
            <a:endParaRPr/>
          </a:p>
          <a:p>
            <a:pPr marL="0" lvl="0" indent="0" algn="l" rtl="0">
              <a:spcBef>
                <a:spcPts val="600"/>
              </a:spcBef>
              <a:spcAft>
                <a:spcPts val="600"/>
              </a:spcAft>
              <a:buNone/>
            </a:pPr>
            <a:endParaRPr/>
          </a:p>
        </p:txBody>
      </p:sp>
      <p:sp>
        <p:nvSpPr>
          <p:cNvPr id="2174" name="Google Shape;2174;g25cd0f7e00a_0_3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g25cd0f7e00a_0_44"/>
          <p:cNvSpPr txBox="1">
            <a:spLocks noGrp="1"/>
          </p:cNvSpPr>
          <p:nvPr>
            <p:ph type="title"/>
          </p:nvPr>
        </p:nvSpPr>
        <p:spPr>
          <a:xfrm>
            <a:off x="308150" y="0"/>
            <a:ext cx="11583000" cy="882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940"/>
              <a:t>Best Practices in Snowflake Transaction Management</a:t>
            </a:r>
            <a:endParaRPr sz="2940"/>
          </a:p>
        </p:txBody>
      </p:sp>
      <p:sp>
        <p:nvSpPr>
          <p:cNvPr id="2181" name="Google Shape;2181;g25cd0f7e00a_0_44"/>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Limit Transaction Duration: Reduces potential conflicts and resource locking</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Be Explicit: Always specify ‘START TRANSACTION’ and use ‘COMMIT’ or ‘ROLLBACK’ as appropriate</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Monitor Actively: Keep an eye on long-running or blocked transactions using Snowflake’s monitoring tools</a:t>
            </a:r>
            <a:endParaRPr b="0"/>
          </a:p>
          <a:p>
            <a:pPr marL="91440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600"/>
              </a:spcAft>
              <a:buNone/>
            </a:pPr>
            <a:endParaRPr/>
          </a:p>
        </p:txBody>
      </p:sp>
      <p:sp>
        <p:nvSpPr>
          <p:cNvPr id="2182" name="Google Shape;2182;g25cd0f7e00a_0_44"/>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g2959fa056d8_0_2"/>
          <p:cNvSpPr txBox="1">
            <a:spLocks noGrp="1"/>
          </p:cNvSpPr>
          <p:nvPr>
            <p:ph type="body" idx="1"/>
          </p:nvPr>
        </p:nvSpPr>
        <p:spPr>
          <a:xfrm>
            <a:off x="457200" y="805417"/>
            <a:ext cx="7620000" cy="378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00"/>
              <a:buNone/>
            </a:pPr>
            <a:endParaRPr/>
          </a:p>
          <a:p>
            <a:pPr marL="0" lvl="0" indent="0" algn="l" rtl="0">
              <a:lnSpc>
                <a:spcPct val="100000"/>
              </a:lnSpc>
              <a:spcBef>
                <a:spcPts val="1067"/>
              </a:spcBef>
              <a:spcAft>
                <a:spcPts val="0"/>
              </a:spcAft>
              <a:buSzPts val="1500"/>
              <a:buNone/>
            </a:pPr>
            <a:endParaRPr/>
          </a:p>
        </p:txBody>
      </p:sp>
      <p:sp>
        <p:nvSpPr>
          <p:cNvPr id="2189" name="Google Shape;2189;g2959fa056d8_0_2"/>
          <p:cNvSpPr txBox="1"/>
          <p:nvPr/>
        </p:nvSpPr>
        <p:spPr>
          <a:xfrm>
            <a:off x="0" y="650817"/>
            <a:ext cx="8683500" cy="9165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5467">
                <a:solidFill>
                  <a:srgbClr val="FF0000"/>
                </a:solidFill>
                <a:latin typeface="Arial"/>
                <a:ea typeface="Arial"/>
                <a:cs typeface="Arial"/>
                <a:sym typeface="Arial"/>
              </a:rPr>
              <a:t>Experiment</a:t>
            </a:r>
            <a:endParaRPr sz="667">
              <a:solidFill>
                <a:srgbClr val="002060"/>
              </a:solidFill>
              <a:latin typeface="Arial"/>
              <a:ea typeface="Arial"/>
              <a:cs typeface="Arial"/>
              <a:sym typeface="Arial"/>
            </a:endParaRPr>
          </a:p>
        </p:txBody>
      </p:sp>
      <p:pic>
        <p:nvPicPr>
          <p:cNvPr id="2190" name="Google Shape;2190;g2959fa056d8_0_2"/>
          <p:cNvPicPr preferRelativeResize="0"/>
          <p:nvPr/>
        </p:nvPicPr>
        <p:blipFill rotWithShape="1">
          <a:blip r:embed="rId3">
            <a:alphaModFix/>
          </a:blip>
          <a:srcRect t="16072"/>
          <a:stretch/>
        </p:blipFill>
        <p:spPr>
          <a:xfrm>
            <a:off x="0" y="2138463"/>
            <a:ext cx="8448800" cy="4719541"/>
          </a:xfrm>
          <a:prstGeom prst="rect">
            <a:avLst/>
          </a:prstGeom>
          <a:noFill/>
          <a:ln>
            <a:noFill/>
          </a:ln>
        </p:spPr>
      </p:pic>
      <p:sp>
        <p:nvSpPr>
          <p:cNvPr id="2191" name="Google Shape;2191;g2959fa056d8_0_2"/>
          <p:cNvSpPr txBox="1">
            <a:spLocks noGrp="1"/>
          </p:cNvSpPr>
          <p:nvPr>
            <p:ph type="ftr" idx="11"/>
          </p:nvPr>
        </p:nvSpPr>
        <p:spPr>
          <a:xfrm>
            <a:off x="44301" y="6574155"/>
            <a:ext cx="4572000" cy="28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 2023 by Innovation In Software Corporation </a:t>
            </a:r>
            <a:br>
              <a:rPr lang="en-US"/>
            </a:br>
            <a:endParaRPr/>
          </a:p>
        </p:txBody>
      </p:sp>
      <p:sp>
        <p:nvSpPr>
          <p:cNvPr id="2192" name="Google Shape;2192;g2959fa056d8_0_2"/>
          <p:cNvSpPr txBox="1"/>
          <p:nvPr/>
        </p:nvSpPr>
        <p:spPr>
          <a:xfrm>
            <a:off x="8815128" y="3213514"/>
            <a:ext cx="2672700" cy="178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Content</a:t>
            </a:r>
            <a:endParaRPr/>
          </a:p>
          <a:p>
            <a:pPr marL="0" marR="0" lvl="0" indent="0" algn="l" rtl="0">
              <a:spcBef>
                <a:spcPts val="0"/>
              </a:spcBef>
              <a:spcAft>
                <a:spcPts val="0"/>
              </a:spcAft>
              <a:buNone/>
            </a:pPr>
            <a:r>
              <a:rPr lang="en-US" sz="2400">
                <a:solidFill>
                  <a:schemeClr val="dk1"/>
                </a:solidFill>
              </a:rPr>
              <a:t>LAB 6 - Transactions</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g25cd0f7e00a_0_51"/>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Semi-structured Data in Snowflake</a:t>
            </a:r>
            <a:endParaRPr/>
          </a:p>
        </p:txBody>
      </p:sp>
      <p:sp>
        <p:nvSpPr>
          <p:cNvPr id="2199" name="Google Shape;2199;g25cd0f7e00a_0_5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Definition: </a:t>
            </a:r>
            <a:endParaRPr/>
          </a:p>
          <a:p>
            <a:pPr marL="457200" lvl="0" indent="-342900" algn="l" rtl="0">
              <a:spcBef>
                <a:spcPts val="600"/>
              </a:spcBef>
              <a:spcAft>
                <a:spcPts val="0"/>
              </a:spcAft>
              <a:buSzPts val="1800"/>
              <a:buChar char="●"/>
            </a:pPr>
            <a:r>
              <a:rPr lang="en-US" b="0"/>
              <a:t>Data that doesn’t conform to the traditional table-row-column structure</a:t>
            </a:r>
            <a:endParaRPr b="0"/>
          </a:p>
          <a:p>
            <a:pPr marL="457200" lvl="0" indent="-342900" algn="l" rtl="0">
              <a:spcBef>
                <a:spcPts val="0"/>
              </a:spcBef>
              <a:spcAft>
                <a:spcPts val="0"/>
              </a:spcAft>
              <a:buSzPts val="1800"/>
              <a:buChar char="●"/>
            </a:pPr>
            <a:r>
              <a:rPr lang="en-US" b="0"/>
              <a:t>Examples: JSON, Avro, Parquet, XML, ORC</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Snowflake’s Approach:</a:t>
            </a:r>
            <a:endParaRPr/>
          </a:p>
          <a:p>
            <a:pPr marL="457200" lvl="0" indent="-342900" algn="l" rtl="0">
              <a:spcBef>
                <a:spcPts val="600"/>
              </a:spcBef>
              <a:spcAft>
                <a:spcPts val="0"/>
              </a:spcAft>
              <a:buSzPts val="1800"/>
              <a:buChar char="●"/>
            </a:pPr>
            <a:r>
              <a:rPr lang="en-US" b="0"/>
              <a:t>Native support to store, retrieve, and process semi-structured data</a:t>
            </a:r>
            <a:endParaRPr b="0"/>
          </a:p>
          <a:p>
            <a:pPr marL="457200" lvl="0" indent="-342900" algn="l" rtl="0">
              <a:spcBef>
                <a:spcPts val="0"/>
              </a:spcBef>
              <a:spcAft>
                <a:spcPts val="0"/>
              </a:spcAft>
              <a:buSzPts val="1800"/>
              <a:buChar char="●"/>
            </a:pPr>
            <a:r>
              <a:rPr lang="en-US" b="0"/>
              <a:t>Enables seamless integration with structured data</a:t>
            </a:r>
            <a:endParaRPr b="0"/>
          </a:p>
        </p:txBody>
      </p:sp>
      <p:sp>
        <p:nvSpPr>
          <p:cNvPr id="2200" name="Google Shape;2200;g25cd0f7e00a_0_5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g25cd0f7e00a_0_58"/>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Storage of Semi-structured Data</a:t>
            </a:r>
            <a:endParaRPr/>
          </a:p>
        </p:txBody>
      </p:sp>
      <p:sp>
        <p:nvSpPr>
          <p:cNvPr id="2207" name="Google Shape;2207;g25cd0f7e00a_0_58"/>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VARIANT Data Type</a:t>
            </a:r>
            <a:r>
              <a:rPr lang="en-US" b="0"/>
              <a:t>: </a:t>
            </a:r>
            <a:endParaRPr b="0"/>
          </a:p>
          <a:p>
            <a:pPr marL="457200" lvl="0" indent="-342900" algn="l" rtl="0">
              <a:spcBef>
                <a:spcPts val="600"/>
              </a:spcBef>
              <a:spcAft>
                <a:spcPts val="0"/>
              </a:spcAft>
              <a:buSzPts val="1800"/>
              <a:buChar char="●"/>
            </a:pPr>
            <a:r>
              <a:rPr lang="en-US" b="0"/>
              <a:t>Snowflake’s primary type for semi-structured data</a:t>
            </a:r>
            <a:endParaRPr b="0"/>
          </a:p>
          <a:p>
            <a:pPr marL="457200" lvl="0" indent="-342900" algn="l" rtl="0">
              <a:spcBef>
                <a:spcPts val="0"/>
              </a:spcBef>
              <a:spcAft>
                <a:spcPts val="0"/>
              </a:spcAft>
              <a:buSzPts val="1800"/>
              <a:buChar char="●"/>
            </a:pPr>
            <a:r>
              <a:rPr lang="en-US" b="0"/>
              <a:t>Can store up to 16 MB of data</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Additional Data Types:</a:t>
            </a:r>
            <a:endParaRPr/>
          </a:p>
          <a:p>
            <a:pPr marL="457200" lvl="0" indent="-342900" algn="l" rtl="0">
              <a:spcBef>
                <a:spcPts val="600"/>
              </a:spcBef>
              <a:spcAft>
                <a:spcPts val="0"/>
              </a:spcAft>
              <a:buSzPts val="1800"/>
              <a:buChar char="●"/>
            </a:pPr>
            <a:r>
              <a:rPr lang="en-US" b="0"/>
              <a:t>‘OBJECT’: For JSON objects</a:t>
            </a:r>
            <a:endParaRPr b="0"/>
          </a:p>
          <a:p>
            <a:pPr marL="457200" lvl="0" indent="-342900" algn="l" rtl="0">
              <a:spcBef>
                <a:spcPts val="0"/>
              </a:spcBef>
              <a:spcAft>
                <a:spcPts val="0"/>
              </a:spcAft>
              <a:buSzPts val="1800"/>
              <a:buChar char="●"/>
            </a:pPr>
            <a:r>
              <a:rPr lang="en-US" b="0"/>
              <a:t>‘ARRAY’: For JSON arrays</a:t>
            </a:r>
            <a:endParaRPr b="0"/>
          </a:p>
        </p:txBody>
      </p:sp>
      <p:sp>
        <p:nvSpPr>
          <p:cNvPr id="2208" name="Google Shape;2208;g25cd0f7e00a_0_5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g25cd0f7e00a_0_65"/>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Loading Semi-structured Data into Snowflake</a:t>
            </a:r>
            <a:endParaRPr/>
          </a:p>
        </p:txBody>
      </p:sp>
      <p:sp>
        <p:nvSpPr>
          <p:cNvPr id="2215" name="Google Shape;2215;g25cd0f7e00a_0_65"/>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Bulk Load:</a:t>
            </a:r>
            <a:r>
              <a:rPr lang="en-US" b="0"/>
              <a:t> </a:t>
            </a:r>
            <a:endParaRPr b="0"/>
          </a:p>
          <a:p>
            <a:pPr marL="457200" lvl="0" indent="-342900" algn="l" rtl="0">
              <a:spcBef>
                <a:spcPts val="600"/>
              </a:spcBef>
              <a:spcAft>
                <a:spcPts val="0"/>
              </a:spcAft>
              <a:buSzPts val="1800"/>
              <a:buChar char="●"/>
            </a:pPr>
            <a:r>
              <a:rPr lang="en-US" b="0"/>
              <a:t>Use the ‘COPY INTO’ command</a:t>
            </a:r>
            <a:endParaRPr b="0"/>
          </a:p>
          <a:p>
            <a:pPr marL="457200" lvl="0" indent="-342900" algn="l" rtl="0">
              <a:spcBef>
                <a:spcPts val="0"/>
              </a:spcBef>
              <a:spcAft>
                <a:spcPts val="0"/>
              </a:spcAft>
              <a:buSzPts val="1800"/>
              <a:buChar char="●"/>
            </a:pPr>
            <a:r>
              <a:rPr lang="en-US" b="0"/>
              <a:t>Automatically recognizes and processes JSON, AVro, and Parquet, and ORC</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File Format Options:</a:t>
            </a:r>
            <a:endParaRPr/>
          </a:p>
          <a:p>
            <a:pPr marL="457200" lvl="0" indent="-342900" algn="l" rtl="0">
              <a:spcBef>
                <a:spcPts val="600"/>
              </a:spcBef>
              <a:spcAft>
                <a:spcPts val="0"/>
              </a:spcAft>
              <a:buSzPts val="1800"/>
              <a:buChar char="●"/>
            </a:pPr>
            <a:r>
              <a:rPr lang="en-US" b="0"/>
              <a:t>Set specific properties like ‘TYPE’, ‘STRIP_OUTTER_ARRAY’, etc., to customize data loading</a:t>
            </a:r>
            <a:endParaRPr b="0"/>
          </a:p>
        </p:txBody>
      </p:sp>
      <p:sp>
        <p:nvSpPr>
          <p:cNvPr id="2216" name="Google Shape;2216;g25cd0f7e00a_0_65"/>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g25cd0f7e00a_0_487"/>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Data Loading in Snowflake</a:t>
            </a:r>
            <a:endParaRPr/>
          </a:p>
        </p:txBody>
      </p:sp>
      <p:sp>
        <p:nvSpPr>
          <p:cNvPr id="1100" name="Google Shape;1100;g25cd0f7e00a_0_48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Supported File Locations: </a:t>
            </a:r>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Snowflake uses the term "stage" to describe the location of data files in cloud storage.</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The "COPY INTO &lt;table&gt;" command is used for both:</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Bulk data loads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Continuous data loads via Snowpipe</a:t>
            </a:r>
            <a:endParaRPr sz="120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This command supports two types of stages:</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External stages: Cloud storage accounts managed by the user's business entity.</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Internal stages: Cloud storage within the user's Snowflake account.</a:t>
            </a:r>
            <a:endParaRPr sz="1200">
              <a:solidFill>
                <a:srgbClr val="374151"/>
              </a:solidFill>
            </a:endParaRPr>
          </a:p>
          <a:p>
            <a:pPr marL="0" lvl="0" indent="0" algn="l" rtl="0">
              <a:spcBef>
                <a:spcPts val="360"/>
              </a:spcBef>
              <a:spcAft>
                <a:spcPts val="0"/>
              </a:spcAft>
              <a:buNone/>
            </a:pPr>
            <a:endParaRPr/>
          </a:p>
          <a:p>
            <a:pPr marL="0" lvl="0" indent="0" algn="l" rtl="0">
              <a:spcBef>
                <a:spcPts val="600"/>
              </a:spcBef>
              <a:spcAft>
                <a:spcPts val="600"/>
              </a:spcAft>
              <a:buNone/>
            </a:pPr>
            <a:r>
              <a:rPr lang="en-US"/>
              <a:t>	</a:t>
            </a:r>
            <a:endParaRPr/>
          </a:p>
        </p:txBody>
      </p:sp>
      <p:sp>
        <p:nvSpPr>
          <p:cNvPr id="1101" name="Google Shape;1101;g25cd0f7e00a_0_48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a:t>
            </a:fld>
            <a:endParaRPr/>
          </a:p>
        </p:txBody>
      </p:sp>
      <p:pic>
        <p:nvPicPr>
          <p:cNvPr id="1102" name="Google Shape;1102;g25cd0f7e00a_0_487"/>
          <p:cNvPicPr preferRelativeResize="0"/>
          <p:nvPr/>
        </p:nvPicPr>
        <p:blipFill>
          <a:blip r:embed="rId3">
            <a:alphaModFix/>
          </a:blip>
          <a:stretch>
            <a:fillRect/>
          </a:stretch>
        </p:blipFill>
        <p:spPr>
          <a:xfrm>
            <a:off x="786425" y="3253600"/>
            <a:ext cx="7325874" cy="13158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g25cd0f7e00a_0_72"/>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Querying Semi-structured Data</a:t>
            </a:r>
            <a:endParaRPr/>
          </a:p>
        </p:txBody>
      </p:sp>
      <p:sp>
        <p:nvSpPr>
          <p:cNvPr id="2223" name="Google Shape;2223;g25cd0f7e00a_0_72"/>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Dot Notation:</a:t>
            </a:r>
            <a:r>
              <a:rPr lang="en-US" b="0"/>
              <a:t> </a:t>
            </a:r>
            <a:endParaRPr b="0"/>
          </a:p>
          <a:p>
            <a:pPr marL="457200" lvl="0" indent="-342900" algn="l" rtl="0">
              <a:spcBef>
                <a:spcPts val="600"/>
              </a:spcBef>
              <a:spcAft>
                <a:spcPts val="0"/>
              </a:spcAft>
              <a:buSzPts val="1800"/>
              <a:buChar char="●"/>
            </a:pPr>
            <a:r>
              <a:rPr lang="en-US" b="0"/>
              <a:t>Access data elements directly. E.g., ‘SELECT myVraiant:propertyName’.</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Flatten Function: </a:t>
            </a:r>
            <a:endParaRPr/>
          </a:p>
          <a:p>
            <a:pPr marL="457200" lvl="0" indent="-342900" algn="l" rtl="0">
              <a:spcBef>
                <a:spcPts val="600"/>
              </a:spcBef>
              <a:spcAft>
                <a:spcPts val="0"/>
              </a:spcAft>
              <a:buSzPts val="1800"/>
              <a:buChar char="●"/>
            </a:pPr>
            <a:r>
              <a:rPr lang="en-US" b="0"/>
              <a:t>Convert nested semi-structured data into individual rows</a:t>
            </a:r>
            <a:endParaRPr b="0"/>
          </a:p>
          <a:p>
            <a:pPr marL="457200" lvl="0" indent="-342900" algn="l" rtl="0">
              <a:spcBef>
                <a:spcPts val="0"/>
              </a:spcBef>
              <a:spcAft>
                <a:spcPts val="0"/>
              </a:spcAft>
              <a:buSzPts val="1800"/>
              <a:buChar char="●"/>
            </a:pPr>
            <a:r>
              <a:rPr lang="en-US" b="0"/>
              <a:t>Useful for data with varied and nested structures</a:t>
            </a:r>
            <a:endParaRPr b="0"/>
          </a:p>
        </p:txBody>
      </p:sp>
      <p:sp>
        <p:nvSpPr>
          <p:cNvPr id="2224" name="Google Shape;2224;g25cd0f7e00a_0_72"/>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g25cd0f7e00a_0_79"/>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SzPts val="990"/>
              <a:buNone/>
            </a:pPr>
            <a:r>
              <a:rPr lang="en-US" sz="3140"/>
              <a:t>Using Semi-structured Data with SQL Functions</a:t>
            </a:r>
            <a:endParaRPr sz="3140"/>
          </a:p>
        </p:txBody>
      </p:sp>
      <p:sp>
        <p:nvSpPr>
          <p:cNvPr id="2231" name="Google Shape;2231;g25cd0f7e00a_0_79"/>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CAST:</a:t>
            </a:r>
            <a:endParaRPr/>
          </a:p>
          <a:p>
            <a:pPr marL="914400" lvl="0" indent="-342900" algn="l" rtl="0">
              <a:spcBef>
                <a:spcPts val="600"/>
              </a:spcBef>
              <a:spcAft>
                <a:spcPts val="0"/>
              </a:spcAft>
              <a:buSzPts val="1800"/>
              <a:buChar char="●"/>
            </a:pPr>
            <a:r>
              <a:rPr lang="en-US" b="0"/>
              <a:t>Convert semi-structured data types to conventional SQL types</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JSON Functions:</a:t>
            </a:r>
            <a:r>
              <a:rPr lang="en-US" b="0"/>
              <a:t> </a:t>
            </a:r>
            <a:endParaRPr b="0"/>
          </a:p>
          <a:p>
            <a:pPr marL="914400" lvl="0" indent="-342900" algn="l" rtl="0">
              <a:spcBef>
                <a:spcPts val="600"/>
              </a:spcBef>
              <a:spcAft>
                <a:spcPts val="0"/>
              </a:spcAft>
              <a:buSzPts val="1800"/>
              <a:buChar char="●"/>
            </a:pPr>
            <a:r>
              <a:rPr lang="en-US" b="0"/>
              <a:t>‘TO_Variant’, ‘IS_OBJECT’, ‘IS_ARRAY’, etc.</a:t>
            </a:r>
            <a:endParaRPr b="0"/>
          </a:p>
          <a:p>
            <a:pPr marL="914400" lvl="0" indent="-342900" algn="l" rtl="0">
              <a:spcBef>
                <a:spcPts val="0"/>
              </a:spcBef>
              <a:spcAft>
                <a:spcPts val="0"/>
              </a:spcAft>
              <a:buSzPts val="1800"/>
              <a:buChar char="●"/>
            </a:pPr>
            <a:r>
              <a:rPr lang="en-US" b="0"/>
              <a:t>These assist in navigating and extracting specific data from the semi-structured content</a:t>
            </a:r>
            <a:endParaRPr b="0"/>
          </a:p>
        </p:txBody>
      </p:sp>
      <p:sp>
        <p:nvSpPr>
          <p:cNvPr id="2232" name="Google Shape;2232;g25cd0f7e00a_0_79"/>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g25cd0f7e00a_0_86"/>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SzPct val="31528"/>
              <a:buNone/>
            </a:pPr>
            <a:r>
              <a:rPr lang="en-US" sz="3140"/>
              <a:t>Performance Optimization for Semi-structured Data</a:t>
            </a:r>
            <a:endParaRPr sz="3140"/>
          </a:p>
        </p:txBody>
      </p:sp>
      <p:sp>
        <p:nvSpPr>
          <p:cNvPr id="2239" name="Google Shape;2239;g25cd0f7e00a_0_86"/>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Automatic Clustering:</a:t>
            </a:r>
            <a:endParaRPr/>
          </a:p>
          <a:p>
            <a:pPr marL="914400" lvl="0" indent="-342900" algn="l" rtl="0">
              <a:spcBef>
                <a:spcPts val="600"/>
              </a:spcBef>
              <a:spcAft>
                <a:spcPts val="0"/>
              </a:spcAft>
              <a:buSzPts val="1800"/>
              <a:buChar char="●"/>
            </a:pPr>
            <a:r>
              <a:rPr lang="en-US" b="0"/>
              <a:t>Snowflake automatically clusters semi-structured data for optimal query performance</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Materialized Views:</a:t>
            </a:r>
            <a:endParaRPr/>
          </a:p>
          <a:p>
            <a:pPr marL="914400" lvl="0" indent="-342900" algn="l" rtl="0">
              <a:spcBef>
                <a:spcPts val="600"/>
              </a:spcBef>
              <a:spcAft>
                <a:spcPts val="0"/>
              </a:spcAft>
              <a:buSzPts val="1800"/>
              <a:buChar char="●"/>
            </a:pPr>
            <a:r>
              <a:rPr lang="en-US" b="0"/>
              <a:t>Create views on frequently queried portions of the semi-structured data</a:t>
            </a:r>
            <a:endParaRPr b="0"/>
          </a:p>
          <a:p>
            <a:pPr marL="914400" lvl="0" indent="-342900" algn="l" rtl="0">
              <a:spcBef>
                <a:spcPts val="0"/>
              </a:spcBef>
              <a:spcAft>
                <a:spcPts val="0"/>
              </a:spcAft>
              <a:buSzPts val="1800"/>
              <a:buChar char="●"/>
            </a:pPr>
            <a:r>
              <a:rPr lang="en-US" b="0"/>
              <a:t>Boosts performance for repeated querying</a:t>
            </a:r>
            <a:endParaRPr b="0"/>
          </a:p>
        </p:txBody>
      </p:sp>
      <p:sp>
        <p:nvSpPr>
          <p:cNvPr id="2240" name="Google Shape;2240;g25cd0f7e00a_0_8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g25cd0f7e00a_0_93"/>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SzPts val="990"/>
              <a:buNone/>
            </a:pPr>
            <a:r>
              <a:rPr lang="en-US" sz="3140"/>
              <a:t>Integration with Structured Data</a:t>
            </a:r>
            <a:endParaRPr sz="3140"/>
          </a:p>
        </p:txBody>
      </p:sp>
      <p:sp>
        <p:nvSpPr>
          <p:cNvPr id="2247" name="Google Shape;2247;g25cd0f7e00a_0_9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JOIN Operations:</a:t>
            </a:r>
            <a:endParaRPr/>
          </a:p>
          <a:p>
            <a:pPr marL="914400" lvl="0" indent="-342900" algn="l" rtl="0">
              <a:spcBef>
                <a:spcPts val="600"/>
              </a:spcBef>
              <a:spcAft>
                <a:spcPts val="0"/>
              </a:spcAft>
              <a:buSzPts val="1800"/>
              <a:buChar char="●"/>
            </a:pPr>
            <a:r>
              <a:rPr lang="en-US" b="0"/>
              <a:t>Semi-structured data can be joined with structured tables</a:t>
            </a:r>
            <a:endParaRPr b="0"/>
          </a:p>
          <a:p>
            <a:pPr marL="914400" lvl="0" indent="-342900" algn="l" rtl="0">
              <a:spcBef>
                <a:spcPts val="0"/>
              </a:spcBef>
              <a:spcAft>
                <a:spcPts val="0"/>
              </a:spcAft>
              <a:buSzPts val="1800"/>
              <a:buChar char="●"/>
            </a:pPr>
            <a:r>
              <a:rPr lang="en-US" b="0"/>
              <a:t>Offers a holistic approach to data analytics</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Views and UDFs:</a:t>
            </a:r>
            <a:endParaRPr/>
          </a:p>
          <a:p>
            <a:pPr marL="914400" lvl="0" indent="-342900" algn="l" rtl="0">
              <a:spcBef>
                <a:spcPts val="600"/>
              </a:spcBef>
              <a:spcAft>
                <a:spcPts val="0"/>
              </a:spcAft>
              <a:buSzPts val="1800"/>
              <a:buChar char="●"/>
            </a:pPr>
            <a:r>
              <a:rPr lang="en-US" b="0"/>
              <a:t>Use views and user-defined functions to transform or represent semi-structured data in ways that can be integrated with structured queries</a:t>
            </a:r>
            <a:endParaRPr b="0"/>
          </a:p>
        </p:txBody>
      </p:sp>
      <p:sp>
        <p:nvSpPr>
          <p:cNvPr id="2248" name="Google Shape;2248;g25cd0f7e00a_0_9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sp>
        <p:nvSpPr>
          <p:cNvPr id="2254" name="Google Shape;2254;g25cd0f7e00a_0_100"/>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SzPct val="31528"/>
              <a:buNone/>
            </a:pPr>
            <a:r>
              <a:rPr lang="en-US" sz="3140"/>
              <a:t>Best Practices for Semi-structured Data in Snowflake</a:t>
            </a:r>
            <a:endParaRPr sz="3140"/>
          </a:p>
        </p:txBody>
      </p:sp>
      <p:sp>
        <p:nvSpPr>
          <p:cNvPr id="2255" name="Google Shape;2255;g25cd0f7e00a_0_10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Data Storage:</a:t>
            </a:r>
            <a:endParaRPr/>
          </a:p>
          <a:p>
            <a:pPr marL="914400" lvl="0" indent="-342900" algn="l" rtl="0">
              <a:spcBef>
                <a:spcPts val="600"/>
              </a:spcBef>
              <a:spcAft>
                <a:spcPts val="0"/>
              </a:spcAft>
              <a:buSzPts val="1800"/>
              <a:buChar char="●"/>
            </a:pPr>
            <a:r>
              <a:rPr lang="en-US" b="0"/>
              <a:t>Store in native format for flexibility</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Data Retrieval: </a:t>
            </a:r>
            <a:endParaRPr/>
          </a:p>
          <a:p>
            <a:pPr marL="914400" lvl="0" indent="-342900" algn="l" rtl="0">
              <a:spcBef>
                <a:spcPts val="600"/>
              </a:spcBef>
              <a:spcAft>
                <a:spcPts val="0"/>
              </a:spcAft>
              <a:buSzPts val="1800"/>
              <a:buChar char="●"/>
            </a:pPr>
            <a:r>
              <a:rPr lang="en-US" b="0"/>
              <a:t>Use Snowflake’s native functions for extraction rather than transforming data at the source</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Schema Evolution:</a:t>
            </a:r>
            <a:endParaRPr/>
          </a:p>
          <a:p>
            <a:pPr marL="914400" lvl="0" indent="-342900" algn="l" rtl="0">
              <a:spcBef>
                <a:spcPts val="600"/>
              </a:spcBef>
              <a:spcAft>
                <a:spcPts val="0"/>
              </a:spcAft>
              <a:buSzPts val="1800"/>
              <a:buChar char="●"/>
            </a:pPr>
            <a:r>
              <a:rPr lang="en-US" b="0"/>
              <a:t>Use VARIANT types to handle change in data schema gracefully</a:t>
            </a:r>
            <a:endParaRPr b="0"/>
          </a:p>
        </p:txBody>
      </p:sp>
      <p:sp>
        <p:nvSpPr>
          <p:cNvPr id="2256" name="Google Shape;2256;g25cd0f7e00a_0_10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g2959fa056d8_0_11"/>
          <p:cNvSpPr txBox="1">
            <a:spLocks noGrp="1"/>
          </p:cNvSpPr>
          <p:nvPr>
            <p:ph type="body" idx="1"/>
          </p:nvPr>
        </p:nvSpPr>
        <p:spPr>
          <a:xfrm>
            <a:off x="457200" y="805417"/>
            <a:ext cx="7620000" cy="378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00"/>
              <a:buNone/>
            </a:pPr>
            <a:endParaRPr/>
          </a:p>
          <a:p>
            <a:pPr marL="0" lvl="0" indent="0" algn="l" rtl="0">
              <a:lnSpc>
                <a:spcPct val="100000"/>
              </a:lnSpc>
              <a:spcBef>
                <a:spcPts val="1067"/>
              </a:spcBef>
              <a:spcAft>
                <a:spcPts val="0"/>
              </a:spcAft>
              <a:buSzPts val="1500"/>
              <a:buNone/>
            </a:pPr>
            <a:endParaRPr/>
          </a:p>
        </p:txBody>
      </p:sp>
      <p:sp>
        <p:nvSpPr>
          <p:cNvPr id="2263" name="Google Shape;2263;g2959fa056d8_0_11"/>
          <p:cNvSpPr txBox="1"/>
          <p:nvPr/>
        </p:nvSpPr>
        <p:spPr>
          <a:xfrm>
            <a:off x="0" y="650817"/>
            <a:ext cx="8683500" cy="9165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5467">
                <a:solidFill>
                  <a:srgbClr val="FF0000"/>
                </a:solidFill>
                <a:latin typeface="Arial"/>
                <a:ea typeface="Arial"/>
                <a:cs typeface="Arial"/>
                <a:sym typeface="Arial"/>
              </a:rPr>
              <a:t>Experiment</a:t>
            </a:r>
            <a:endParaRPr sz="667">
              <a:solidFill>
                <a:srgbClr val="002060"/>
              </a:solidFill>
              <a:latin typeface="Arial"/>
              <a:ea typeface="Arial"/>
              <a:cs typeface="Arial"/>
              <a:sym typeface="Arial"/>
            </a:endParaRPr>
          </a:p>
        </p:txBody>
      </p:sp>
      <p:pic>
        <p:nvPicPr>
          <p:cNvPr id="2264" name="Google Shape;2264;g2959fa056d8_0_11"/>
          <p:cNvPicPr preferRelativeResize="0"/>
          <p:nvPr/>
        </p:nvPicPr>
        <p:blipFill rotWithShape="1">
          <a:blip r:embed="rId3">
            <a:alphaModFix/>
          </a:blip>
          <a:srcRect t="16072"/>
          <a:stretch/>
        </p:blipFill>
        <p:spPr>
          <a:xfrm>
            <a:off x="117350" y="1710963"/>
            <a:ext cx="8448800" cy="4719541"/>
          </a:xfrm>
          <a:prstGeom prst="rect">
            <a:avLst/>
          </a:prstGeom>
          <a:noFill/>
          <a:ln>
            <a:noFill/>
          </a:ln>
        </p:spPr>
      </p:pic>
      <p:sp>
        <p:nvSpPr>
          <p:cNvPr id="2265" name="Google Shape;2265;g2959fa056d8_0_11"/>
          <p:cNvSpPr txBox="1">
            <a:spLocks noGrp="1"/>
          </p:cNvSpPr>
          <p:nvPr>
            <p:ph type="ftr" idx="11"/>
          </p:nvPr>
        </p:nvSpPr>
        <p:spPr>
          <a:xfrm>
            <a:off x="44301" y="6574155"/>
            <a:ext cx="4572000" cy="28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 2023 by Innovation In Software Corporation </a:t>
            </a:r>
            <a:br>
              <a:rPr lang="en-US"/>
            </a:br>
            <a:endParaRPr/>
          </a:p>
        </p:txBody>
      </p:sp>
      <p:sp>
        <p:nvSpPr>
          <p:cNvPr id="2266" name="Google Shape;2266;g2959fa056d8_0_11"/>
          <p:cNvSpPr txBox="1"/>
          <p:nvPr/>
        </p:nvSpPr>
        <p:spPr>
          <a:xfrm>
            <a:off x="8815128" y="3213514"/>
            <a:ext cx="2672700" cy="2154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Content</a:t>
            </a:r>
            <a:endParaRPr/>
          </a:p>
          <a:p>
            <a:pPr marL="0" marR="0" lvl="0" indent="0" algn="l" rtl="0">
              <a:spcBef>
                <a:spcPts val="0"/>
              </a:spcBef>
              <a:spcAft>
                <a:spcPts val="0"/>
              </a:spcAft>
              <a:buNone/>
            </a:pPr>
            <a:r>
              <a:rPr lang="en-US" sz="2400">
                <a:solidFill>
                  <a:schemeClr val="dk1"/>
                </a:solidFill>
              </a:rPr>
              <a:t>LAB 7 - Semistructured Data</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g25cd0f7e00a_0_107"/>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SzPts val="990"/>
              <a:buNone/>
            </a:pPr>
            <a:r>
              <a:rPr lang="en-US" sz="3140"/>
              <a:t>Snowpark Overview</a:t>
            </a:r>
            <a:endParaRPr sz="3140"/>
          </a:p>
        </p:txBody>
      </p:sp>
      <p:sp>
        <p:nvSpPr>
          <p:cNvPr id="2273" name="Google Shape;2273;g25cd0f7e00a_0_10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Purpose of Snowpark API:</a:t>
            </a:r>
            <a:r>
              <a:rPr lang="en-US" b="0"/>
              <a:t> An intuitive library to process data at scale directly in Snowflake. </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Unique Feature</a:t>
            </a:r>
            <a:r>
              <a:rPr lang="en-US" b="0"/>
              <a:t>: Develop and process data without moving it outside of Snowflake</a:t>
            </a:r>
            <a:endParaRPr b="0"/>
          </a:p>
          <a:p>
            <a:pPr marL="0" lvl="0" indent="0" algn="l" rtl="0">
              <a:spcBef>
                <a:spcPts val="600"/>
              </a:spcBef>
              <a:spcAft>
                <a:spcPts val="0"/>
              </a:spcAft>
              <a:buNone/>
            </a:pPr>
            <a:endParaRPr b="0"/>
          </a:p>
          <a:p>
            <a:pPr marL="0" lvl="0" indent="0" algn="l" rtl="0">
              <a:spcBef>
                <a:spcPts val="600"/>
              </a:spcBef>
              <a:spcAft>
                <a:spcPts val="600"/>
              </a:spcAft>
              <a:buNone/>
            </a:pPr>
            <a:r>
              <a:rPr lang="en-US"/>
              <a:t>Supported Languages:</a:t>
            </a:r>
            <a:r>
              <a:rPr lang="en-US" b="0"/>
              <a:t> Java, Python, and Scala</a:t>
            </a:r>
            <a:endParaRPr b="0"/>
          </a:p>
        </p:txBody>
      </p:sp>
      <p:sp>
        <p:nvSpPr>
          <p:cNvPr id="2274" name="Google Shape;2274;g25cd0f7e00a_0_10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g25cd0f7e00a_0_114"/>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SzPts val="990"/>
              <a:buNone/>
            </a:pPr>
            <a:r>
              <a:rPr lang="en-US" sz="3140"/>
              <a:t>Snowpark’s Key Features</a:t>
            </a:r>
            <a:endParaRPr sz="3140"/>
          </a:p>
        </p:txBody>
      </p:sp>
      <p:sp>
        <p:nvSpPr>
          <p:cNvPr id="2281" name="Google Shape;2281;g25cd0f7e00a_0_114"/>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Benefits Over Spark Connector:</a:t>
            </a:r>
            <a:endParaRPr/>
          </a:p>
          <a:p>
            <a:pPr marL="457200" lvl="0" indent="-342900" algn="l" rtl="0">
              <a:spcBef>
                <a:spcPts val="600"/>
              </a:spcBef>
              <a:spcAft>
                <a:spcPts val="0"/>
              </a:spcAft>
              <a:buSzPts val="1800"/>
              <a:buChar char="●"/>
            </a:pPr>
            <a:r>
              <a:rPr lang="en-US" b="0"/>
              <a:t>Libraries and patterns purpose-built for different languages</a:t>
            </a:r>
            <a:endParaRPr b="0"/>
          </a:p>
          <a:p>
            <a:pPr marL="457200" lvl="0" indent="-342900" algn="l" rtl="0">
              <a:spcBef>
                <a:spcPts val="0"/>
              </a:spcBef>
              <a:spcAft>
                <a:spcPts val="0"/>
              </a:spcAft>
              <a:buSzPts val="1800"/>
              <a:buChar char="●"/>
            </a:pPr>
            <a:r>
              <a:rPr lang="en-US" b="0"/>
              <a:t>Write Snowpark code using local tools (e.g., Jupyter, VS Code)</a:t>
            </a:r>
            <a:endParaRPr b="0"/>
          </a:p>
          <a:p>
            <a:pPr marL="457200" lvl="0" indent="-342900" algn="l" rtl="0">
              <a:spcBef>
                <a:spcPts val="0"/>
              </a:spcBef>
              <a:spcAft>
                <a:spcPts val="0"/>
              </a:spcAft>
              <a:buSzPts val="1800"/>
              <a:buChar char="●"/>
            </a:pPr>
            <a:r>
              <a:rPr lang="en-US" b="0"/>
              <a:t>All operations, including UDFs, and pushed down to Snowflake’s data cloud</a:t>
            </a:r>
            <a:endParaRPr b="0"/>
          </a:p>
          <a:p>
            <a:pPr marL="457200" lvl="0" indent="-342900" algn="l" rtl="0">
              <a:spcBef>
                <a:spcPts val="0"/>
              </a:spcBef>
              <a:spcAft>
                <a:spcPts val="0"/>
              </a:spcAft>
              <a:buSzPts val="1800"/>
              <a:buChar char="●"/>
            </a:pPr>
            <a:r>
              <a:rPr lang="en-US" b="0"/>
              <a:t>No need for an external cluster; all computation done in Snowflake</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a:t>SQL Statement Construction with Snowpark: </a:t>
            </a:r>
            <a:endParaRPr/>
          </a:p>
          <a:p>
            <a:pPr marL="457200" lvl="0" indent="-342900" algn="l" rtl="0">
              <a:spcBef>
                <a:spcPts val="600"/>
              </a:spcBef>
              <a:spcAft>
                <a:spcPts val="0"/>
              </a:spcAft>
              <a:buSzPts val="1800"/>
              <a:buChar char="●"/>
            </a:pPr>
            <a:r>
              <a:rPr lang="en-US" b="0"/>
              <a:t>Snowpark offers programming language constructs for SQL statements</a:t>
            </a:r>
            <a:endParaRPr b="0"/>
          </a:p>
          <a:p>
            <a:pPr marL="457200" lvl="0" indent="-342900" algn="l" rtl="0">
              <a:spcBef>
                <a:spcPts val="0"/>
              </a:spcBef>
              <a:spcAft>
                <a:spcPts val="0"/>
              </a:spcAft>
              <a:buSzPts val="1800"/>
              <a:buChar char="●"/>
            </a:pPr>
            <a:r>
              <a:rPr lang="en-US" b="0"/>
              <a:t>Use native constructs (e.g., select method) for advantages like code completion and type checking</a:t>
            </a:r>
            <a:endParaRPr b="0"/>
          </a:p>
          <a:p>
            <a:pPr marL="0" lvl="0" indent="0" algn="l" rtl="0">
              <a:spcBef>
                <a:spcPts val="600"/>
              </a:spcBef>
              <a:spcAft>
                <a:spcPts val="0"/>
              </a:spcAft>
              <a:buNone/>
            </a:pPr>
            <a:endParaRPr/>
          </a:p>
          <a:p>
            <a:pPr marL="0" lvl="0" indent="0" algn="l" rtl="0">
              <a:spcBef>
                <a:spcPts val="600"/>
              </a:spcBef>
              <a:spcAft>
                <a:spcPts val="600"/>
              </a:spcAft>
              <a:buNone/>
            </a:pPr>
            <a:endParaRPr/>
          </a:p>
        </p:txBody>
      </p:sp>
      <p:sp>
        <p:nvSpPr>
          <p:cNvPr id="2282" name="Google Shape;2282;g25cd0f7e00a_0_114"/>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g25cd0f7e00a_0_121"/>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SzPts val="990"/>
              <a:buNone/>
            </a:pPr>
            <a:r>
              <a:rPr lang="en-US" sz="3140"/>
              <a:t>Advanced Snowpark Capabilities</a:t>
            </a:r>
            <a:endParaRPr sz="3140"/>
          </a:p>
        </p:txBody>
      </p:sp>
      <p:sp>
        <p:nvSpPr>
          <p:cNvPr id="2289" name="Google Shape;2289;g25cd0f7e00a_0_12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55600" algn="l" rtl="0">
              <a:lnSpc>
                <a:spcPct val="115000"/>
              </a:lnSpc>
              <a:spcBef>
                <a:spcPts val="1500"/>
              </a:spcBef>
              <a:spcAft>
                <a:spcPts val="0"/>
              </a:spcAft>
              <a:buClr>
                <a:srgbClr val="374151"/>
              </a:buClr>
              <a:buSzPts val="2000"/>
              <a:buChar char="●"/>
            </a:pPr>
            <a:r>
              <a:rPr lang="en-US">
                <a:solidFill>
                  <a:srgbClr val="374151"/>
                </a:solidFill>
              </a:rPr>
              <a:t>Reduced Data Transfer:</a:t>
            </a:r>
            <a:endParaRPr>
              <a:solidFill>
                <a:srgbClr val="374151"/>
              </a:solidFill>
            </a:endParaRPr>
          </a:p>
          <a:p>
            <a:pPr marL="914400" lvl="1" indent="-355600" algn="l" rtl="0">
              <a:lnSpc>
                <a:spcPct val="115000"/>
              </a:lnSpc>
              <a:spcBef>
                <a:spcPts val="0"/>
              </a:spcBef>
              <a:spcAft>
                <a:spcPts val="0"/>
              </a:spcAft>
              <a:buClr>
                <a:srgbClr val="374151"/>
              </a:buClr>
              <a:buSzPts val="2000"/>
              <a:buChar char="○"/>
            </a:pPr>
            <a:r>
              <a:rPr lang="en-US">
                <a:solidFill>
                  <a:srgbClr val="374151"/>
                </a:solidFill>
              </a:rPr>
              <a:t>Snowpark batches operations to reduce data transfer and improve performance.</a:t>
            </a:r>
            <a:endParaRPr>
              <a:solidFill>
                <a:srgbClr val="374151"/>
              </a:solidFill>
            </a:endParaRPr>
          </a:p>
          <a:p>
            <a:pPr marL="914400" lvl="1" indent="-355600" algn="l" rtl="0">
              <a:lnSpc>
                <a:spcPct val="115000"/>
              </a:lnSpc>
              <a:spcBef>
                <a:spcPts val="0"/>
              </a:spcBef>
              <a:spcAft>
                <a:spcPts val="0"/>
              </a:spcAft>
              <a:buClr>
                <a:srgbClr val="374151"/>
              </a:buClr>
              <a:buSzPts val="2000"/>
              <a:buChar char="○"/>
            </a:pPr>
            <a:r>
              <a:rPr lang="en-US">
                <a:solidFill>
                  <a:srgbClr val="374151"/>
                </a:solidFill>
              </a:rPr>
              <a:t>Core Abstraction: DataFrame, representing data and providing methods for operations.</a:t>
            </a:r>
            <a:endParaRPr>
              <a:solidFill>
                <a:srgbClr val="374151"/>
              </a:solidFill>
            </a:endParaRPr>
          </a:p>
          <a:p>
            <a:pPr marL="914400" lvl="1" indent="-355600" algn="l" rtl="0">
              <a:lnSpc>
                <a:spcPct val="115000"/>
              </a:lnSpc>
              <a:spcBef>
                <a:spcPts val="0"/>
              </a:spcBef>
              <a:spcAft>
                <a:spcPts val="0"/>
              </a:spcAft>
              <a:buClr>
                <a:srgbClr val="374151"/>
              </a:buClr>
              <a:buSzPts val="2000"/>
              <a:buChar char="○"/>
            </a:pPr>
            <a:r>
              <a:rPr lang="en-US">
                <a:solidFill>
                  <a:srgbClr val="374151"/>
                </a:solidFill>
              </a:rPr>
              <a:t>Lazily evaluate DataFrame objects, sending SQL statements to Snowflake for execution.</a:t>
            </a:r>
            <a:endParaRPr>
              <a:solidFill>
                <a:srgbClr val="374151"/>
              </a:solidFill>
            </a:endParaRPr>
          </a:p>
          <a:p>
            <a:pPr marL="457200" lvl="0" indent="-355600" algn="l" rtl="0">
              <a:lnSpc>
                <a:spcPct val="115000"/>
              </a:lnSpc>
              <a:spcBef>
                <a:spcPts val="0"/>
              </a:spcBef>
              <a:spcAft>
                <a:spcPts val="0"/>
              </a:spcAft>
              <a:buClr>
                <a:srgbClr val="374151"/>
              </a:buClr>
              <a:buSzPts val="2000"/>
              <a:buChar char="●"/>
            </a:pPr>
            <a:r>
              <a:rPr lang="en-US">
                <a:solidFill>
                  <a:srgbClr val="374151"/>
                </a:solidFill>
              </a:rPr>
              <a:t>Inline UDF Creation:</a:t>
            </a:r>
            <a:endParaRPr>
              <a:solidFill>
                <a:srgbClr val="374151"/>
              </a:solidFill>
            </a:endParaRPr>
          </a:p>
          <a:p>
            <a:pPr marL="914400" lvl="1" indent="-355600" algn="l" rtl="0">
              <a:lnSpc>
                <a:spcPct val="115000"/>
              </a:lnSpc>
              <a:spcBef>
                <a:spcPts val="0"/>
              </a:spcBef>
              <a:spcAft>
                <a:spcPts val="0"/>
              </a:spcAft>
              <a:buClr>
                <a:srgbClr val="374151"/>
              </a:buClr>
              <a:buSzPts val="2000"/>
              <a:buChar char="○"/>
            </a:pPr>
            <a:r>
              <a:rPr lang="en-US">
                <a:solidFill>
                  <a:srgbClr val="374151"/>
                </a:solidFill>
              </a:rPr>
              <a:t>UDFs can be created directly within a Snowpark app.</a:t>
            </a:r>
            <a:endParaRPr>
              <a:solidFill>
                <a:srgbClr val="374151"/>
              </a:solidFill>
            </a:endParaRPr>
          </a:p>
          <a:p>
            <a:pPr marL="914400" lvl="1" indent="-355600" algn="l" rtl="0">
              <a:lnSpc>
                <a:spcPct val="115000"/>
              </a:lnSpc>
              <a:spcBef>
                <a:spcPts val="0"/>
              </a:spcBef>
              <a:spcAft>
                <a:spcPts val="0"/>
              </a:spcAft>
              <a:buClr>
                <a:srgbClr val="374151"/>
              </a:buClr>
              <a:buSzPts val="2000"/>
              <a:buChar char="○"/>
            </a:pPr>
            <a:r>
              <a:rPr lang="en-US">
                <a:solidFill>
                  <a:srgbClr val="374151"/>
                </a:solidFill>
              </a:rPr>
              <a:t>Functions written in the client's language can be pushed to Snowflake to operate at scale.</a:t>
            </a:r>
            <a:endParaRPr>
              <a:solidFill>
                <a:srgbClr val="374151"/>
              </a:solidFill>
            </a:endParaRPr>
          </a:p>
          <a:p>
            <a:pPr marL="914400" lvl="1" indent="-355600" algn="l" rtl="0">
              <a:lnSpc>
                <a:spcPct val="115000"/>
              </a:lnSpc>
              <a:spcBef>
                <a:spcPts val="0"/>
              </a:spcBef>
              <a:spcAft>
                <a:spcPts val="0"/>
              </a:spcAft>
              <a:buClr>
                <a:srgbClr val="374151"/>
              </a:buClr>
              <a:buSzPts val="2000"/>
              <a:buChar char="○"/>
            </a:pPr>
            <a:r>
              <a:rPr lang="en-US">
                <a:solidFill>
                  <a:srgbClr val="374151"/>
                </a:solidFill>
              </a:rPr>
              <a:t>UDFs enable Snowflake to parallelize and apply logic at scale.</a:t>
            </a:r>
            <a:endParaRPr/>
          </a:p>
          <a:p>
            <a:pPr marL="0" lvl="0" indent="0" algn="l" rtl="0">
              <a:spcBef>
                <a:spcPts val="1500"/>
              </a:spcBef>
              <a:spcAft>
                <a:spcPts val="0"/>
              </a:spcAft>
              <a:buNone/>
            </a:pPr>
            <a:endParaRPr/>
          </a:p>
          <a:p>
            <a:pPr marL="0" lvl="0" indent="0" algn="l" rtl="0">
              <a:spcBef>
                <a:spcPts val="600"/>
              </a:spcBef>
              <a:spcAft>
                <a:spcPts val="600"/>
              </a:spcAft>
              <a:buNone/>
            </a:pPr>
            <a:endParaRPr/>
          </a:p>
        </p:txBody>
      </p:sp>
      <p:sp>
        <p:nvSpPr>
          <p:cNvPr id="2290" name="Google Shape;2290;g25cd0f7e00a_0_12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g25cd0f7e00a_0_129"/>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SzPts val="990"/>
              <a:buNone/>
            </a:pPr>
            <a:r>
              <a:rPr lang="en-US" sz="3140"/>
              <a:t>Snowpark ML</a:t>
            </a:r>
            <a:endParaRPr sz="3140"/>
          </a:p>
        </p:txBody>
      </p:sp>
      <p:sp>
        <p:nvSpPr>
          <p:cNvPr id="2297" name="Google Shape;2297;g25cd0f7e00a_0_129"/>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92500" lnSpcReduction="10000"/>
          </a:bodyPr>
          <a:lstStyle/>
          <a:p>
            <a:pPr marL="457200" lvl="0" indent="-358140" algn="l" rtl="0">
              <a:lnSpc>
                <a:spcPct val="115000"/>
              </a:lnSpc>
              <a:spcBef>
                <a:spcPts val="1500"/>
              </a:spcBef>
              <a:spcAft>
                <a:spcPts val="0"/>
              </a:spcAft>
              <a:buClr>
                <a:srgbClr val="374151"/>
              </a:buClr>
              <a:buSzPct val="100000"/>
              <a:buChar char="●"/>
            </a:pPr>
            <a:r>
              <a:rPr lang="en-US" sz="2400">
                <a:solidFill>
                  <a:srgbClr val="374151"/>
                </a:solidFill>
              </a:rPr>
              <a:t>Preview Feature:</a:t>
            </a:r>
            <a:r>
              <a:rPr lang="en-US" sz="2400" b="0">
                <a:solidFill>
                  <a:srgbClr val="374151"/>
                </a:solidFill>
              </a:rPr>
              <a:t> Currently open and available to all accounts.</a:t>
            </a:r>
            <a:endParaRPr sz="2400" b="0">
              <a:solidFill>
                <a:srgbClr val="374151"/>
              </a:solidFill>
            </a:endParaRPr>
          </a:p>
          <a:p>
            <a:pPr marL="457200" lvl="0" indent="0" algn="l" rtl="0">
              <a:lnSpc>
                <a:spcPct val="115000"/>
              </a:lnSpc>
              <a:spcBef>
                <a:spcPts val="1500"/>
              </a:spcBef>
              <a:spcAft>
                <a:spcPts val="0"/>
              </a:spcAft>
              <a:buNone/>
            </a:pPr>
            <a:endParaRPr sz="2400" b="0">
              <a:solidFill>
                <a:srgbClr val="374151"/>
              </a:solidFill>
            </a:endParaRPr>
          </a:p>
          <a:p>
            <a:pPr marL="457200" lvl="0" indent="-358140" algn="l" rtl="0">
              <a:lnSpc>
                <a:spcPct val="115000"/>
              </a:lnSpc>
              <a:spcBef>
                <a:spcPts val="1500"/>
              </a:spcBef>
              <a:spcAft>
                <a:spcPts val="0"/>
              </a:spcAft>
              <a:buClr>
                <a:srgbClr val="374151"/>
              </a:buClr>
              <a:buSzPct val="100000"/>
              <a:buChar char="●"/>
            </a:pPr>
            <a:r>
              <a:rPr lang="en-US" sz="2400">
                <a:solidFill>
                  <a:srgbClr val="374151"/>
                </a:solidFill>
              </a:rPr>
              <a:t>Purpose: </a:t>
            </a:r>
            <a:r>
              <a:rPr lang="en-US" sz="2400" b="0">
                <a:solidFill>
                  <a:srgbClr val="374151"/>
                </a:solidFill>
              </a:rPr>
              <a:t>Provides tools, SDKs, and infrastructure for building and deploying machine learning models within Snowflake.</a:t>
            </a:r>
            <a:endParaRPr sz="2400" b="0">
              <a:solidFill>
                <a:srgbClr val="374151"/>
              </a:solidFill>
            </a:endParaRPr>
          </a:p>
          <a:p>
            <a:pPr marL="0" lvl="0" indent="0" algn="l" rtl="0">
              <a:lnSpc>
                <a:spcPct val="115000"/>
              </a:lnSpc>
              <a:spcBef>
                <a:spcPts val="1500"/>
              </a:spcBef>
              <a:spcAft>
                <a:spcPts val="0"/>
              </a:spcAft>
              <a:buNone/>
            </a:pPr>
            <a:endParaRPr sz="2400" b="0">
              <a:solidFill>
                <a:srgbClr val="374151"/>
              </a:solidFill>
            </a:endParaRPr>
          </a:p>
          <a:p>
            <a:pPr marL="457200" lvl="0" indent="-358140" algn="l" rtl="0">
              <a:lnSpc>
                <a:spcPct val="115000"/>
              </a:lnSpc>
              <a:spcBef>
                <a:spcPts val="1500"/>
              </a:spcBef>
              <a:spcAft>
                <a:spcPts val="0"/>
              </a:spcAft>
              <a:buClr>
                <a:srgbClr val="374151"/>
              </a:buClr>
              <a:buSzPct val="100000"/>
              <a:buChar char="●"/>
            </a:pPr>
            <a:r>
              <a:rPr lang="en-US" sz="2400">
                <a:solidFill>
                  <a:srgbClr val="374151"/>
                </a:solidFill>
              </a:rPr>
              <a:t>Integration:</a:t>
            </a:r>
            <a:r>
              <a:rPr lang="en-US" sz="2400" b="0">
                <a:solidFill>
                  <a:srgbClr val="374151"/>
                </a:solidFill>
              </a:rPr>
              <a:t> Works alongside Snowpark Python, enabling users to manage training/test data and prediction results through Snowpark DataFrames.</a:t>
            </a:r>
            <a:endParaRPr sz="2400" b="0">
              <a:solidFill>
                <a:srgbClr val="374151"/>
              </a:solidFill>
            </a:endParaRPr>
          </a:p>
          <a:p>
            <a:pPr marL="0" lvl="0" indent="0" algn="l" rtl="0">
              <a:lnSpc>
                <a:spcPct val="115000"/>
              </a:lnSpc>
              <a:spcBef>
                <a:spcPts val="1500"/>
              </a:spcBef>
              <a:spcAft>
                <a:spcPts val="0"/>
              </a:spcAft>
              <a:buNone/>
            </a:pPr>
            <a:endParaRPr sz="2400" b="0">
              <a:solidFill>
                <a:srgbClr val="374151"/>
              </a:solidFill>
            </a:endParaRPr>
          </a:p>
          <a:p>
            <a:pPr marL="457200" lvl="0" indent="-358140" algn="l" rtl="0">
              <a:lnSpc>
                <a:spcPct val="115000"/>
              </a:lnSpc>
              <a:spcBef>
                <a:spcPts val="1500"/>
              </a:spcBef>
              <a:spcAft>
                <a:spcPts val="0"/>
              </a:spcAft>
              <a:buClr>
                <a:srgbClr val="374151"/>
              </a:buClr>
              <a:buSzPct val="100000"/>
              <a:buChar char="●"/>
            </a:pPr>
            <a:r>
              <a:rPr lang="en-US" sz="2400">
                <a:solidFill>
                  <a:srgbClr val="374151"/>
                </a:solidFill>
              </a:rPr>
              <a:t>Platform Support: </a:t>
            </a:r>
            <a:r>
              <a:rPr lang="en-US" sz="2400" b="0">
                <a:solidFill>
                  <a:srgbClr val="374151"/>
                </a:solidFill>
              </a:rPr>
              <a:t>Compatible with any IDE supporting Snowpark Python client applications.</a:t>
            </a:r>
            <a:endParaRPr sz="2400" b="0">
              <a:solidFill>
                <a:srgbClr val="374151"/>
              </a:solidFill>
            </a:endParaRPr>
          </a:p>
          <a:p>
            <a:pPr marL="0" lvl="0" indent="0" algn="l" rtl="0">
              <a:lnSpc>
                <a:spcPct val="115000"/>
              </a:lnSpc>
              <a:spcBef>
                <a:spcPts val="1500"/>
              </a:spcBef>
              <a:spcAft>
                <a:spcPts val="0"/>
              </a:spcAft>
              <a:buNone/>
            </a:pPr>
            <a:endParaRPr/>
          </a:p>
          <a:p>
            <a:pPr marL="0" lvl="0" indent="0" algn="l" rtl="0">
              <a:spcBef>
                <a:spcPts val="1500"/>
              </a:spcBef>
              <a:spcAft>
                <a:spcPts val="600"/>
              </a:spcAft>
              <a:buNone/>
            </a:pPr>
            <a:endParaRPr/>
          </a:p>
        </p:txBody>
      </p:sp>
      <p:sp>
        <p:nvSpPr>
          <p:cNvPr id="2298" name="Google Shape;2298;g25cd0f7e00a_0_129"/>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g25cd0f7e00a_0_496"/>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External Stages	</a:t>
            </a:r>
            <a:endParaRPr/>
          </a:p>
        </p:txBody>
      </p:sp>
      <p:sp>
        <p:nvSpPr>
          <p:cNvPr id="1109" name="Google Shape;1109;g25cd0f7e00a_0_496"/>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04800" algn="l" rtl="0">
              <a:lnSpc>
                <a:spcPct val="115000"/>
              </a:lnSpc>
              <a:spcBef>
                <a:spcPts val="1500"/>
              </a:spcBef>
              <a:spcAft>
                <a:spcPts val="0"/>
              </a:spcAft>
              <a:buClr>
                <a:srgbClr val="374151"/>
              </a:buClr>
              <a:buSzPts val="1200"/>
              <a:buChar char="●"/>
            </a:pPr>
            <a:r>
              <a:rPr lang="en-US" sz="1200">
                <a:solidFill>
                  <a:srgbClr val="374151"/>
                </a:solidFill>
              </a:rPr>
              <a:t>External stages allow data loading from:</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Amazon S3</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Google Cloud Storage</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Microsoft Azure</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Data in archival cloud storage classes, like Amazon S3 Glacier or Azure Archive Storage, is not directly accessible.</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Users should upload or stage files using tools from the respective cloud storage service.</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"Named external stage" is a database object:</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Holds the URL to the staged files.</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Contains settings for accessing the cloud storage and file format details.</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Created using the "CREATE STAGE" command.</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Beware of potential data transfer charges:</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May incur if loading data from different regions or platforms than your Snowflake account</a:t>
            </a:r>
            <a:endParaRPr b="1"/>
          </a:p>
          <a:p>
            <a:pPr marL="0" lvl="0" indent="0" algn="l" rtl="0">
              <a:spcBef>
                <a:spcPts val="360"/>
              </a:spcBef>
              <a:spcAft>
                <a:spcPts val="0"/>
              </a:spcAft>
              <a:buNone/>
            </a:pPr>
            <a:endParaRPr/>
          </a:p>
          <a:p>
            <a:pPr marL="0" lvl="0" indent="0" algn="l" rtl="0">
              <a:spcBef>
                <a:spcPts val="600"/>
              </a:spcBef>
              <a:spcAft>
                <a:spcPts val="600"/>
              </a:spcAft>
              <a:buNone/>
            </a:pPr>
            <a:r>
              <a:rPr lang="en-US"/>
              <a:t>	</a:t>
            </a:r>
            <a:endParaRPr/>
          </a:p>
        </p:txBody>
      </p:sp>
      <p:sp>
        <p:nvSpPr>
          <p:cNvPr id="1110" name="Google Shape;1110;g25cd0f7e00a_0_49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a:t>
            </a:fld>
            <a:endParaRPr/>
          </a:p>
        </p:txBody>
      </p:sp>
      <p:pic>
        <p:nvPicPr>
          <p:cNvPr id="1111" name="Google Shape;1111;g25cd0f7e00a_0_496"/>
          <p:cNvPicPr preferRelativeResize="0"/>
          <p:nvPr/>
        </p:nvPicPr>
        <p:blipFill>
          <a:blip r:embed="rId3">
            <a:alphaModFix/>
          </a:blip>
          <a:stretch>
            <a:fillRect/>
          </a:stretch>
        </p:blipFill>
        <p:spPr>
          <a:xfrm>
            <a:off x="917200" y="3983075"/>
            <a:ext cx="3028050" cy="2019699"/>
          </a:xfrm>
          <a:prstGeom prst="rect">
            <a:avLst/>
          </a:prstGeom>
          <a:noFill/>
          <a:ln>
            <a:noFill/>
          </a:ln>
        </p:spPr>
      </p:pic>
      <p:pic>
        <p:nvPicPr>
          <p:cNvPr id="1112" name="Google Shape;1112;g25cd0f7e00a_0_496"/>
          <p:cNvPicPr preferRelativeResize="0"/>
          <p:nvPr/>
        </p:nvPicPr>
        <p:blipFill>
          <a:blip r:embed="rId4">
            <a:alphaModFix/>
          </a:blip>
          <a:stretch>
            <a:fillRect/>
          </a:stretch>
        </p:blipFill>
        <p:spPr>
          <a:xfrm>
            <a:off x="5224100" y="3983075"/>
            <a:ext cx="3028050" cy="2019700"/>
          </a:xfrm>
          <a:prstGeom prst="rect">
            <a:avLst/>
          </a:prstGeom>
          <a:noFill/>
          <a:ln>
            <a:noFill/>
          </a:ln>
        </p:spPr>
      </p:pic>
      <p:pic>
        <p:nvPicPr>
          <p:cNvPr id="1113" name="Google Shape;1113;g25cd0f7e00a_0_496"/>
          <p:cNvPicPr preferRelativeResize="0"/>
          <p:nvPr/>
        </p:nvPicPr>
        <p:blipFill>
          <a:blip r:embed="rId5">
            <a:alphaModFix/>
          </a:blip>
          <a:stretch>
            <a:fillRect/>
          </a:stretch>
        </p:blipFill>
        <p:spPr>
          <a:xfrm>
            <a:off x="9128576" y="3921363"/>
            <a:ext cx="2387575" cy="21431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g25cd0f7e00a_0_137"/>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SzPts val="990"/>
              <a:buNone/>
            </a:pPr>
            <a:r>
              <a:rPr lang="en-US" sz="3140"/>
              <a:t>Key Components of Snowpark ML</a:t>
            </a:r>
            <a:endParaRPr sz="3140"/>
          </a:p>
        </p:txBody>
      </p:sp>
      <p:sp>
        <p:nvSpPr>
          <p:cNvPr id="2305" name="Google Shape;2305;g25cd0f7e00a_0_13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92500" lnSpcReduction="20000"/>
          </a:bodyPr>
          <a:lstStyle/>
          <a:p>
            <a:pPr marL="457200" lvl="0" indent="-346710" algn="l" rtl="0">
              <a:lnSpc>
                <a:spcPct val="115000"/>
              </a:lnSpc>
              <a:spcBef>
                <a:spcPts val="1500"/>
              </a:spcBef>
              <a:spcAft>
                <a:spcPts val="0"/>
              </a:spcAft>
              <a:buClr>
                <a:srgbClr val="374151"/>
              </a:buClr>
              <a:buSzPct val="100000"/>
              <a:buChar char="●"/>
            </a:pPr>
            <a:r>
              <a:rPr lang="en-US" sz="2400">
                <a:solidFill>
                  <a:srgbClr val="374151"/>
                </a:solidFill>
              </a:rPr>
              <a:t>Snowpark ML Development:</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Features Python APIs for efficient in-Snowflake model development.</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Offers the modeling package (snowflake.ml.modeling) for data preprocessing, feature engineering, and model training.</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Integrates familiar ML libraries: scikit-learn, xgboost, lightgbm.</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Upcoming framework connectors for Pytorch and Tensorflow in native loader formats.</a:t>
            </a:r>
            <a:endParaRPr sz="2400">
              <a:solidFill>
                <a:srgbClr val="374151"/>
              </a:solidFill>
            </a:endParaRPr>
          </a:p>
          <a:p>
            <a:pPr marL="457200" lvl="0" indent="-346710" algn="l" rtl="0">
              <a:lnSpc>
                <a:spcPct val="115000"/>
              </a:lnSpc>
              <a:spcBef>
                <a:spcPts val="0"/>
              </a:spcBef>
              <a:spcAft>
                <a:spcPts val="0"/>
              </a:spcAft>
              <a:buClr>
                <a:srgbClr val="374151"/>
              </a:buClr>
              <a:buSzPct val="100000"/>
              <a:buChar char="●"/>
            </a:pPr>
            <a:r>
              <a:rPr lang="en-US" sz="2400">
                <a:solidFill>
                  <a:srgbClr val="374151"/>
                </a:solidFill>
              </a:rPr>
              <a:t>Snowpark ML Ops:</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Complements Development API by adding model management and Snowflake integration.</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Introduces the FileSet API for data materialization from Snowpark DataFrame to Snowflake internal stage.</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Features a model registry as a Python API for model management and deployment as UDFs in Snowflake warehouses.</a:t>
            </a:r>
            <a:endParaRPr sz="2400">
              <a:solidFill>
                <a:srgbClr val="374151"/>
              </a:solidFill>
            </a:endParaRPr>
          </a:p>
          <a:p>
            <a:pPr marL="0" lvl="0" indent="0" algn="l" rtl="0">
              <a:lnSpc>
                <a:spcPct val="115000"/>
              </a:lnSpc>
              <a:spcBef>
                <a:spcPts val="1500"/>
              </a:spcBef>
              <a:spcAft>
                <a:spcPts val="0"/>
              </a:spcAft>
              <a:buNone/>
            </a:pPr>
            <a:endParaRPr/>
          </a:p>
          <a:p>
            <a:pPr marL="0" lvl="0" indent="0" algn="l" rtl="0">
              <a:spcBef>
                <a:spcPts val="1500"/>
              </a:spcBef>
              <a:spcAft>
                <a:spcPts val="600"/>
              </a:spcAft>
              <a:buNone/>
            </a:pPr>
            <a:endParaRPr/>
          </a:p>
        </p:txBody>
      </p:sp>
      <p:sp>
        <p:nvSpPr>
          <p:cNvPr id="2306" name="Google Shape;2306;g25cd0f7e00a_0_13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g25cd0f7e00a_0_151"/>
          <p:cNvSpPr txBox="1">
            <a:spLocks noGrp="1"/>
          </p:cNvSpPr>
          <p:nvPr>
            <p:ph type="title"/>
          </p:nvPr>
        </p:nvSpPr>
        <p:spPr>
          <a:xfrm>
            <a:off x="609600" y="152725"/>
            <a:ext cx="10857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SzPts val="990"/>
              <a:buNone/>
            </a:pPr>
            <a:r>
              <a:rPr lang="en-US" sz="3140"/>
              <a:t>Key Components of Snowpark ML</a:t>
            </a:r>
            <a:endParaRPr sz="3140"/>
          </a:p>
        </p:txBody>
      </p:sp>
      <p:sp>
        <p:nvSpPr>
          <p:cNvPr id="2313" name="Google Shape;2313;g25cd0f7e00a_0_15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92500" lnSpcReduction="20000"/>
          </a:bodyPr>
          <a:lstStyle/>
          <a:p>
            <a:pPr marL="457200" lvl="0" indent="-346710" algn="l" rtl="0">
              <a:lnSpc>
                <a:spcPct val="115000"/>
              </a:lnSpc>
              <a:spcBef>
                <a:spcPts val="1500"/>
              </a:spcBef>
              <a:spcAft>
                <a:spcPts val="0"/>
              </a:spcAft>
              <a:buClr>
                <a:srgbClr val="374151"/>
              </a:buClr>
              <a:buSzPct val="100000"/>
              <a:buChar char="●"/>
            </a:pPr>
            <a:r>
              <a:rPr lang="en-US" sz="2400">
                <a:solidFill>
                  <a:srgbClr val="374151"/>
                </a:solidFill>
              </a:rPr>
              <a:t>Snowpark ML Development:</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Features Python APIs for efficient in-Snowflake model development.</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Offers the modeling package (snowflake.ml.modeling) for data preprocessing, feature engineering, and model training.</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Integrates familiar ML libraries: scikit-learn, xgboost, lightgbm.</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Upcoming framework connectors for Pytorch and Tensorflow in native loader formats.</a:t>
            </a:r>
            <a:endParaRPr sz="2400">
              <a:solidFill>
                <a:srgbClr val="374151"/>
              </a:solidFill>
            </a:endParaRPr>
          </a:p>
          <a:p>
            <a:pPr marL="457200" lvl="0" indent="-346710" algn="l" rtl="0">
              <a:lnSpc>
                <a:spcPct val="115000"/>
              </a:lnSpc>
              <a:spcBef>
                <a:spcPts val="0"/>
              </a:spcBef>
              <a:spcAft>
                <a:spcPts val="0"/>
              </a:spcAft>
              <a:buClr>
                <a:srgbClr val="374151"/>
              </a:buClr>
              <a:buSzPct val="100000"/>
              <a:buChar char="●"/>
            </a:pPr>
            <a:r>
              <a:rPr lang="en-US" sz="2400">
                <a:solidFill>
                  <a:srgbClr val="374151"/>
                </a:solidFill>
              </a:rPr>
              <a:t>Snowpark ML Ops:</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Complements Development API by adding model management and Snowflake integration.</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Introduces the FileSet API for data materialization from Snowpark DataFrame to Snowflake internal stage.</a:t>
            </a:r>
            <a:endParaRPr sz="2400">
              <a:solidFill>
                <a:srgbClr val="374151"/>
              </a:solidFill>
            </a:endParaRPr>
          </a:p>
          <a:p>
            <a:pPr marL="914400" lvl="1" indent="-346710" algn="l" rtl="0">
              <a:lnSpc>
                <a:spcPct val="115000"/>
              </a:lnSpc>
              <a:spcBef>
                <a:spcPts val="0"/>
              </a:spcBef>
              <a:spcAft>
                <a:spcPts val="0"/>
              </a:spcAft>
              <a:buClr>
                <a:srgbClr val="374151"/>
              </a:buClr>
              <a:buSzPct val="100000"/>
              <a:buChar char="○"/>
            </a:pPr>
            <a:r>
              <a:rPr lang="en-US" sz="2400">
                <a:solidFill>
                  <a:srgbClr val="374151"/>
                </a:solidFill>
              </a:rPr>
              <a:t>Features a model registry as a Python API for model management and deployment as UDFs in Snowflake warehouses.</a:t>
            </a:r>
            <a:endParaRPr sz="2400">
              <a:solidFill>
                <a:srgbClr val="374151"/>
              </a:solidFill>
            </a:endParaRPr>
          </a:p>
          <a:p>
            <a:pPr marL="0" lvl="0" indent="0" algn="l" rtl="0">
              <a:lnSpc>
                <a:spcPct val="115000"/>
              </a:lnSpc>
              <a:spcBef>
                <a:spcPts val="1500"/>
              </a:spcBef>
              <a:spcAft>
                <a:spcPts val="0"/>
              </a:spcAft>
              <a:buNone/>
            </a:pPr>
            <a:endParaRPr/>
          </a:p>
          <a:p>
            <a:pPr marL="0" lvl="0" indent="0" algn="l" rtl="0">
              <a:spcBef>
                <a:spcPts val="1500"/>
              </a:spcBef>
              <a:spcAft>
                <a:spcPts val="600"/>
              </a:spcAft>
              <a:buNone/>
            </a:pPr>
            <a:endParaRPr/>
          </a:p>
        </p:txBody>
      </p:sp>
      <p:sp>
        <p:nvSpPr>
          <p:cNvPr id="2314" name="Google Shape;2314;g25cd0f7e00a_0_15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g294a025d0a6_0_345"/>
          <p:cNvSpPr txBox="1">
            <a:spLocks noGrp="1"/>
          </p:cNvSpPr>
          <p:nvPr>
            <p:ph type="body" idx="1"/>
          </p:nvPr>
        </p:nvSpPr>
        <p:spPr>
          <a:xfrm>
            <a:off x="457200" y="805417"/>
            <a:ext cx="7620000" cy="378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00"/>
              <a:buNone/>
            </a:pPr>
            <a:endParaRPr/>
          </a:p>
          <a:p>
            <a:pPr marL="0" lvl="0" indent="0" algn="l" rtl="0">
              <a:lnSpc>
                <a:spcPct val="100000"/>
              </a:lnSpc>
              <a:spcBef>
                <a:spcPts val="1067"/>
              </a:spcBef>
              <a:spcAft>
                <a:spcPts val="0"/>
              </a:spcAft>
              <a:buSzPts val="1500"/>
              <a:buNone/>
            </a:pPr>
            <a:endParaRPr/>
          </a:p>
        </p:txBody>
      </p:sp>
      <p:sp>
        <p:nvSpPr>
          <p:cNvPr id="2321" name="Google Shape;2321;g294a025d0a6_0_345"/>
          <p:cNvSpPr txBox="1"/>
          <p:nvPr/>
        </p:nvSpPr>
        <p:spPr>
          <a:xfrm>
            <a:off x="0" y="650817"/>
            <a:ext cx="8683500" cy="9165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5467">
                <a:solidFill>
                  <a:srgbClr val="FF0000"/>
                </a:solidFill>
                <a:latin typeface="Arial"/>
                <a:ea typeface="Arial"/>
                <a:cs typeface="Arial"/>
                <a:sym typeface="Arial"/>
              </a:rPr>
              <a:t>Experiment</a:t>
            </a:r>
            <a:endParaRPr sz="667">
              <a:solidFill>
                <a:srgbClr val="002060"/>
              </a:solidFill>
              <a:latin typeface="Arial"/>
              <a:ea typeface="Arial"/>
              <a:cs typeface="Arial"/>
              <a:sym typeface="Arial"/>
            </a:endParaRPr>
          </a:p>
        </p:txBody>
      </p:sp>
      <p:pic>
        <p:nvPicPr>
          <p:cNvPr id="2322" name="Google Shape;2322;g294a025d0a6_0_345"/>
          <p:cNvPicPr preferRelativeResize="0"/>
          <p:nvPr/>
        </p:nvPicPr>
        <p:blipFill rotWithShape="1">
          <a:blip r:embed="rId3">
            <a:alphaModFix/>
          </a:blip>
          <a:srcRect t="16072"/>
          <a:stretch/>
        </p:blipFill>
        <p:spPr>
          <a:xfrm>
            <a:off x="0" y="2138463"/>
            <a:ext cx="8448800" cy="4719541"/>
          </a:xfrm>
          <a:prstGeom prst="rect">
            <a:avLst/>
          </a:prstGeom>
          <a:noFill/>
          <a:ln>
            <a:noFill/>
          </a:ln>
        </p:spPr>
      </p:pic>
      <p:sp>
        <p:nvSpPr>
          <p:cNvPr id="2323" name="Google Shape;2323;g294a025d0a6_0_345"/>
          <p:cNvSpPr txBox="1">
            <a:spLocks noGrp="1"/>
          </p:cNvSpPr>
          <p:nvPr>
            <p:ph type="ftr" idx="11"/>
          </p:nvPr>
        </p:nvSpPr>
        <p:spPr>
          <a:xfrm>
            <a:off x="44301" y="6574155"/>
            <a:ext cx="4572000" cy="28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 2023 by Innovation In Software Corporation </a:t>
            </a:r>
            <a:br>
              <a:rPr lang="en-US"/>
            </a:br>
            <a:endParaRPr/>
          </a:p>
        </p:txBody>
      </p:sp>
      <p:sp>
        <p:nvSpPr>
          <p:cNvPr id="2324" name="Google Shape;2324;g294a025d0a6_0_345"/>
          <p:cNvSpPr txBox="1"/>
          <p:nvPr/>
        </p:nvSpPr>
        <p:spPr>
          <a:xfrm>
            <a:off x="8815128" y="3213514"/>
            <a:ext cx="2672700" cy="2154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Content</a:t>
            </a:r>
            <a:endParaRPr/>
          </a:p>
          <a:p>
            <a:pPr marL="0" marR="0" lvl="0" indent="0" algn="l" rtl="0">
              <a:spcBef>
                <a:spcPts val="0"/>
              </a:spcBef>
              <a:spcAft>
                <a:spcPts val="0"/>
              </a:spcAft>
              <a:buNone/>
            </a:pPr>
            <a:r>
              <a:rPr lang="en-US" sz="2400">
                <a:solidFill>
                  <a:schemeClr val="dk1"/>
                </a:solidFill>
              </a:rPr>
              <a:t>Lab 8 - Machine Learning with Snowpark</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g25cd0f7e00a_0_158"/>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Snowpark</a:t>
            </a:r>
            <a:endParaRPr b="1"/>
          </a:p>
        </p:txBody>
      </p:sp>
      <p:sp>
        <p:nvSpPr>
          <p:cNvPr id="2331" name="Google Shape;2331;g25cd0f7e00a_0_158"/>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500"/>
              <a:buNone/>
            </a:pPr>
            <a:r>
              <a:rPr lang="en-US" sz="1400">
                <a:solidFill>
                  <a:schemeClr val="dk1"/>
                </a:solidFill>
              </a:rPr>
              <a:t>What is Snowpark primarily used for in Snowflake?</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a) Data visualization</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b) Web development</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c) Building data pipelines and UDFs</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d) Database administration</a:t>
            </a: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332" name="Google Shape;2332;g25cd0f7e00a_0_158"/>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333" name="Google Shape;2333;g25cd0f7e00a_0_158"/>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153</a:t>
            </a:fld>
            <a:endParaRPr>
              <a:solidFill>
                <a:srgbClr val="595959"/>
              </a:solidFill>
            </a:endParaRPr>
          </a:p>
        </p:txBody>
      </p:sp>
      <p:sp>
        <p:nvSpPr>
          <p:cNvPr id="2334" name="Google Shape;2334;g25cd0f7e00a_0_158"/>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g25cd0f7e00a_0_17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Snowpark</a:t>
            </a:r>
            <a:endParaRPr b="1"/>
          </a:p>
        </p:txBody>
      </p:sp>
      <p:sp>
        <p:nvSpPr>
          <p:cNvPr id="2341" name="Google Shape;2341;g25cd0f7e00a_0_17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500"/>
              <a:buNone/>
            </a:pPr>
            <a:r>
              <a:rPr lang="en-US" sz="1400">
                <a:solidFill>
                  <a:schemeClr val="dk1"/>
                </a:solidFill>
              </a:rPr>
              <a:t>What is Snowpark primarily used for in Snowflake?</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a) Data visualization</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b) Web development</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highlight>
                  <a:srgbClr val="FFFF00"/>
                </a:highlight>
              </a:rPr>
              <a:t>c) Building data pipelines and UDFs</a:t>
            </a:r>
            <a:endParaRPr sz="1400">
              <a:solidFill>
                <a:schemeClr val="dk1"/>
              </a:solidFill>
              <a:highlight>
                <a:srgbClr val="FFFF00"/>
              </a:highlight>
            </a:endParaRPr>
          </a:p>
          <a:p>
            <a:pPr marL="0" lvl="0" indent="0" algn="l" rtl="0">
              <a:lnSpc>
                <a:spcPct val="100000"/>
              </a:lnSpc>
              <a:spcBef>
                <a:spcPts val="1067"/>
              </a:spcBef>
              <a:spcAft>
                <a:spcPts val="0"/>
              </a:spcAft>
              <a:buSzPts val="1500"/>
              <a:buNone/>
            </a:pPr>
            <a:r>
              <a:rPr lang="en-US" sz="1400">
                <a:solidFill>
                  <a:schemeClr val="dk1"/>
                </a:solidFill>
              </a:rPr>
              <a:t>d) Database administration</a:t>
            </a: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Explanation: Snowpark is used to build data pipelines and user-defined functions (UDFs) within Snowflake.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342" name="Google Shape;2342;g25cd0f7e00a_0_17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343" name="Google Shape;2343;g25cd0f7e00a_0_17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154</a:t>
            </a:fld>
            <a:endParaRPr>
              <a:solidFill>
                <a:srgbClr val="595959"/>
              </a:solidFill>
            </a:endParaRPr>
          </a:p>
        </p:txBody>
      </p:sp>
      <p:sp>
        <p:nvSpPr>
          <p:cNvPr id="2344" name="Google Shape;2344;g25cd0f7e00a_0_17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g25cd0f7e00a_0_18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Semi-Structured Data</a:t>
            </a:r>
            <a:endParaRPr b="1"/>
          </a:p>
        </p:txBody>
      </p:sp>
      <p:sp>
        <p:nvSpPr>
          <p:cNvPr id="2351" name="Google Shape;2351;g25cd0f7e00a_0_18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500"/>
              <a:buNone/>
            </a:pPr>
            <a:r>
              <a:rPr lang="en-US" sz="1400">
                <a:solidFill>
                  <a:schemeClr val="dk1"/>
                </a:solidFill>
              </a:rPr>
              <a:t>In Snowflake, how is semi-structured data typically stored?</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a) Rows and Columns</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b) VARIANT, OBJECT, and ARRAY columns</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c) Bitmaps</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d) Linked Lists</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352" name="Google Shape;2352;g25cd0f7e00a_0_18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353" name="Google Shape;2353;g25cd0f7e00a_0_18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155</a:t>
            </a:fld>
            <a:endParaRPr>
              <a:solidFill>
                <a:srgbClr val="595959"/>
              </a:solidFill>
            </a:endParaRPr>
          </a:p>
        </p:txBody>
      </p:sp>
      <p:sp>
        <p:nvSpPr>
          <p:cNvPr id="2354" name="Google Shape;2354;g25cd0f7e00a_0_18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g25cd0f7e00a_0_19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Semi-Structured Data</a:t>
            </a:r>
            <a:endParaRPr b="1"/>
          </a:p>
        </p:txBody>
      </p:sp>
      <p:sp>
        <p:nvSpPr>
          <p:cNvPr id="2361" name="Google Shape;2361;g25cd0f7e00a_0_19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500"/>
              <a:buNone/>
            </a:pPr>
            <a:r>
              <a:rPr lang="en-US" sz="1400">
                <a:solidFill>
                  <a:schemeClr val="dk1"/>
                </a:solidFill>
              </a:rPr>
              <a:t>In Snowflake, how is semi-structured data typically stored?</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a) Rows and Columns</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highlight>
                  <a:srgbClr val="FFFF00"/>
                </a:highlight>
              </a:rPr>
              <a:t>b) VARIANT, OBJECT, and ARRAY columns</a:t>
            </a:r>
            <a:endParaRPr sz="1400">
              <a:solidFill>
                <a:schemeClr val="dk1"/>
              </a:solidFill>
              <a:highlight>
                <a:srgbClr val="FFFF00"/>
              </a:highlight>
            </a:endParaRPr>
          </a:p>
          <a:p>
            <a:pPr marL="0" lvl="0" indent="0" algn="l" rtl="0">
              <a:lnSpc>
                <a:spcPct val="100000"/>
              </a:lnSpc>
              <a:spcBef>
                <a:spcPts val="1067"/>
              </a:spcBef>
              <a:spcAft>
                <a:spcPts val="0"/>
              </a:spcAft>
              <a:buSzPts val="1500"/>
              <a:buNone/>
            </a:pPr>
            <a:r>
              <a:rPr lang="en-US" sz="1400">
                <a:solidFill>
                  <a:schemeClr val="dk1"/>
                </a:solidFill>
              </a:rPr>
              <a:t>c) Bitmaps</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d) Linked Lists</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Explanation: Snowflake supports the storage of semi-structured data in VARIANT, OBJECT, and ARRAY data types.</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362" name="Google Shape;2362;g25cd0f7e00a_0_19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363" name="Google Shape;2363;g25cd0f7e00a_0_19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156</a:t>
            </a:fld>
            <a:endParaRPr>
              <a:solidFill>
                <a:srgbClr val="595959"/>
              </a:solidFill>
            </a:endParaRPr>
          </a:p>
        </p:txBody>
      </p:sp>
      <p:sp>
        <p:nvSpPr>
          <p:cNvPr id="2364" name="Google Shape;2364;g25cd0f7e00a_0_19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g25cd0f7e00a_0_206"/>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Transaction Management</a:t>
            </a:r>
            <a:endParaRPr b="1"/>
          </a:p>
        </p:txBody>
      </p:sp>
      <p:sp>
        <p:nvSpPr>
          <p:cNvPr id="2371" name="Google Shape;2371;g25cd0f7e00a_0_206"/>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500"/>
              <a:buNone/>
            </a:pPr>
            <a:r>
              <a:rPr lang="en-US" sz="1400">
                <a:solidFill>
                  <a:schemeClr val="dk1"/>
                </a:solidFill>
              </a:rPr>
              <a:t>When performing a transaction in Snowflake, what command should be used to save the changes?</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a) COMMIT</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b) SAVE</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c) APPLY</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d) ACTIVATE</a:t>
            </a: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372" name="Google Shape;2372;g25cd0f7e00a_0_206"/>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373" name="Google Shape;2373;g25cd0f7e00a_0_206"/>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157</a:t>
            </a:fld>
            <a:endParaRPr>
              <a:solidFill>
                <a:srgbClr val="595959"/>
              </a:solidFill>
            </a:endParaRPr>
          </a:p>
        </p:txBody>
      </p:sp>
      <p:sp>
        <p:nvSpPr>
          <p:cNvPr id="2374" name="Google Shape;2374;g25cd0f7e00a_0_206"/>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g25cd0f7e00a_0_21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Transaction Management</a:t>
            </a:r>
            <a:endParaRPr b="1"/>
          </a:p>
        </p:txBody>
      </p:sp>
      <p:sp>
        <p:nvSpPr>
          <p:cNvPr id="2381" name="Google Shape;2381;g25cd0f7e00a_0_21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500"/>
              <a:buNone/>
            </a:pPr>
            <a:r>
              <a:rPr lang="en-US" sz="1400">
                <a:solidFill>
                  <a:schemeClr val="dk1"/>
                </a:solidFill>
              </a:rPr>
              <a:t>When performing a transaction in Snowflake, what command should be used to save the changes?</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highlight>
                  <a:srgbClr val="FFFF00"/>
                </a:highlight>
              </a:rPr>
              <a:t>a) COMMIT</a:t>
            </a:r>
            <a:endParaRPr sz="1400">
              <a:solidFill>
                <a:schemeClr val="dk1"/>
              </a:solidFill>
              <a:highlight>
                <a:srgbClr val="FFFF00"/>
              </a:highlight>
            </a:endParaRPr>
          </a:p>
          <a:p>
            <a:pPr marL="0" lvl="0" indent="0" algn="l" rtl="0">
              <a:lnSpc>
                <a:spcPct val="100000"/>
              </a:lnSpc>
              <a:spcBef>
                <a:spcPts val="1067"/>
              </a:spcBef>
              <a:spcAft>
                <a:spcPts val="0"/>
              </a:spcAft>
              <a:buSzPts val="1500"/>
              <a:buNone/>
            </a:pPr>
            <a:r>
              <a:rPr lang="en-US" sz="1400">
                <a:solidFill>
                  <a:schemeClr val="dk1"/>
                </a:solidFill>
              </a:rPr>
              <a:t>b) SAVE</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c) APPLY</a:t>
            </a:r>
            <a:endParaRPr sz="1400">
              <a:solidFill>
                <a:schemeClr val="dk1"/>
              </a:solidFill>
            </a:endParaRPr>
          </a:p>
          <a:p>
            <a:pPr marL="0" lvl="0" indent="0" algn="l" rtl="0">
              <a:lnSpc>
                <a:spcPct val="100000"/>
              </a:lnSpc>
              <a:spcBef>
                <a:spcPts val="1067"/>
              </a:spcBef>
              <a:spcAft>
                <a:spcPts val="0"/>
              </a:spcAft>
              <a:buSzPts val="1500"/>
              <a:buNone/>
            </a:pPr>
            <a:r>
              <a:rPr lang="en-US" sz="1400">
                <a:solidFill>
                  <a:schemeClr val="dk1"/>
                </a:solidFill>
              </a:rPr>
              <a:t>d) ACTIVATE</a:t>
            </a:r>
            <a:endParaRPr sz="1400">
              <a:solidFill>
                <a:schemeClr val="dk1"/>
              </a:solidFill>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Explanation: The COMMIT command is used to save the changes made in a transaction in Snowflake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382" name="Google Shape;2382;g25cd0f7e00a_0_21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383" name="Google Shape;2383;g25cd0f7e00a_0_21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158</a:t>
            </a:fld>
            <a:endParaRPr>
              <a:solidFill>
                <a:srgbClr val="595959"/>
              </a:solidFill>
            </a:endParaRPr>
          </a:p>
        </p:txBody>
      </p:sp>
      <p:sp>
        <p:nvSpPr>
          <p:cNvPr id="2384" name="Google Shape;2384;g25cd0f7e00a_0_21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g25cd0f7e00a_0_233"/>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Semi-Structured Data</a:t>
            </a:r>
            <a:endParaRPr b="1"/>
          </a:p>
        </p:txBody>
      </p:sp>
      <p:sp>
        <p:nvSpPr>
          <p:cNvPr id="2391" name="Google Shape;2391;g25cd0f7e00a_0_233"/>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500"/>
              <a:buNone/>
            </a:pPr>
            <a:r>
              <a:rPr lang="en-US" sz="1400">
                <a:solidFill>
                  <a:schemeClr val="dk1"/>
                </a:solidFill>
              </a:rPr>
              <a:t>Which of the following commands can be used to undo operations in a transaction in Snowflake?</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Clr>
                <a:schemeClr val="dk1"/>
              </a:buClr>
              <a:buSzPts val="1100"/>
              <a:buFont typeface="Arial"/>
              <a:buNone/>
            </a:pPr>
            <a:r>
              <a:rPr lang="en-US" sz="1400">
                <a:solidFill>
                  <a:schemeClr val="dk1"/>
                </a:solidFill>
              </a:rPr>
              <a:t>a) UNDO</a:t>
            </a:r>
            <a:endParaRPr sz="1400">
              <a:solidFill>
                <a:schemeClr val="dk1"/>
              </a:solidFill>
            </a:endParaRPr>
          </a:p>
          <a:p>
            <a:pPr marL="0" lvl="0" indent="0" algn="l" rtl="0">
              <a:lnSpc>
                <a:spcPct val="100000"/>
              </a:lnSpc>
              <a:spcBef>
                <a:spcPts val="1067"/>
              </a:spcBef>
              <a:spcAft>
                <a:spcPts val="0"/>
              </a:spcAft>
              <a:buClr>
                <a:schemeClr val="dk1"/>
              </a:buClr>
              <a:buSzPts val="1100"/>
              <a:buFont typeface="Arial"/>
              <a:buNone/>
            </a:pPr>
            <a:r>
              <a:rPr lang="en-US" sz="1400">
                <a:solidFill>
                  <a:schemeClr val="dk1"/>
                </a:solidFill>
              </a:rPr>
              <a:t>b) REJECT</a:t>
            </a:r>
            <a:endParaRPr sz="1400">
              <a:solidFill>
                <a:schemeClr val="dk1"/>
              </a:solidFill>
            </a:endParaRPr>
          </a:p>
          <a:p>
            <a:pPr marL="0" lvl="0" indent="0" algn="l" rtl="0">
              <a:lnSpc>
                <a:spcPct val="100000"/>
              </a:lnSpc>
              <a:spcBef>
                <a:spcPts val="1067"/>
              </a:spcBef>
              <a:spcAft>
                <a:spcPts val="0"/>
              </a:spcAft>
              <a:buClr>
                <a:schemeClr val="dk1"/>
              </a:buClr>
              <a:buSzPts val="1100"/>
              <a:buFont typeface="Arial"/>
              <a:buNone/>
            </a:pPr>
            <a:r>
              <a:rPr lang="en-US" sz="1400">
                <a:solidFill>
                  <a:schemeClr val="dk1"/>
                </a:solidFill>
              </a:rPr>
              <a:t>c) CANCEL</a:t>
            </a:r>
            <a:endParaRPr sz="1400">
              <a:solidFill>
                <a:schemeClr val="dk1"/>
              </a:solidFill>
            </a:endParaRPr>
          </a:p>
          <a:p>
            <a:pPr marL="0" lvl="0" indent="0" algn="l" rtl="0">
              <a:lnSpc>
                <a:spcPct val="100000"/>
              </a:lnSpc>
              <a:spcBef>
                <a:spcPts val="1067"/>
              </a:spcBef>
              <a:spcAft>
                <a:spcPts val="0"/>
              </a:spcAft>
              <a:buClr>
                <a:schemeClr val="dk1"/>
              </a:buClr>
              <a:buSzPts val="1100"/>
              <a:buFont typeface="Arial"/>
              <a:buNone/>
            </a:pPr>
            <a:r>
              <a:rPr lang="en-US" sz="1400">
                <a:solidFill>
                  <a:schemeClr val="dk1"/>
                </a:solidFill>
              </a:rPr>
              <a:t>d) ROLLBACK</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392" name="Google Shape;2392;g25cd0f7e00a_0_233"/>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393" name="Google Shape;2393;g25cd0f7e00a_0_233"/>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159</a:t>
            </a:fld>
            <a:endParaRPr>
              <a:solidFill>
                <a:srgbClr val="595959"/>
              </a:solidFill>
            </a:endParaRPr>
          </a:p>
        </p:txBody>
      </p:sp>
      <p:sp>
        <p:nvSpPr>
          <p:cNvPr id="2394" name="Google Shape;2394;g25cd0f7e00a_0_233"/>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g2944274f16a_0_9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External Stages - Example</a:t>
            </a:r>
            <a:endParaRPr/>
          </a:p>
        </p:txBody>
      </p:sp>
      <p:sp>
        <p:nvSpPr>
          <p:cNvPr id="1120" name="Google Shape;1120;g2944274f16a_0_9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16</a:t>
            </a:fld>
            <a:endParaRPr/>
          </a:p>
        </p:txBody>
      </p:sp>
      <p:pic>
        <p:nvPicPr>
          <p:cNvPr id="1121" name="Google Shape;1121;g2944274f16a_0_90"/>
          <p:cNvPicPr preferRelativeResize="0"/>
          <p:nvPr/>
        </p:nvPicPr>
        <p:blipFill>
          <a:blip r:embed="rId3">
            <a:alphaModFix/>
          </a:blip>
          <a:stretch>
            <a:fillRect/>
          </a:stretch>
        </p:blipFill>
        <p:spPr>
          <a:xfrm>
            <a:off x="609600" y="1074375"/>
            <a:ext cx="9481525" cy="46997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g25cd0f7e00a_0_244"/>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Semi-Structured Data</a:t>
            </a:r>
            <a:endParaRPr b="1"/>
          </a:p>
        </p:txBody>
      </p:sp>
      <p:sp>
        <p:nvSpPr>
          <p:cNvPr id="2401" name="Google Shape;2401;g25cd0f7e00a_0_244"/>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500"/>
              <a:buNone/>
            </a:pPr>
            <a:r>
              <a:rPr lang="en-US" sz="1400">
                <a:solidFill>
                  <a:schemeClr val="dk1"/>
                </a:solidFill>
              </a:rPr>
              <a:t>Which of the following commands can be used to undo operations in a transaction in Snowflake?</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a) UNDO</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b) REJECT</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c) CANCEL</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highlight>
                  <a:srgbClr val="FFFF00"/>
                </a:highlight>
              </a:rPr>
              <a:t>d) ROLLBACK</a:t>
            </a:r>
            <a:endParaRPr sz="1400">
              <a:solidFill>
                <a:schemeClr val="dk1"/>
              </a:solidFill>
              <a:highlight>
                <a:srgbClr val="FFFF00"/>
              </a:highlight>
            </a:endParaRPr>
          </a:p>
          <a:p>
            <a:pPr marL="0" lvl="0" indent="0" algn="l" rtl="0">
              <a:lnSpc>
                <a:spcPct val="100000"/>
              </a:lnSpc>
              <a:spcBef>
                <a:spcPts val="1067"/>
              </a:spcBef>
              <a:spcAft>
                <a:spcPts val="0"/>
              </a:spcAft>
              <a:buSzPts val="1500"/>
              <a:buNone/>
            </a:pPr>
            <a:r>
              <a:rPr lang="en-US" sz="1867">
                <a:solidFill>
                  <a:srgbClr val="4D4D4D"/>
                </a:solidFill>
                <a:highlight>
                  <a:srgbClr val="FFFFFF"/>
                </a:highlight>
              </a:rPr>
              <a:t>Explanation: The ROLLBACK command undoes operations within a transaction in Snowflake.</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402" name="Google Shape;2402;g25cd0f7e00a_0_244"/>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403" name="Google Shape;2403;g25cd0f7e00a_0_244"/>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160</a:t>
            </a:fld>
            <a:endParaRPr>
              <a:solidFill>
                <a:srgbClr val="595959"/>
              </a:solidFill>
            </a:endParaRPr>
          </a:p>
        </p:txBody>
      </p:sp>
      <p:sp>
        <p:nvSpPr>
          <p:cNvPr id="2404" name="Google Shape;2404;g25cd0f7e00a_0_244"/>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g25cd0f7e00a_0_25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Semi-Structured Data</a:t>
            </a:r>
            <a:endParaRPr b="1"/>
          </a:p>
        </p:txBody>
      </p:sp>
      <p:sp>
        <p:nvSpPr>
          <p:cNvPr id="2411" name="Google Shape;2411;g25cd0f7e00a_0_25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In Snowflake, which datatype is best for storing JSON data?</a:t>
            </a:r>
            <a:endParaRPr sz="1400">
              <a:solidFill>
                <a:schemeClr val="dk1"/>
              </a:solidFill>
            </a:endParaRPr>
          </a:p>
          <a:p>
            <a:pPr marL="0" lvl="0" indent="0" algn="l" rtl="0">
              <a:lnSpc>
                <a:spcPct val="100000"/>
              </a:lnSpc>
              <a:spcBef>
                <a:spcPts val="1067"/>
              </a:spcBef>
              <a:spcAft>
                <a:spcPts val="0"/>
              </a:spcAft>
              <a:buSzPts val="1100"/>
              <a:buNone/>
            </a:pP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a) TEXT</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b) BLOB</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c) VARIANT</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d) INT</a:t>
            </a:r>
            <a:endParaRPr sz="1400">
              <a:solidFill>
                <a:schemeClr val="dk1"/>
              </a:solidFill>
            </a:endParaRPr>
          </a:p>
          <a:p>
            <a:pPr marL="0" lvl="0" indent="0" algn="l" rtl="0">
              <a:lnSpc>
                <a:spcPct val="100000"/>
              </a:lnSpc>
              <a:spcBef>
                <a:spcPts val="1067"/>
              </a:spcBef>
              <a:spcAft>
                <a:spcPts val="0"/>
              </a:spcAft>
              <a:buSzPts val="1100"/>
              <a:buNone/>
            </a:pP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412" name="Google Shape;2412;g25cd0f7e00a_0_25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413" name="Google Shape;2413;g25cd0f7e00a_0_25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161</a:t>
            </a:fld>
            <a:endParaRPr>
              <a:solidFill>
                <a:srgbClr val="595959"/>
              </a:solidFill>
            </a:endParaRPr>
          </a:p>
        </p:txBody>
      </p:sp>
      <p:sp>
        <p:nvSpPr>
          <p:cNvPr id="2414" name="Google Shape;2414;g25cd0f7e00a_0_25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g25cd0f7e00a_0_26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Semi-Structured Data</a:t>
            </a:r>
            <a:endParaRPr b="1"/>
          </a:p>
        </p:txBody>
      </p:sp>
      <p:sp>
        <p:nvSpPr>
          <p:cNvPr id="2421" name="Google Shape;2421;g25cd0f7e00a_0_26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In Snowflake, which datatype is best for storing JSON data?</a:t>
            </a:r>
            <a:endParaRPr sz="1400">
              <a:solidFill>
                <a:schemeClr val="dk1"/>
              </a:solidFill>
            </a:endParaRPr>
          </a:p>
          <a:p>
            <a:pPr marL="0" lvl="0" indent="0" algn="l" rtl="0">
              <a:lnSpc>
                <a:spcPct val="100000"/>
              </a:lnSpc>
              <a:spcBef>
                <a:spcPts val="1067"/>
              </a:spcBef>
              <a:spcAft>
                <a:spcPts val="0"/>
              </a:spcAft>
              <a:buSzPts val="1100"/>
              <a:buNone/>
            </a:pP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a) TEXT</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b) BLOB</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highlight>
                  <a:srgbClr val="FFFF00"/>
                </a:highlight>
              </a:rPr>
              <a:t>c) VARIANT</a:t>
            </a:r>
            <a:endParaRPr sz="1400">
              <a:solidFill>
                <a:schemeClr val="dk1"/>
              </a:solidFill>
              <a:highlight>
                <a:srgbClr val="FFFF00"/>
              </a:highlight>
            </a:endParaRPr>
          </a:p>
          <a:p>
            <a:pPr marL="0" lvl="0" indent="0" algn="l" rtl="0">
              <a:lnSpc>
                <a:spcPct val="100000"/>
              </a:lnSpc>
              <a:spcBef>
                <a:spcPts val="1067"/>
              </a:spcBef>
              <a:spcAft>
                <a:spcPts val="0"/>
              </a:spcAft>
              <a:buSzPts val="1100"/>
              <a:buNone/>
            </a:pPr>
            <a:r>
              <a:rPr lang="en-US" sz="1400">
                <a:solidFill>
                  <a:schemeClr val="dk1"/>
                </a:solidFill>
              </a:rPr>
              <a:t>d) INT</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Explanation: The VARIANT datatype is used for storing semi-structured data formats such as JSON in Snowflake.</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422" name="Google Shape;2422;g25cd0f7e00a_0_26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423" name="Google Shape;2423;g25cd0f7e00a_0_26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162</a:t>
            </a:fld>
            <a:endParaRPr>
              <a:solidFill>
                <a:srgbClr val="595959"/>
              </a:solidFill>
            </a:endParaRPr>
          </a:p>
        </p:txBody>
      </p:sp>
      <p:sp>
        <p:nvSpPr>
          <p:cNvPr id="2424" name="Google Shape;2424;g25cd0f7e00a_0_26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g25cd0f7e00a_0_27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Semi-Structured Data</a:t>
            </a:r>
            <a:endParaRPr b="1"/>
          </a:p>
        </p:txBody>
      </p:sp>
      <p:sp>
        <p:nvSpPr>
          <p:cNvPr id="2431" name="Google Shape;2431;g25cd0f7e00a_0_27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9. Which of the following is NOT a semi-structured data format supported by Snowflake?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a) XML</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b) Parquet</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c) CSV</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d) Avro</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432" name="Google Shape;2432;g25cd0f7e00a_0_27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433" name="Google Shape;2433;g25cd0f7e00a_0_27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163</a:t>
            </a:fld>
            <a:endParaRPr>
              <a:solidFill>
                <a:srgbClr val="595959"/>
              </a:solidFill>
            </a:endParaRPr>
          </a:p>
        </p:txBody>
      </p:sp>
      <p:sp>
        <p:nvSpPr>
          <p:cNvPr id="2434" name="Google Shape;2434;g25cd0f7e00a_0_27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g25cd0f7e00a_0_29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Semi-Structured Data</a:t>
            </a:r>
            <a:endParaRPr b="1"/>
          </a:p>
        </p:txBody>
      </p:sp>
      <p:sp>
        <p:nvSpPr>
          <p:cNvPr id="2441" name="Google Shape;2441;g25cd0f7e00a_0_29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9. Which of the following is NOT a semi-structured data format supported by Snowflake?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a) XML</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b) Parquet</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highlight>
                  <a:srgbClr val="FFFF00"/>
                </a:highlight>
              </a:rPr>
              <a:t>c) CSV</a:t>
            </a:r>
            <a:endParaRPr sz="1400">
              <a:solidFill>
                <a:schemeClr val="dk1"/>
              </a:solidFill>
              <a:highlight>
                <a:srgbClr val="FFFF00"/>
              </a:highlight>
            </a:endParaRPr>
          </a:p>
          <a:p>
            <a:pPr marL="0" lvl="0" indent="0" algn="l" rtl="0">
              <a:lnSpc>
                <a:spcPct val="100000"/>
              </a:lnSpc>
              <a:spcBef>
                <a:spcPts val="1067"/>
              </a:spcBef>
              <a:spcAft>
                <a:spcPts val="0"/>
              </a:spcAft>
              <a:buSzPts val="1100"/>
              <a:buNone/>
            </a:pPr>
            <a:r>
              <a:rPr lang="en-US" sz="1400">
                <a:solidFill>
                  <a:schemeClr val="dk1"/>
                </a:solidFill>
              </a:rPr>
              <a:t>d) Avro</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Explanation: While Snowflake supports various semi-structured data formats, CSV is typically considered structured.</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442" name="Google Shape;2442;g25cd0f7e00a_0_29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443" name="Google Shape;2443;g25cd0f7e00a_0_29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164</a:t>
            </a:fld>
            <a:endParaRPr>
              <a:solidFill>
                <a:srgbClr val="595959"/>
              </a:solidFill>
            </a:endParaRPr>
          </a:p>
        </p:txBody>
      </p:sp>
      <p:sp>
        <p:nvSpPr>
          <p:cNvPr id="2444" name="Google Shape;2444;g25cd0f7e00a_0_29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g2961947477b_0_1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451" name="Google Shape;2451;g2961947477b_0_1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A Data Engineer is preparing to load staged data from an external stage using a task object</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Which of the following practices will provide the MOST efficient load performance?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a) Store the files on the external stage to ensure caching is maintained</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b) PUT all files in a single directory</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c) Limit file names to under 30 characters</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d) Organize files into logical paths that reflect a scheduling pattern</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452" name="Google Shape;2452;g2961947477b_0_1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453" name="Google Shape;2453;g2961947477b_0_1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165</a:t>
            </a:fld>
            <a:endParaRPr>
              <a:solidFill>
                <a:srgbClr val="595959"/>
              </a:solidFill>
            </a:endParaRPr>
          </a:p>
        </p:txBody>
      </p:sp>
      <p:sp>
        <p:nvSpPr>
          <p:cNvPr id="2454" name="Google Shape;2454;g2961947477b_0_1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459"/>
        <p:cNvGrpSpPr/>
        <p:nvPr/>
      </p:nvGrpSpPr>
      <p:grpSpPr>
        <a:xfrm>
          <a:off x="0" y="0"/>
          <a:ext cx="0" cy="0"/>
          <a:chOff x="0" y="0"/>
          <a:chExt cx="0" cy="0"/>
        </a:xfrm>
      </p:grpSpPr>
      <p:sp>
        <p:nvSpPr>
          <p:cNvPr id="2460" name="Google Shape;2460;g2961947477b_0_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461" name="Google Shape;2461;g2961947477b_0_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A Data Engineer is preparing to load staged data from an external stage using a task object</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Which of the following practices will provide the MOST efficient load performance?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a) Store the files on the external stage to ensure caching is maintained</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b) PUT all files in a single directory</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c) Limit file names to under 30 characters</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highlight>
                  <a:srgbClr val="FFFF00"/>
                </a:highlight>
              </a:rPr>
              <a:t>d) Organize files into logical paths that reflect a scheduling pattern</a:t>
            </a:r>
            <a:endParaRPr sz="1400">
              <a:solidFill>
                <a:schemeClr val="dk1"/>
              </a:solidFill>
              <a:highlight>
                <a:srgbClr val="FFFF00"/>
              </a:highlight>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462" name="Google Shape;2462;g2961947477b_0_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463" name="Google Shape;2463;g2961947477b_0_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166</a:t>
            </a:fld>
            <a:endParaRPr>
              <a:solidFill>
                <a:srgbClr val="595959"/>
              </a:solidFill>
            </a:endParaRPr>
          </a:p>
        </p:txBody>
      </p:sp>
      <p:sp>
        <p:nvSpPr>
          <p:cNvPr id="2464" name="Google Shape;2464;g2961947477b_0_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g2961947477b_0_28"/>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471" name="Google Shape;2471;g2961947477b_0_28"/>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A Data Engineer is working on a project that requires data to be moved directly from an internal stage to an external 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Which of the following is the QUICKEST way to accomplish this</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a) COPY INTO @myExtStage from (Select $1, $2, … @myInternalStage); </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b) Copy the data from the internal stage to a table and then unload the data to an external 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c) COPY INTO @myExtStage from @myInternalStage;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d) Write a custom script to move the data</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472" name="Google Shape;2472;g2961947477b_0_28"/>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473" name="Google Shape;2473;g2961947477b_0_28"/>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167</a:t>
            </a:fld>
            <a:endParaRPr>
              <a:solidFill>
                <a:srgbClr val="595959"/>
              </a:solidFill>
            </a:endParaRPr>
          </a:p>
        </p:txBody>
      </p:sp>
      <p:sp>
        <p:nvSpPr>
          <p:cNvPr id="2474" name="Google Shape;2474;g2961947477b_0_28"/>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g2961947477b_0_1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481" name="Google Shape;2481;g2961947477b_0_1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A Data Engineer is working on a project that requires data to be moved directly from an internal stage to an external 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Which of the following is the QUICKEST way to accomplish this</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highlight>
                  <a:srgbClr val="FFFF00"/>
                </a:highlight>
              </a:rPr>
              <a:t>a) COPY INTO @myExtStage from (Select $1, $2, … @myInternalStage); </a:t>
            </a:r>
            <a:endParaRPr sz="1400">
              <a:solidFill>
                <a:schemeClr val="dk1"/>
              </a:solidFill>
              <a:highlight>
                <a:srgbClr val="FFFF00"/>
              </a:highlight>
            </a:endParaRPr>
          </a:p>
          <a:p>
            <a:pPr marL="0" lvl="0" indent="0" algn="l" rtl="0">
              <a:lnSpc>
                <a:spcPct val="100000"/>
              </a:lnSpc>
              <a:spcBef>
                <a:spcPts val="1067"/>
              </a:spcBef>
              <a:spcAft>
                <a:spcPts val="0"/>
              </a:spcAft>
              <a:buSzPts val="1100"/>
              <a:buNone/>
            </a:pPr>
            <a:r>
              <a:rPr lang="en-US" sz="1400">
                <a:solidFill>
                  <a:schemeClr val="dk1"/>
                </a:solidFill>
              </a:rPr>
              <a:t>b) Copy the data from the internal stage to a table and then unload the data to an external 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c) COPY INTO @myExtStage from @myInternalStage;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d) Write a custom script to move the data</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482" name="Google Shape;2482;g2961947477b_0_1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483" name="Google Shape;2483;g2961947477b_0_1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168</a:t>
            </a:fld>
            <a:endParaRPr>
              <a:solidFill>
                <a:srgbClr val="595959"/>
              </a:solidFill>
            </a:endParaRPr>
          </a:p>
        </p:txBody>
      </p:sp>
      <p:sp>
        <p:nvSpPr>
          <p:cNvPr id="2484" name="Google Shape;2484;g2961947477b_0_1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g2961947477b_0_37"/>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491" name="Google Shape;2491;g2961947477b_0_37"/>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0"/>
              </a:spcBef>
              <a:spcAft>
                <a:spcPts val="0"/>
              </a:spcAft>
              <a:buNone/>
            </a:pPr>
            <a:r>
              <a:rPr lang="en-US" sz="1400">
                <a:solidFill>
                  <a:schemeClr val="dk1"/>
                </a:solidFill>
              </a:rPr>
              <a:t>The s1 schema contains two permanent tables that were created as shown below:</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CREATE TABLE table_a (c1 INT) </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DATA_RETENTION_TIME_IN_DAYS = 10;</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CREATE TABLE table_b (c1 INT);</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What will be the impact of running the following command? </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ALTER SCHEMA S1 SET DATA_RETENTION_TIME_IN_DAYS = 20;</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a) The retention time on table_a does not change; table_b is set to 20 days.</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b) An error will be generated, a data retention time on a schema cannot be set</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 The retention time on both tables will be set to 20 days</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d) The retention time will not change on either table</a:t>
            </a:r>
            <a:endParaRPr sz="1400">
              <a:solidFill>
                <a:schemeClr val="dk1"/>
              </a:solidFill>
            </a:endParaRPr>
          </a:p>
          <a:p>
            <a:pPr marL="0" lvl="0" indent="0" algn="l" rtl="0">
              <a:lnSpc>
                <a:spcPct val="100000"/>
              </a:lnSpc>
              <a:spcBef>
                <a:spcPts val="0"/>
              </a:spcBef>
              <a:spcAft>
                <a:spcPts val="0"/>
              </a:spcAft>
              <a:buNone/>
            </a:pPr>
            <a:endParaRPr sz="1400">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492" name="Google Shape;2492;g2961947477b_0_37"/>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493" name="Google Shape;2493;g2961947477b_0_37"/>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169</a:t>
            </a:fld>
            <a:endParaRPr>
              <a:solidFill>
                <a:srgbClr val="595959"/>
              </a:solidFill>
            </a:endParaRPr>
          </a:p>
        </p:txBody>
      </p:sp>
      <p:sp>
        <p:nvSpPr>
          <p:cNvPr id="2494" name="Google Shape;2494;g2961947477b_0_37"/>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g25cd0f7e00a_0_504"/>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Internal Stages	</a:t>
            </a:r>
            <a:endParaRPr/>
          </a:p>
        </p:txBody>
      </p:sp>
      <p:sp>
        <p:nvSpPr>
          <p:cNvPr id="1128" name="Google Shape;1128;g25cd0f7e00a_0_504"/>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lnSpc>
                <a:spcPct val="115000"/>
              </a:lnSpc>
              <a:spcBef>
                <a:spcPts val="1500"/>
              </a:spcBef>
              <a:spcAft>
                <a:spcPts val="0"/>
              </a:spcAft>
              <a:buClr>
                <a:srgbClr val="374151"/>
              </a:buClr>
              <a:buSzPts val="1800"/>
              <a:buChar char="●"/>
            </a:pPr>
            <a:r>
              <a:rPr lang="en-US" sz="1800" u="sng">
                <a:solidFill>
                  <a:srgbClr val="374151"/>
                </a:solidFill>
              </a:rPr>
              <a:t>Internal Stages in Snowflake:</a:t>
            </a:r>
            <a:endParaRPr sz="1800" u="sng">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User Stage:</a:t>
            </a:r>
            <a:endParaRPr sz="1200">
              <a:solidFill>
                <a:srgbClr val="374151"/>
              </a:solidFill>
            </a:endParaRPr>
          </a:p>
          <a:p>
            <a:pPr marL="1371600" lvl="2" indent="-304800" algn="l" rtl="0">
              <a:lnSpc>
                <a:spcPct val="115000"/>
              </a:lnSpc>
              <a:spcBef>
                <a:spcPts val="0"/>
              </a:spcBef>
              <a:spcAft>
                <a:spcPts val="0"/>
              </a:spcAft>
              <a:buClr>
                <a:srgbClr val="374151"/>
              </a:buClr>
              <a:buSzPts val="1200"/>
              <a:buChar char="■"/>
            </a:pPr>
            <a:r>
              <a:rPr lang="en-US" sz="1200">
                <a:solidFill>
                  <a:srgbClr val="374151"/>
                </a:solidFill>
              </a:rPr>
              <a:t>Allocated for each user.</a:t>
            </a:r>
            <a:endParaRPr sz="1200">
              <a:solidFill>
                <a:srgbClr val="374151"/>
              </a:solidFill>
            </a:endParaRPr>
          </a:p>
          <a:p>
            <a:pPr marL="1371600" lvl="2" indent="-304800" algn="l" rtl="0">
              <a:lnSpc>
                <a:spcPct val="115000"/>
              </a:lnSpc>
              <a:spcBef>
                <a:spcPts val="0"/>
              </a:spcBef>
              <a:spcAft>
                <a:spcPts val="0"/>
              </a:spcAft>
              <a:buClr>
                <a:srgbClr val="374151"/>
              </a:buClr>
              <a:buSzPts val="1200"/>
              <a:buChar char="■"/>
            </a:pPr>
            <a:r>
              <a:rPr lang="en-US" sz="1200">
                <a:solidFill>
                  <a:srgbClr val="374151"/>
                </a:solidFill>
              </a:rPr>
              <a:t>Designed for files managed by one user, but can load into multiple tables.</a:t>
            </a:r>
            <a:endParaRPr sz="1200">
              <a:solidFill>
                <a:srgbClr val="374151"/>
              </a:solidFill>
            </a:endParaRPr>
          </a:p>
          <a:p>
            <a:pPr marL="1371600" lvl="2" indent="-304800" algn="l" rtl="0">
              <a:lnSpc>
                <a:spcPct val="115000"/>
              </a:lnSpc>
              <a:spcBef>
                <a:spcPts val="0"/>
              </a:spcBef>
              <a:spcAft>
                <a:spcPts val="0"/>
              </a:spcAft>
              <a:buClr>
                <a:srgbClr val="374151"/>
              </a:buClr>
              <a:buSzPts val="1200"/>
              <a:buChar char="■"/>
            </a:pPr>
            <a:r>
              <a:rPr lang="en-US" sz="1200">
                <a:solidFill>
                  <a:srgbClr val="374151"/>
                </a:solidFill>
              </a:rPr>
              <a:t>Cannot be altered or dropped.</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Table Stage:</a:t>
            </a:r>
            <a:endParaRPr sz="1200">
              <a:solidFill>
                <a:srgbClr val="374151"/>
              </a:solidFill>
            </a:endParaRPr>
          </a:p>
          <a:p>
            <a:pPr marL="1371600" lvl="2" indent="-304800" algn="l" rtl="0">
              <a:lnSpc>
                <a:spcPct val="115000"/>
              </a:lnSpc>
              <a:spcBef>
                <a:spcPts val="0"/>
              </a:spcBef>
              <a:spcAft>
                <a:spcPts val="0"/>
              </a:spcAft>
              <a:buClr>
                <a:srgbClr val="374151"/>
              </a:buClr>
              <a:buSzPts val="1200"/>
              <a:buChar char="■"/>
            </a:pPr>
            <a:r>
              <a:rPr lang="en-US" sz="1200">
                <a:solidFill>
                  <a:srgbClr val="374151"/>
                </a:solidFill>
              </a:rPr>
              <a:t>Available for each Snowflake table.</a:t>
            </a:r>
            <a:endParaRPr sz="1200">
              <a:solidFill>
                <a:srgbClr val="374151"/>
              </a:solidFill>
            </a:endParaRPr>
          </a:p>
          <a:p>
            <a:pPr marL="1371600" lvl="2" indent="-304800" algn="l" rtl="0">
              <a:lnSpc>
                <a:spcPct val="115000"/>
              </a:lnSpc>
              <a:spcBef>
                <a:spcPts val="0"/>
              </a:spcBef>
              <a:spcAft>
                <a:spcPts val="0"/>
              </a:spcAft>
              <a:buClr>
                <a:srgbClr val="374151"/>
              </a:buClr>
              <a:buSzPts val="1200"/>
              <a:buChar char="■"/>
            </a:pPr>
            <a:r>
              <a:rPr lang="en-US" sz="1200">
                <a:solidFill>
                  <a:srgbClr val="374151"/>
                </a:solidFill>
              </a:rPr>
              <a:t>Stores files for one or multiple users but loads only into its linked table.</a:t>
            </a:r>
            <a:endParaRPr sz="1200">
              <a:solidFill>
                <a:srgbClr val="374151"/>
              </a:solidFill>
            </a:endParaRPr>
          </a:p>
          <a:p>
            <a:pPr marL="1371600" lvl="2" indent="-304800" algn="l" rtl="0">
              <a:lnSpc>
                <a:spcPct val="115000"/>
              </a:lnSpc>
              <a:spcBef>
                <a:spcPts val="0"/>
              </a:spcBef>
              <a:spcAft>
                <a:spcPts val="0"/>
              </a:spcAft>
              <a:buClr>
                <a:srgbClr val="374151"/>
              </a:buClr>
              <a:buSzPts val="1200"/>
              <a:buChar char="■"/>
            </a:pPr>
            <a:r>
              <a:rPr lang="en-US" sz="1200">
                <a:solidFill>
                  <a:srgbClr val="374151"/>
                </a:solidFill>
              </a:rPr>
              <a:t>Implicitly tied to the table; no separate database object.</a:t>
            </a:r>
            <a:endParaRPr sz="1200">
              <a:solidFill>
                <a:srgbClr val="374151"/>
              </a:solidFill>
            </a:endParaRPr>
          </a:p>
          <a:p>
            <a:pPr marL="1371600" lvl="2" indent="-304800" algn="l" rtl="0">
              <a:lnSpc>
                <a:spcPct val="115000"/>
              </a:lnSpc>
              <a:spcBef>
                <a:spcPts val="0"/>
              </a:spcBef>
              <a:spcAft>
                <a:spcPts val="0"/>
              </a:spcAft>
              <a:buClr>
                <a:srgbClr val="374151"/>
              </a:buClr>
              <a:buSzPts val="1200"/>
              <a:buChar char="■"/>
            </a:pPr>
            <a:r>
              <a:rPr lang="en-US" sz="1200">
                <a:solidFill>
                  <a:srgbClr val="374151"/>
                </a:solidFill>
              </a:rPr>
              <a:t>No grantable privileges; table owner required for staging operations.</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Named Stage:</a:t>
            </a:r>
            <a:endParaRPr sz="1200">
              <a:solidFill>
                <a:srgbClr val="374151"/>
              </a:solidFill>
            </a:endParaRPr>
          </a:p>
          <a:p>
            <a:pPr marL="1371600" lvl="2" indent="-304800" algn="l" rtl="0">
              <a:lnSpc>
                <a:spcPct val="115000"/>
              </a:lnSpc>
              <a:spcBef>
                <a:spcPts val="0"/>
              </a:spcBef>
              <a:spcAft>
                <a:spcPts val="0"/>
              </a:spcAft>
              <a:buClr>
                <a:srgbClr val="374151"/>
              </a:buClr>
              <a:buSzPts val="1200"/>
              <a:buChar char="■"/>
            </a:pPr>
            <a:r>
              <a:rPr lang="en-US" sz="1200">
                <a:solidFill>
                  <a:srgbClr val="374151"/>
                </a:solidFill>
              </a:rPr>
              <a:t>A distinct database object in a schema.</a:t>
            </a:r>
            <a:endParaRPr sz="1200">
              <a:solidFill>
                <a:srgbClr val="374151"/>
              </a:solidFill>
            </a:endParaRPr>
          </a:p>
          <a:p>
            <a:pPr marL="1371600" lvl="2" indent="-304800" algn="l" rtl="0">
              <a:lnSpc>
                <a:spcPct val="115000"/>
              </a:lnSpc>
              <a:spcBef>
                <a:spcPts val="0"/>
              </a:spcBef>
              <a:spcAft>
                <a:spcPts val="0"/>
              </a:spcAft>
              <a:buClr>
                <a:srgbClr val="374151"/>
              </a:buClr>
              <a:buSzPts val="1200"/>
              <a:buChar char="■"/>
            </a:pPr>
            <a:r>
              <a:rPr lang="en-US" sz="1200">
                <a:solidFill>
                  <a:srgbClr val="374151"/>
                </a:solidFill>
              </a:rPr>
              <a:t>Can store files for multiple users and load into various tables.</a:t>
            </a:r>
            <a:endParaRPr sz="1200">
              <a:solidFill>
                <a:srgbClr val="374151"/>
              </a:solidFill>
            </a:endParaRPr>
          </a:p>
          <a:p>
            <a:pPr marL="1371600" lvl="2" indent="-304800" algn="l" rtl="0">
              <a:lnSpc>
                <a:spcPct val="115000"/>
              </a:lnSpc>
              <a:spcBef>
                <a:spcPts val="0"/>
              </a:spcBef>
              <a:spcAft>
                <a:spcPts val="0"/>
              </a:spcAft>
              <a:buClr>
                <a:srgbClr val="374151"/>
              </a:buClr>
              <a:buSzPts val="1200"/>
              <a:buChar char="■"/>
            </a:pPr>
            <a:r>
              <a:rPr lang="en-US" sz="1200">
                <a:solidFill>
                  <a:srgbClr val="374151"/>
                </a:solidFill>
              </a:rPr>
              <a:t>Access and operations controlled by security privileges.</a:t>
            </a:r>
            <a:endParaRPr sz="1200">
              <a:solidFill>
                <a:srgbClr val="374151"/>
              </a:solidFill>
            </a:endParaRPr>
          </a:p>
          <a:p>
            <a:pPr marL="1371600" lvl="2" indent="-304800" algn="l" rtl="0">
              <a:lnSpc>
                <a:spcPct val="115000"/>
              </a:lnSpc>
              <a:spcBef>
                <a:spcPts val="0"/>
              </a:spcBef>
              <a:spcAft>
                <a:spcPts val="0"/>
              </a:spcAft>
              <a:buClr>
                <a:srgbClr val="374151"/>
              </a:buClr>
              <a:buSzPts val="1200"/>
              <a:buChar char="■"/>
            </a:pPr>
            <a:r>
              <a:rPr lang="en-US" sz="1200">
                <a:solidFill>
                  <a:srgbClr val="374151"/>
                </a:solidFill>
              </a:rPr>
              <a:t>Created using the "CREATE STAGE" command.</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b="0">
                <a:solidFill>
                  <a:srgbClr val="374151"/>
                </a:solidFill>
              </a:rPr>
              <a:t>Upload to internal stages with the "PUT" command from local systems.</a:t>
            </a:r>
            <a:endParaRPr sz="1200">
              <a:solidFill>
                <a:srgbClr val="374151"/>
              </a:solidFill>
            </a:endParaRPr>
          </a:p>
          <a:p>
            <a:pPr marL="0" lvl="0" indent="0" algn="l" rtl="0">
              <a:spcBef>
                <a:spcPts val="360"/>
              </a:spcBef>
              <a:spcAft>
                <a:spcPts val="0"/>
              </a:spcAft>
              <a:buNone/>
            </a:pPr>
            <a:endParaRPr/>
          </a:p>
          <a:p>
            <a:pPr marL="0" lvl="0" indent="0" algn="l" rtl="0">
              <a:spcBef>
                <a:spcPts val="600"/>
              </a:spcBef>
              <a:spcAft>
                <a:spcPts val="600"/>
              </a:spcAft>
              <a:buNone/>
            </a:pPr>
            <a:r>
              <a:rPr lang="en-US"/>
              <a:t>	</a:t>
            </a:r>
            <a:endParaRPr/>
          </a:p>
        </p:txBody>
      </p:sp>
      <p:sp>
        <p:nvSpPr>
          <p:cNvPr id="1129" name="Google Shape;1129;g25cd0f7e00a_0_504"/>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17</a:t>
            </a:fld>
            <a:endParaRPr/>
          </a:p>
        </p:txBody>
      </p:sp>
      <p:pic>
        <p:nvPicPr>
          <p:cNvPr id="1130" name="Google Shape;1130;g25cd0f7e00a_0_504"/>
          <p:cNvPicPr preferRelativeResize="0"/>
          <p:nvPr/>
        </p:nvPicPr>
        <p:blipFill>
          <a:blip r:embed="rId3">
            <a:alphaModFix/>
          </a:blip>
          <a:stretch>
            <a:fillRect/>
          </a:stretch>
        </p:blipFill>
        <p:spPr>
          <a:xfrm>
            <a:off x="1070025" y="4728250"/>
            <a:ext cx="9239250" cy="12382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sp>
        <p:nvSpPr>
          <p:cNvPr id="2500" name="Google Shape;2500;g2961947477b_0_243"/>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501" name="Google Shape;2501;g2961947477b_0_243"/>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0"/>
              </a:spcBef>
              <a:spcAft>
                <a:spcPts val="0"/>
              </a:spcAft>
              <a:buNone/>
            </a:pPr>
            <a:r>
              <a:rPr lang="en-US" sz="1400">
                <a:solidFill>
                  <a:schemeClr val="dk1"/>
                </a:solidFill>
              </a:rPr>
              <a:t>The s1 schema contains two permanent tables that were created as shown below:</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CREATE TABLE table_a (c1 INT) </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DATA_RETENTION_TIME_IN_DAYS = 10;</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CREATE TABLE table_b (c1 INT);</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What will be the impact of running the following command? </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ALTER SCHEMA S1 SET DATA_RETENTION_TIME_IN_DAYS = 20;</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highlight>
                  <a:srgbClr val="FFFF00"/>
                </a:highlight>
              </a:rPr>
              <a:t>a) The retention time on table_a does not change; table_b is set to 20 days.</a:t>
            </a:r>
            <a:endParaRPr sz="1400">
              <a:solidFill>
                <a:schemeClr val="dk1"/>
              </a:solidFill>
              <a:highlight>
                <a:srgbClr val="FFFF00"/>
              </a:highlight>
            </a:endParaRPr>
          </a:p>
          <a:p>
            <a:pPr marL="0" lvl="0" indent="0" algn="l" rtl="0">
              <a:lnSpc>
                <a:spcPct val="100000"/>
              </a:lnSpc>
              <a:spcBef>
                <a:spcPts val="0"/>
              </a:spcBef>
              <a:spcAft>
                <a:spcPts val="0"/>
              </a:spcAft>
              <a:buNone/>
            </a:pPr>
            <a:r>
              <a:rPr lang="en-US" sz="1400">
                <a:solidFill>
                  <a:schemeClr val="dk1"/>
                </a:solidFill>
              </a:rPr>
              <a:t>b) An error will be generated, a data retention time on a schema cannot be set</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 The retention time on both tables will be set to 20 days</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d) The retention time will not change on either table</a:t>
            </a:r>
            <a:endParaRPr sz="1400">
              <a:solidFill>
                <a:schemeClr val="dk1"/>
              </a:solidFill>
            </a:endParaRPr>
          </a:p>
          <a:p>
            <a:pPr marL="0" lvl="0" indent="0" algn="l" rtl="0">
              <a:lnSpc>
                <a:spcPct val="100000"/>
              </a:lnSpc>
              <a:spcBef>
                <a:spcPts val="0"/>
              </a:spcBef>
              <a:spcAft>
                <a:spcPts val="0"/>
              </a:spcAft>
              <a:buNone/>
            </a:pPr>
            <a:endParaRPr sz="1400">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502" name="Google Shape;2502;g2961947477b_0_243"/>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503" name="Google Shape;2503;g2961947477b_0_243"/>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170</a:t>
            </a:fld>
            <a:endParaRPr>
              <a:solidFill>
                <a:srgbClr val="595959"/>
              </a:solidFill>
            </a:endParaRPr>
          </a:p>
        </p:txBody>
      </p:sp>
      <p:sp>
        <p:nvSpPr>
          <p:cNvPr id="2504" name="Google Shape;2504;g2961947477b_0_243"/>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2510" name="Google Shape;2510;g2961947477b_0_5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511" name="Google Shape;2511;g2961947477b_0_5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marR="500218" lvl="0" indent="0" algn="l" rtl="0">
              <a:lnSpc>
                <a:spcPct val="100000"/>
              </a:lnSpc>
              <a:spcBef>
                <a:spcPts val="1500"/>
              </a:spcBef>
              <a:spcAft>
                <a:spcPts val="0"/>
              </a:spcAft>
              <a:buClr>
                <a:schemeClr val="dk1"/>
              </a:buClr>
              <a:buSzPts val="1100"/>
              <a:buFont typeface="Arial"/>
              <a:buNone/>
            </a:pPr>
            <a:r>
              <a:rPr lang="en-US" sz="1500">
                <a:solidFill>
                  <a:srgbClr val="242424"/>
                </a:solidFill>
              </a:rPr>
              <a:t>What are the steps to load data from an archival cloud storage class (for example, Amazon S3 Glacier or Microsoft Azure Archive Storage) into Snowflake?</a:t>
            </a:r>
            <a:endParaRPr sz="1400">
              <a:solidFill>
                <a:schemeClr val="dk1"/>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lnSpc>
                <a:spcPct val="100000"/>
              </a:lnSpc>
              <a:spcBef>
                <a:spcPts val="2700"/>
              </a:spcBef>
              <a:spcAft>
                <a:spcPts val="0"/>
              </a:spcAft>
              <a:buClr>
                <a:srgbClr val="242424"/>
              </a:buClr>
              <a:buSzPts val="1500"/>
              <a:buAutoNum type="alphaUcPeriod"/>
            </a:pPr>
            <a:r>
              <a:rPr lang="en-US" sz="1500">
                <a:solidFill>
                  <a:srgbClr val="242424"/>
                </a:solidFill>
              </a:rPr>
              <a:t>Same steps as loading data from a non-archival cloud storage class. </a:t>
            </a:r>
            <a:endParaRPr sz="1500">
              <a:solidFill>
                <a:srgbClr val="242424"/>
              </a:solidFill>
            </a:endParaRPr>
          </a:p>
          <a:p>
            <a:pPr marL="457200" marR="513871" lvl="0" indent="-323850" algn="l" rtl="0">
              <a:lnSpc>
                <a:spcPct val="100000"/>
              </a:lnSpc>
              <a:spcBef>
                <a:spcPts val="0"/>
              </a:spcBef>
              <a:spcAft>
                <a:spcPts val="0"/>
              </a:spcAft>
              <a:buClr>
                <a:srgbClr val="242424"/>
              </a:buClr>
              <a:buSzPts val="1500"/>
              <a:buAutoNum type="alphaUcPeriod"/>
            </a:pPr>
            <a:r>
              <a:rPr lang="en-US" sz="1500">
                <a:solidFill>
                  <a:srgbClr val="242424"/>
                </a:solidFill>
              </a:rPr>
              <a:t>You should create an ARCHIVAL stage; then, you can perform the same steps as loading data from a non-archival cloud storage class. </a:t>
            </a:r>
            <a:endParaRPr sz="1500">
              <a:solidFill>
                <a:srgbClr val="242424"/>
              </a:solidFill>
            </a:endParaRPr>
          </a:p>
          <a:p>
            <a:pPr marL="457200" lvl="0" indent="-323850" algn="l" rtl="0">
              <a:lnSpc>
                <a:spcPct val="100000"/>
              </a:lnSpc>
              <a:spcBef>
                <a:spcPts val="0"/>
              </a:spcBef>
              <a:spcAft>
                <a:spcPts val="0"/>
              </a:spcAft>
              <a:buClr>
                <a:srgbClr val="242424"/>
              </a:buClr>
              <a:buSzPts val="1500"/>
              <a:buAutoNum type="alphaUcPeriod"/>
            </a:pPr>
            <a:r>
              <a:rPr lang="en-US" sz="1500">
                <a:solidFill>
                  <a:srgbClr val="242424"/>
                </a:solidFill>
              </a:rPr>
              <a:t> It’s not possible to do it directly on Snowflake</a:t>
            </a:r>
            <a:endParaRPr sz="1400">
              <a:solidFill>
                <a:schemeClr val="dk1"/>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512" name="Google Shape;2512;g2961947477b_0_5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513" name="Google Shape;2513;g2961947477b_0_5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171</a:t>
            </a:fld>
            <a:endParaRPr>
              <a:solidFill>
                <a:srgbClr val="595959"/>
              </a:solidFill>
            </a:endParaRPr>
          </a:p>
        </p:txBody>
      </p:sp>
      <p:sp>
        <p:nvSpPr>
          <p:cNvPr id="2514" name="Google Shape;2514;g2961947477b_0_5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g2961947477b_0_64"/>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521" name="Google Shape;2521;g2961947477b_0_64"/>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marR="500218" lvl="0" indent="0" algn="l" rtl="0">
              <a:lnSpc>
                <a:spcPct val="100000"/>
              </a:lnSpc>
              <a:spcBef>
                <a:spcPts val="1500"/>
              </a:spcBef>
              <a:spcAft>
                <a:spcPts val="0"/>
              </a:spcAft>
              <a:buSzPts val="1100"/>
              <a:buNone/>
            </a:pPr>
            <a:r>
              <a:rPr lang="en-US" sz="1500">
                <a:solidFill>
                  <a:srgbClr val="242424"/>
                </a:solidFill>
              </a:rPr>
              <a:t>What are the steps to load data from an archival cloud storage class (for example, Amazon S3 Glacier or Microsoft Azure Archive Storage) into Snowflake?</a:t>
            </a:r>
            <a:endParaRPr sz="1400">
              <a:solidFill>
                <a:schemeClr val="dk1"/>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lnSpc>
                <a:spcPct val="100000"/>
              </a:lnSpc>
              <a:spcBef>
                <a:spcPts val="2700"/>
              </a:spcBef>
              <a:spcAft>
                <a:spcPts val="0"/>
              </a:spcAft>
              <a:buClr>
                <a:srgbClr val="242424"/>
              </a:buClr>
              <a:buSzPts val="1500"/>
              <a:buAutoNum type="alphaUcPeriod"/>
            </a:pPr>
            <a:r>
              <a:rPr lang="en-US" sz="1500">
                <a:solidFill>
                  <a:srgbClr val="242424"/>
                </a:solidFill>
              </a:rPr>
              <a:t>Same steps as loading data from a non-archival cloud storage class. </a:t>
            </a:r>
            <a:endParaRPr sz="1500">
              <a:solidFill>
                <a:srgbClr val="242424"/>
              </a:solidFill>
            </a:endParaRPr>
          </a:p>
          <a:p>
            <a:pPr marL="457200" marR="513871" lvl="0" indent="-323850" algn="l" rtl="0">
              <a:lnSpc>
                <a:spcPct val="100000"/>
              </a:lnSpc>
              <a:spcBef>
                <a:spcPts val="0"/>
              </a:spcBef>
              <a:spcAft>
                <a:spcPts val="0"/>
              </a:spcAft>
              <a:buClr>
                <a:srgbClr val="242424"/>
              </a:buClr>
              <a:buSzPts val="1500"/>
              <a:buAutoNum type="alphaUcPeriod"/>
            </a:pPr>
            <a:r>
              <a:rPr lang="en-US" sz="1500">
                <a:solidFill>
                  <a:srgbClr val="242424"/>
                </a:solidFill>
              </a:rPr>
              <a:t>You should create an ARCHIVAL stage; then, you can perform the same steps as loading data from a non-archival cloud storage class. </a:t>
            </a:r>
            <a:endParaRPr sz="1500">
              <a:solidFill>
                <a:srgbClr val="242424"/>
              </a:solidFill>
            </a:endParaRPr>
          </a:p>
          <a:p>
            <a:pPr marL="457200" lvl="0" indent="-323850" algn="l" rtl="0">
              <a:lnSpc>
                <a:spcPct val="100000"/>
              </a:lnSpc>
              <a:spcBef>
                <a:spcPts val="0"/>
              </a:spcBef>
              <a:spcAft>
                <a:spcPts val="0"/>
              </a:spcAft>
              <a:buClr>
                <a:srgbClr val="242424"/>
              </a:buClr>
              <a:buSzPts val="1500"/>
              <a:buAutoNum type="alphaUcPeriod"/>
            </a:pPr>
            <a:r>
              <a:rPr lang="en-US" sz="1500">
                <a:solidFill>
                  <a:srgbClr val="242424"/>
                </a:solidFill>
                <a:highlight>
                  <a:srgbClr val="FFFF00"/>
                </a:highlight>
              </a:rPr>
              <a:t> It’s not possible to do it directly on Snowflake</a:t>
            </a:r>
            <a:endParaRPr sz="1400">
              <a:solidFill>
                <a:schemeClr val="dk1"/>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522" name="Google Shape;2522;g2961947477b_0_64"/>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523" name="Google Shape;2523;g2961947477b_0_64"/>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172</a:t>
            </a:fld>
            <a:endParaRPr>
              <a:solidFill>
                <a:srgbClr val="595959"/>
              </a:solidFill>
            </a:endParaRPr>
          </a:p>
        </p:txBody>
      </p:sp>
      <p:sp>
        <p:nvSpPr>
          <p:cNvPr id="2524" name="Google Shape;2524;g2961947477b_0_64"/>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g2961947477b_0_73"/>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531" name="Google Shape;2531;g2961947477b_0_73"/>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8700"/>
              </a:spcBef>
              <a:spcAft>
                <a:spcPts val="0"/>
              </a:spcAft>
              <a:buSzPts val="1100"/>
              <a:buNone/>
            </a:pPr>
            <a:r>
              <a:rPr lang="en-US" sz="1500">
                <a:solidFill>
                  <a:srgbClr val="242424"/>
                </a:solidFill>
              </a:rPr>
              <a:t>After creating the table mytable, we execute the following commands: </a:t>
            </a:r>
            <a:r>
              <a:rPr lang="en-US" sz="1050">
                <a:solidFill>
                  <a:srgbClr val="AA0D91"/>
                </a:solidFill>
              </a:rPr>
              <a:t>CREATE </a:t>
            </a:r>
            <a:r>
              <a:rPr lang="en-US" sz="1050">
                <a:solidFill>
                  <a:srgbClr val="242424"/>
                </a:solidFill>
              </a:rPr>
              <a:t>STREAM MYSTREAM </a:t>
            </a:r>
            <a:r>
              <a:rPr lang="en-US" sz="1050">
                <a:solidFill>
                  <a:srgbClr val="AA0D91"/>
                </a:solidFill>
              </a:rPr>
              <a:t>ON TABLE </a:t>
            </a:r>
            <a:r>
              <a:rPr lang="en-US" sz="1050">
                <a:solidFill>
                  <a:srgbClr val="242424"/>
                </a:solidFill>
              </a:rPr>
              <a:t>MYTABLE; </a:t>
            </a:r>
            <a:endParaRPr sz="1050">
              <a:solidFill>
                <a:srgbClr val="242424"/>
              </a:solidFill>
            </a:endParaRPr>
          </a:p>
          <a:p>
            <a:pPr marL="0" lvl="0" indent="0" algn="l" rtl="0">
              <a:spcBef>
                <a:spcPts val="275"/>
              </a:spcBef>
              <a:spcAft>
                <a:spcPts val="0"/>
              </a:spcAft>
              <a:buSzPts val="1100"/>
              <a:buNone/>
            </a:pPr>
            <a:r>
              <a:rPr lang="en-US" sz="1050">
                <a:solidFill>
                  <a:srgbClr val="AA0D91"/>
                </a:solidFill>
              </a:rPr>
              <a:t>INSERT INTO </a:t>
            </a:r>
            <a:r>
              <a:rPr lang="en-US" sz="1050">
                <a:solidFill>
                  <a:srgbClr val="242424"/>
                </a:solidFill>
              </a:rPr>
              <a:t>MYTABLE </a:t>
            </a:r>
            <a:r>
              <a:rPr lang="en-US" sz="1050">
                <a:solidFill>
                  <a:srgbClr val="AA0D91"/>
                </a:solidFill>
              </a:rPr>
              <a:t>VALUES </a:t>
            </a:r>
            <a:r>
              <a:rPr lang="en-US" sz="1050">
                <a:solidFill>
                  <a:srgbClr val="242424"/>
                </a:solidFill>
              </a:rPr>
              <a:t>(</a:t>
            </a:r>
            <a:r>
              <a:rPr lang="en-US" sz="1050">
                <a:solidFill>
                  <a:srgbClr val="1C00CF"/>
                </a:solidFill>
              </a:rPr>
              <a:t>15</a:t>
            </a:r>
            <a:r>
              <a:rPr lang="en-US" sz="1050">
                <a:solidFill>
                  <a:srgbClr val="242424"/>
                </a:solidFill>
              </a:rPr>
              <a:t>);</a:t>
            </a:r>
            <a:endParaRPr sz="1050">
              <a:solidFill>
                <a:srgbClr val="242424"/>
              </a:solidFill>
            </a:endParaRPr>
          </a:p>
          <a:p>
            <a:pPr marL="0" lvl="0" indent="0" algn="l" rtl="0">
              <a:spcBef>
                <a:spcPts val="542"/>
              </a:spcBef>
              <a:spcAft>
                <a:spcPts val="0"/>
              </a:spcAft>
              <a:buSzPts val="1100"/>
              <a:buNone/>
            </a:pPr>
            <a:r>
              <a:rPr lang="en-US" sz="1500">
                <a:solidFill>
                  <a:srgbClr val="242424"/>
                </a:solidFill>
              </a:rPr>
              <a:t>What will be the output after executing the following command? </a:t>
            </a:r>
            <a:endParaRPr sz="1500">
              <a:solidFill>
                <a:srgbClr val="242424"/>
              </a:solidFill>
            </a:endParaRPr>
          </a:p>
          <a:p>
            <a:pPr marL="0" lvl="0" indent="0" algn="l" rtl="0">
              <a:spcBef>
                <a:spcPts val="542"/>
              </a:spcBef>
              <a:spcAft>
                <a:spcPts val="0"/>
              </a:spcAft>
              <a:buSzPts val="1100"/>
              <a:buNone/>
            </a:pPr>
            <a:r>
              <a:rPr lang="en-US" sz="1050">
                <a:solidFill>
                  <a:srgbClr val="AA0D91"/>
                </a:solidFill>
              </a:rPr>
              <a:t>SELECT SYSTEM</a:t>
            </a:r>
            <a:r>
              <a:rPr lang="en-US" sz="1050">
                <a:solidFill>
                  <a:srgbClr val="242424"/>
                </a:solidFill>
              </a:rPr>
              <a:t>$STREAM_HAS_DATA(‘MYSTREAM’); </a:t>
            </a:r>
            <a:endParaRPr sz="1050">
              <a:solidFill>
                <a:srgbClr val="242424"/>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spcBef>
                <a:spcPts val="5825"/>
              </a:spcBef>
              <a:spcAft>
                <a:spcPts val="0"/>
              </a:spcAft>
              <a:buClr>
                <a:srgbClr val="242424"/>
              </a:buClr>
              <a:buSzPts val="1500"/>
              <a:buAutoNum type="alphaUcPeriod"/>
            </a:pPr>
            <a:r>
              <a:rPr lang="en-US" sz="1500">
                <a:solidFill>
                  <a:srgbClr val="242424"/>
                </a:solidFill>
              </a:rPr>
              <a:t>It will return “True”.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“False”.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“15”.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“Null”. </a:t>
            </a:r>
            <a:endParaRPr sz="1500">
              <a:solidFill>
                <a:srgbClr val="242424"/>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532" name="Google Shape;2532;g2961947477b_0_73"/>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533" name="Google Shape;2533;g2961947477b_0_73"/>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173</a:t>
            </a:fld>
            <a:endParaRPr>
              <a:solidFill>
                <a:srgbClr val="595959"/>
              </a:solidFill>
            </a:endParaRPr>
          </a:p>
        </p:txBody>
      </p:sp>
      <p:sp>
        <p:nvSpPr>
          <p:cNvPr id="2534" name="Google Shape;2534;g2961947477b_0_73"/>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g2961947477b_0_10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541" name="Google Shape;2541;g2961947477b_0_10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8700"/>
              </a:spcBef>
              <a:spcAft>
                <a:spcPts val="0"/>
              </a:spcAft>
              <a:buSzPts val="1100"/>
              <a:buNone/>
            </a:pPr>
            <a:r>
              <a:rPr lang="en-US" sz="1500">
                <a:solidFill>
                  <a:srgbClr val="242424"/>
                </a:solidFill>
              </a:rPr>
              <a:t>After creating the table mytable, we execute the following commands: </a:t>
            </a:r>
            <a:r>
              <a:rPr lang="en-US" sz="1050">
                <a:solidFill>
                  <a:srgbClr val="AA0D91"/>
                </a:solidFill>
              </a:rPr>
              <a:t>CREATE </a:t>
            </a:r>
            <a:r>
              <a:rPr lang="en-US" sz="1050">
                <a:solidFill>
                  <a:srgbClr val="242424"/>
                </a:solidFill>
              </a:rPr>
              <a:t>STREAM MYSTREAM </a:t>
            </a:r>
            <a:r>
              <a:rPr lang="en-US" sz="1050">
                <a:solidFill>
                  <a:srgbClr val="AA0D91"/>
                </a:solidFill>
              </a:rPr>
              <a:t>ON TABLE </a:t>
            </a:r>
            <a:r>
              <a:rPr lang="en-US" sz="1050">
                <a:solidFill>
                  <a:srgbClr val="242424"/>
                </a:solidFill>
              </a:rPr>
              <a:t>MYTABLE; </a:t>
            </a:r>
            <a:endParaRPr sz="1050">
              <a:solidFill>
                <a:srgbClr val="242424"/>
              </a:solidFill>
            </a:endParaRPr>
          </a:p>
          <a:p>
            <a:pPr marL="0" lvl="0" indent="0" algn="l" rtl="0">
              <a:spcBef>
                <a:spcPts val="275"/>
              </a:spcBef>
              <a:spcAft>
                <a:spcPts val="0"/>
              </a:spcAft>
              <a:buSzPts val="1100"/>
              <a:buNone/>
            </a:pPr>
            <a:r>
              <a:rPr lang="en-US" sz="1050">
                <a:solidFill>
                  <a:srgbClr val="AA0D91"/>
                </a:solidFill>
              </a:rPr>
              <a:t>INSERT INTO </a:t>
            </a:r>
            <a:r>
              <a:rPr lang="en-US" sz="1050">
                <a:solidFill>
                  <a:srgbClr val="242424"/>
                </a:solidFill>
              </a:rPr>
              <a:t>MYTABLE </a:t>
            </a:r>
            <a:r>
              <a:rPr lang="en-US" sz="1050">
                <a:solidFill>
                  <a:srgbClr val="AA0D91"/>
                </a:solidFill>
              </a:rPr>
              <a:t>VALUES </a:t>
            </a:r>
            <a:r>
              <a:rPr lang="en-US" sz="1050">
                <a:solidFill>
                  <a:srgbClr val="242424"/>
                </a:solidFill>
              </a:rPr>
              <a:t>(</a:t>
            </a:r>
            <a:r>
              <a:rPr lang="en-US" sz="1050">
                <a:solidFill>
                  <a:srgbClr val="1C00CF"/>
                </a:solidFill>
              </a:rPr>
              <a:t>15</a:t>
            </a:r>
            <a:r>
              <a:rPr lang="en-US" sz="1050">
                <a:solidFill>
                  <a:srgbClr val="242424"/>
                </a:solidFill>
              </a:rPr>
              <a:t>);</a:t>
            </a:r>
            <a:endParaRPr sz="1050">
              <a:solidFill>
                <a:srgbClr val="242424"/>
              </a:solidFill>
            </a:endParaRPr>
          </a:p>
          <a:p>
            <a:pPr marL="0" lvl="0" indent="0" algn="l" rtl="0">
              <a:spcBef>
                <a:spcPts val="542"/>
              </a:spcBef>
              <a:spcAft>
                <a:spcPts val="0"/>
              </a:spcAft>
              <a:buSzPts val="1100"/>
              <a:buNone/>
            </a:pPr>
            <a:r>
              <a:rPr lang="en-US" sz="1500">
                <a:solidFill>
                  <a:srgbClr val="242424"/>
                </a:solidFill>
              </a:rPr>
              <a:t>What will be the output after executing the following command? </a:t>
            </a:r>
            <a:endParaRPr sz="1500">
              <a:solidFill>
                <a:srgbClr val="242424"/>
              </a:solidFill>
            </a:endParaRPr>
          </a:p>
          <a:p>
            <a:pPr marL="0" lvl="0" indent="0" algn="l" rtl="0">
              <a:spcBef>
                <a:spcPts val="542"/>
              </a:spcBef>
              <a:spcAft>
                <a:spcPts val="0"/>
              </a:spcAft>
              <a:buSzPts val="1100"/>
              <a:buNone/>
            </a:pPr>
            <a:r>
              <a:rPr lang="en-US" sz="1050">
                <a:solidFill>
                  <a:srgbClr val="AA0D91"/>
                </a:solidFill>
              </a:rPr>
              <a:t>SELECT SYSTEM</a:t>
            </a:r>
            <a:r>
              <a:rPr lang="en-US" sz="1050">
                <a:solidFill>
                  <a:srgbClr val="242424"/>
                </a:solidFill>
              </a:rPr>
              <a:t>$STREAM_HAS_DATA(‘MYSTREAM’); </a:t>
            </a:r>
            <a:endParaRPr sz="1050">
              <a:solidFill>
                <a:srgbClr val="242424"/>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spcBef>
                <a:spcPts val="5825"/>
              </a:spcBef>
              <a:spcAft>
                <a:spcPts val="0"/>
              </a:spcAft>
              <a:buClr>
                <a:srgbClr val="242424"/>
              </a:buClr>
              <a:buSzPts val="1500"/>
              <a:buAutoNum type="alphaUcPeriod"/>
            </a:pPr>
            <a:r>
              <a:rPr lang="en-US" sz="1500">
                <a:solidFill>
                  <a:srgbClr val="242424"/>
                </a:solidFill>
                <a:highlight>
                  <a:srgbClr val="FFFF00"/>
                </a:highlight>
              </a:rPr>
              <a:t>It will return “True”. </a:t>
            </a:r>
            <a:endParaRPr sz="1500">
              <a:solidFill>
                <a:srgbClr val="242424"/>
              </a:solidFill>
              <a:highlight>
                <a:srgbClr val="FFFF00"/>
              </a:highlight>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“False”.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“15”.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“Null”. </a:t>
            </a:r>
            <a:endParaRPr sz="1500">
              <a:solidFill>
                <a:srgbClr val="242424"/>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542" name="Google Shape;2542;g2961947477b_0_10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543" name="Google Shape;2543;g2961947477b_0_10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174</a:t>
            </a:fld>
            <a:endParaRPr>
              <a:solidFill>
                <a:srgbClr val="595959"/>
              </a:solidFill>
            </a:endParaRPr>
          </a:p>
        </p:txBody>
      </p:sp>
      <p:sp>
        <p:nvSpPr>
          <p:cNvPr id="2544" name="Google Shape;2544;g2961947477b_0_10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2550" name="Google Shape;2550;g2961947477b_0_10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551" name="Google Shape;2551;g2961947477b_0_10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516476" lvl="0" indent="0" algn="l" rtl="0">
              <a:lnSpc>
                <a:spcPct val="100000"/>
              </a:lnSpc>
              <a:spcBef>
                <a:spcPts val="8850"/>
              </a:spcBef>
              <a:spcAft>
                <a:spcPts val="0"/>
              </a:spcAft>
              <a:buSzPts val="1100"/>
              <a:buNone/>
            </a:pPr>
            <a:r>
              <a:rPr lang="en-US" sz="1500">
                <a:solidFill>
                  <a:srgbClr val="242424"/>
                </a:solidFill>
              </a:rPr>
              <a:t>Does an external function’s identifier need to be unique for the schema in which the function is created?</a:t>
            </a:r>
            <a:endParaRPr sz="1500">
              <a:solidFill>
                <a:srgbClr val="242424"/>
              </a:solidFill>
            </a:endParaRPr>
          </a:p>
          <a:p>
            <a:pPr marL="0" lvl="0" indent="0" algn="l" rtl="0">
              <a:spcBef>
                <a:spcPts val="542"/>
              </a:spcBef>
              <a:spcAft>
                <a:spcPts val="0"/>
              </a:spcAft>
              <a:buSzPts val="1100"/>
              <a:buNone/>
            </a:pPr>
            <a:endParaRPr sz="1500">
              <a:solidFill>
                <a:srgbClr val="242424"/>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spcBef>
                <a:spcPts val="5825"/>
              </a:spcBef>
              <a:spcAft>
                <a:spcPts val="0"/>
              </a:spcAft>
              <a:buClr>
                <a:srgbClr val="242424"/>
              </a:buClr>
              <a:buSzPts val="1500"/>
              <a:buAutoNum type="alphaUcPeriod"/>
            </a:pPr>
            <a:r>
              <a:rPr lang="en-US" sz="1500">
                <a:solidFill>
                  <a:srgbClr val="242424"/>
                </a:solidFill>
              </a:rPr>
              <a:t>True</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False </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552" name="Google Shape;2552;g2961947477b_0_10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553" name="Google Shape;2553;g2961947477b_0_10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175</a:t>
            </a:fld>
            <a:endParaRPr>
              <a:solidFill>
                <a:srgbClr val="595959"/>
              </a:solidFill>
            </a:endParaRPr>
          </a:p>
        </p:txBody>
      </p:sp>
      <p:sp>
        <p:nvSpPr>
          <p:cNvPr id="2554" name="Google Shape;2554;g2961947477b_0_10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Google Shape;2560;g2961947477b_0_91"/>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561" name="Google Shape;2561;g2961947477b_0_91"/>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516476" lvl="0" indent="0" algn="l" rtl="0">
              <a:lnSpc>
                <a:spcPct val="100000"/>
              </a:lnSpc>
              <a:spcBef>
                <a:spcPts val="8850"/>
              </a:spcBef>
              <a:spcAft>
                <a:spcPts val="0"/>
              </a:spcAft>
              <a:buSzPts val="1100"/>
              <a:buNone/>
            </a:pPr>
            <a:r>
              <a:rPr lang="en-US" sz="1500">
                <a:solidFill>
                  <a:srgbClr val="242424"/>
                </a:solidFill>
              </a:rPr>
              <a:t>Does an external function’s identifier need to be unique for the schema in which the function is created?</a:t>
            </a:r>
            <a:endParaRPr sz="1500">
              <a:solidFill>
                <a:srgbClr val="242424"/>
              </a:solidFill>
            </a:endParaRPr>
          </a:p>
          <a:p>
            <a:pPr marL="0" lvl="0" indent="0" algn="l" rtl="0">
              <a:spcBef>
                <a:spcPts val="542"/>
              </a:spcBef>
              <a:spcAft>
                <a:spcPts val="0"/>
              </a:spcAft>
              <a:buSzPts val="1100"/>
              <a:buNone/>
            </a:pPr>
            <a:endParaRPr sz="1500">
              <a:solidFill>
                <a:srgbClr val="242424"/>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spcBef>
                <a:spcPts val="5825"/>
              </a:spcBef>
              <a:spcAft>
                <a:spcPts val="0"/>
              </a:spcAft>
              <a:buClr>
                <a:srgbClr val="242424"/>
              </a:buClr>
              <a:buSzPts val="1500"/>
              <a:buAutoNum type="alphaUcPeriod"/>
            </a:pPr>
            <a:r>
              <a:rPr lang="en-US" sz="1500">
                <a:solidFill>
                  <a:srgbClr val="242424"/>
                </a:solidFill>
              </a:rPr>
              <a:t>True</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highlight>
                  <a:srgbClr val="FFFF00"/>
                </a:highlight>
              </a:rPr>
              <a:t>False </a:t>
            </a:r>
            <a:endParaRPr sz="1867">
              <a:solidFill>
                <a:srgbClr val="4D4D4D"/>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562" name="Google Shape;2562;g2961947477b_0_91"/>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563" name="Google Shape;2563;g2961947477b_0_91"/>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176</a:t>
            </a:fld>
            <a:endParaRPr>
              <a:solidFill>
                <a:srgbClr val="595959"/>
              </a:solidFill>
            </a:endParaRPr>
          </a:p>
        </p:txBody>
      </p:sp>
      <p:sp>
        <p:nvSpPr>
          <p:cNvPr id="2564" name="Google Shape;2564;g2961947477b_0_91"/>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g2961947477b_0_118"/>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571" name="Google Shape;2571;g2961947477b_0_118"/>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516476" lvl="0" indent="0" algn="l" rtl="0">
              <a:lnSpc>
                <a:spcPct val="100000"/>
              </a:lnSpc>
              <a:spcBef>
                <a:spcPts val="8850"/>
              </a:spcBef>
              <a:spcAft>
                <a:spcPts val="0"/>
              </a:spcAft>
              <a:buSzPts val="1100"/>
              <a:buNone/>
            </a:pPr>
            <a:r>
              <a:rPr lang="en-US" sz="1500">
                <a:solidFill>
                  <a:srgbClr val="242424"/>
                </a:solidFill>
              </a:rPr>
              <a:t>Does an external function’s identifier need to be unique for the schema in which the function is created?</a:t>
            </a:r>
            <a:endParaRPr sz="1500">
              <a:solidFill>
                <a:srgbClr val="242424"/>
              </a:solidFill>
            </a:endParaRPr>
          </a:p>
          <a:p>
            <a:pPr marL="0" lvl="0" indent="0" algn="l" rtl="0">
              <a:spcBef>
                <a:spcPts val="542"/>
              </a:spcBef>
              <a:spcAft>
                <a:spcPts val="0"/>
              </a:spcAft>
              <a:buSzPts val="1100"/>
              <a:buNone/>
            </a:pPr>
            <a:endParaRPr sz="1500">
              <a:solidFill>
                <a:srgbClr val="242424"/>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spcBef>
                <a:spcPts val="5825"/>
              </a:spcBef>
              <a:spcAft>
                <a:spcPts val="0"/>
              </a:spcAft>
              <a:buClr>
                <a:srgbClr val="242424"/>
              </a:buClr>
              <a:buSzPts val="1500"/>
              <a:buAutoNum type="alphaUcPeriod"/>
            </a:pPr>
            <a:r>
              <a:rPr lang="en-US" sz="1500">
                <a:solidFill>
                  <a:srgbClr val="242424"/>
                </a:solidFill>
              </a:rPr>
              <a:t>True</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False </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572" name="Google Shape;2572;g2961947477b_0_118"/>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573" name="Google Shape;2573;g2961947477b_0_118"/>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177</a:t>
            </a:fld>
            <a:endParaRPr>
              <a:solidFill>
                <a:srgbClr val="595959"/>
              </a:solidFill>
            </a:endParaRPr>
          </a:p>
        </p:txBody>
      </p:sp>
      <p:sp>
        <p:nvSpPr>
          <p:cNvPr id="2574" name="Google Shape;2574;g2961947477b_0_118"/>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g2961947477b_0_127"/>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581" name="Google Shape;2581;g2961947477b_0_127"/>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8850"/>
              </a:spcBef>
              <a:spcAft>
                <a:spcPts val="0"/>
              </a:spcAft>
              <a:buSzPts val="1100"/>
              <a:buNone/>
            </a:pPr>
            <a:r>
              <a:rPr lang="en-US" sz="1500">
                <a:solidFill>
                  <a:srgbClr val="242424"/>
                </a:solidFill>
              </a:rPr>
              <a:t>Which of the following JOIN statements are supported by Snowflake?</a:t>
            </a:r>
            <a:endParaRPr sz="1500">
              <a:solidFill>
                <a:srgbClr val="242424"/>
              </a:solidFill>
            </a:endParaRPr>
          </a:p>
          <a:p>
            <a:pPr marL="457200" lvl="0" indent="-323850" algn="l" rtl="0">
              <a:spcBef>
                <a:spcPts val="3200"/>
              </a:spcBef>
              <a:spcAft>
                <a:spcPts val="0"/>
              </a:spcAft>
              <a:buClr>
                <a:srgbClr val="242424"/>
              </a:buClr>
              <a:buSzPts val="1500"/>
              <a:buAutoNum type="alphaUcPeriod"/>
            </a:pPr>
            <a:r>
              <a:rPr lang="en-US" sz="1500">
                <a:solidFill>
                  <a:srgbClr val="242424"/>
                </a:solidFill>
              </a:rPr>
              <a:t>Inner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Outer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Cross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Natural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All of the above</a:t>
            </a:r>
            <a:endParaRPr sz="1500">
              <a:solidFill>
                <a:srgbClr val="242424"/>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582" name="Google Shape;2582;g2961947477b_0_127"/>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583" name="Google Shape;2583;g2961947477b_0_127"/>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178</a:t>
            </a:fld>
            <a:endParaRPr>
              <a:solidFill>
                <a:srgbClr val="595959"/>
              </a:solidFill>
            </a:endParaRPr>
          </a:p>
        </p:txBody>
      </p:sp>
      <p:sp>
        <p:nvSpPr>
          <p:cNvPr id="2584" name="Google Shape;2584;g2961947477b_0_127"/>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g2961947477b_0_136"/>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591" name="Google Shape;2591;g2961947477b_0_136"/>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8850"/>
              </a:spcBef>
              <a:spcAft>
                <a:spcPts val="0"/>
              </a:spcAft>
              <a:buSzPts val="1100"/>
              <a:buNone/>
            </a:pPr>
            <a:r>
              <a:rPr lang="en-US" sz="1500">
                <a:solidFill>
                  <a:srgbClr val="242424"/>
                </a:solidFill>
              </a:rPr>
              <a:t>Which of the following JOIN statements are supported by Snowflake?</a:t>
            </a:r>
            <a:endParaRPr sz="1500">
              <a:solidFill>
                <a:srgbClr val="242424"/>
              </a:solidFill>
            </a:endParaRPr>
          </a:p>
          <a:p>
            <a:pPr marL="457200" lvl="0" indent="-323850" algn="l" rtl="0">
              <a:spcBef>
                <a:spcPts val="3200"/>
              </a:spcBef>
              <a:spcAft>
                <a:spcPts val="0"/>
              </a:spcAft>
              <a:buClr>
                <a:srgbClr val="242424"/>
              </a:buClr>
              <a:buSzPts val="1500"/>
              <a:buAutoNum type="alphaUcPeriod"/>
            </a:pPr>
            <a:r>
              <a:rPr lang="en-US" sz="1500">
                <a:solidFill>
                  <a:srgbClr val="242424"/>
                </a:solidFill>
              </a:rPr>
              <a:t>Inner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Outer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Cross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Natural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highlight>
                  <a:srgbClr val="FFFF00"/>
                </a:highlight>
              </a:rPr>
              <a:t>All of the above</a:t>
            </a:r>
            <a:endParaRPr sz="1500">
              <a:solidFill>
                <a:srgbClr val="242424"/>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592" name="Google Shape;2592;g2961947477b_0_136"/>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593" name="Google Shape;2593;g2961947477b_0_136"/>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179</a:t>
            </a:fld>
            <a:endParaRPr>
              <a:solidFill>
                <a:srgbClr val="595959"/>
              </a:solidFill>
            </a:endParaRPr>
          </a:p>
        </p:txBody>
      </p:sp>
      <p:sp>
        <p:nvSpPr>
          <p:cNvPr id="2594" name="Google Shape;2594;g2961947477b_0_136"/>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g294a025d0a6_0_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Internal Stages - Example</a:t>
            </a:r>
            <a:endParaRPr/>
          </a:p>
        </p:txBody>
      </p:sp>
      <p:sp>
        <p:nvSpPr>
          <p:cNvPr id="1137" name="Google Shape;1137;g294a025d0a6_0_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18</a:t>
            </a:fld>
            <a:endParaRPr/>
          </a:p>
        </p:txBody>
      </p:sp>
      <p:pic>
        <p:nvPicPr>
          <p:cNvPr id="1138" name="Google Shape;1138;g294a025d0a6_0_1"/>
          <p:cNvPicPr preferRelativeResize="0"/>
          <p:nvPr/>
        </p:nvPicPr>
        <p:blipFill>
          <a:blip r:embed="rId3">
            <a:alphaModFix/>
          </a:blip>
          <a:stretch>
            <a:fillRect/>
          </a:stretch>
        </p:blipFill>
        <p:spPr>
          <a:xfrm>
            <a:off x="924575" y="1413313"/>
            <a:ext cx="8610600" cy="517207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g2961947477b_0_14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601" name="Google Shape;2601;g2961947477b_0_14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400">
                <a:solidFill>
                  <a:srgbClr val="242424"/>
                </a:solidFill>
              </a:rPr>
              <a:t>After creating a database and a schema using the following commands: 		</a:t>
            </a:r>
            <a:endParaRPr sz="1400">
              <a:solidFill>
                <a:srgbClr val="242424"/>
              </a:solidFill>
            </a:endParaRPr>
          </a:p>
          <a:p>
            <a:pPr marL="0" lvl="0" indent="0" algn="l" rtl="0">
              <a:spcBef>
                <a:spcPts val="0"/>
              </a:spcBef>
              <a:spcAft>
                <a:spcPts val="0"/>
              </a:spcAft>
              <a:buSzPts val="1100"/>
              <a:buNone/>
            </a:pPr>
            <a:r>
              <a:rPr lang="en-US" sz="1400">
                <a:solidFill>
                  <a:srgbClr val="242424"/>
                </a:solidFill>
              </a:rPr>
              <a:t>			</a:t>
            </a:r>
            <a:endParaRPr sz="1400">
              <a:solidFill>
                <a:srgbClr val="242424"/>
              </a:solidFill>
            </a:endParaRPr>
          </a:p>
          <a:p>
            <a:pPr marL="0" lvl="0" indent="0" algn="l" rtl="0">
              <a:spcBef>
                <a:spcPts val="0"/>
              </a:spcBef>
              <a:spcAft>
                <a:spcPts val="0"/>
              </a:spcAft>
              <a:buSzPts val="1100"/>
              <a:buNone/>
            </a:pPr>
            <a:r>
              <a:rPr lang="en-US" sz="1400">
                <a:solidFill>
                  <a:srgbClr val="AA0D91"/>
                </a:solidFill>
              </a:rPr>
              <a:t>CREATE OR </a:t>
            </a:r>
            <a:r>
              <a:rPr lang="en-US" sz="1400">
                <a:solidFill>
                  <a:srgbClr val="242424"/>
                </a:solidFill>
              </a:rPr>
              <a:t>REPLACE DATABASE MY_DB DATA_RETENTION_TIME_IN_DAYS=</a:t>
            </a:r>
            <a:r>
              <a:rPr lang="en-US" sz="1400">
                <a:solidFill>
                  <a:srgbClr val="1C00CF"/>
                </a:solidFill>
              </a:rPr>
              <a:t>30</a:t>
            </a:r>
            <a:r>
              <a:rPr lang="en-US" sz="1400">
                <a:solidFill>
                  <a:srgbClr val="242424"/>
                </a:solidFill>
              </a:rPr>
              <a:t>; </a:t>
            </a:r>
            <a:endParaRPr sz="1400">
              <a:solidFill>
                <a:srgbClr val="242424"/>
              </a:solidFill>
            </a:endParaRPr>
          </a:p>
          <a:p>
            <a:pPr marL="0" lvl="0" indent="0" algn="l" rtl="0">
              <a:spcBef>
                <a:spcPts val="0"/>
              </a:spcBef>
              <a:spcAft>
                <a:spcPts val="0"/>
              </a:spcAft>
              <a:buSzPts val="1100"/>
              <a:buNone/>
            </a:pPr>
            <a:endParaRPr sz="1400">
              <a:solidFill>
                <a:srgbClr val="242424"/>
              </a:solidFill>
            </a:endParaRPr>
          </a:p>
          <a:p>
            <a:pPr marL="0" lvl="0" indent="0" algn="l" rtl="0">
              <a:spcBef>
                <a:spcPts val="0"/>
              </a:spcBef>
              <a:spcAft>
                <a:spcPts val="0"/>
              </a:spcAft>
              <a:buSzPts val="1100"/>
              <a:buNone/>
            </a:pPr>
            <a:r>
              <a:rPr lang="en-US" sz="1400">
                <a:solidFill>
                  <a:srgbClr val="AA0D91"/>
                </a:solidFill>
              </a:rPr>
              <a:t>CREATE OR </a:t>
            </a:r>
            <a:r>
              <a:rPr lang="en-US" sz="1400">
                <a:solidFill>
                  <a:srgbClr val="242424"/>
                </a:solidFill>
              </a:rPr>
              <a:t>REPLACE SCHEMA S1 DATA_RETENTION_TIME_IN_DAYS=</a:t>
            </a:r>
            <a:r>
              <a:rPr lang="en-US" sz="1400">
                <a:solidFill>
                  <a:srgbClr val="1C00CF"/>
                </a:solidFill>
              </a:rPr>
              <a:t>50</a:t>
            </a:r>
            <a:r>
              <a:rPr lang="en-US" sz="1400">
                <a:solidFill>
                  <a:srgbClr val="242424"/>
                </a:solidFill>
              </a:rPr>
              <a:t>;</a:t>
            </a:r>
            <a:endParaRPr sz="1400">
              <a:solidFill>
                <a:srgbClr val="242424"/>
              </a:solidFill>
            </a:endParaRPr>
          </a:p>
          <a:p>
            <a:pPr marL="0" lvl="0" indent="0" algn="l" rtl="0">
              <a:spcBef>
                <a:spcPts val="0"/>
              </a:spcBef>
              <a:spcAft>
                <a:spcPts val="0"/>
              </a:spcAft>
              <a:buSzPts val="1100"/>
              <a:buNone/>
            </a:pPr>
            <a:endParaRPr sz="1400">
              <a:solidFill>
                <a:srgbClr val="242424"/>
              </a:solidFill>
            </a:endParaRPr>
          </a:p>
          <a:p>
            <a:pPr marL="0" lvl="0" indent="0" algn="l" rtl="0">
              <a:spcBef>
                <a:spcPts val="0"/>
              </a:spcBef>
              <a:spcAft>
                <a:spcPts val="0"/>
              </a:spcAft>
              <a:buSzPts val="1100"/>
              <a:buNone/>
            </a:pPr>
            <a:r>
              <a:rPr lang="en-US" sz="1400">
                <a:solidFill>
                  <a:srgbClr val="242424"/>
                </a:solidFill>
              </a:rPr>
              <a:t>How Long will we be able to access the data from the schema using the Time Travel functionality if we drop the database?</a:t>
            </a:r>
            <a:endParaRPr sz="1400">
              <a:solidFill>
                <a:srgbClr val="242424"/>
              </a:solidFill>
            </a:endParaRPr>
          </a:p>
          <a:p>
            <a:pPr marL="457200" lvl="0" indent="-317500" algn="l" rtl="0">
              <a:spcBef>
                <a:spcPts val="3200"/>
              </a:spcBef>
              <a:spcAft>
                <a:spcPts val="0"/>
              </a:spcAft>
              <a:buClr>
                <a:srgbClr val="242424"/>
              </a:buClr>
              <a:buSzPts val="1400"/>
              <a:buAutoNum type="alphaUcPeriod"/>
            </a:pPr>
            <a:r>
              <a:rPr lang="en-US" sz="1400">
                <a:solidFill>
                  <a:srgbClr val="242424"/>
                </a:solidFill>
              </a:rPr>
              <a:t>The default time on the account </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rPr>
              <a:t>30 days</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rPr>
              <a:t>50 days</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rPr>
              <a:t>90 days</a:t>
            </a:r>
            <a:endParaRPr sz="1400">
              <a:solidFill>
                <a:srgbClr val="242424"/>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602" name="Google Shape;2602;g2961947477b_0_14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603" name="Google Shape;2603;g2961947477b_0_14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180</a:t>
            </a:fld>
            <a:endParaRPr>
              <a:solidFill>
                <a:srgbClr val="595959"/>
              </a:solidFill>
            </a:endParaRPr>
          </a:p>
        </p:txBody>
      </p:sp>
      <p:sp>
        <p:nvSpPr>
          <p:cNvPr id="2604" name="Google Shape;2604;g2961947477b_0_14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g2961947477b_0_154"/>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611" name="Google Shape;2611;g2961947477b_0_154"/>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400">
                <a:solidFill>
                  <a:srgbClr val="242424"/>
                </a:solidFill>
              </a:rPr>
              <a:t>After creating a database and a schema using the following commands: 		</a:t>
            </a:r>
            <a:endParaRPr sz="1400">
              <a:solidFill>
                <a:srgbClr val="242424"/>
              </a:solidFill>
            </a:endParaRPr>
          </a:p>
          <a:p>
            <a:pPr marL="0" lvl="0" indent="0" algn="l" rtl="0">
              <a:spcBef>
                <a:spcPts val="0"/>
              </a:spcBef>
              <a:spcAft>
                <a:spcPts val="0"/>
              </a:spcAft>
              <a:buSzPts val="1100"/>
              <a:buNone/>
            </a:pPr>
            <a:r>
              <a:rPr lang="en-US" sz="1400">
                <a:solidFill>
                  <a:srgbClr val="242424"/>
                </a:solidFill>
              </a:rPr>
              <a:t>			</a:t>
            </a:r>
            <a:endParaRPr sz="1400">
              <a:solidFill>
                <a:srgbClr val="242424"/>
              </a:solidFill>
            </a:endParaRPr>
          </a:p>
          <a:p>
            <a:pPr marL="0" lvl="0" indent="0" algn="l" rtl="0">
              <a:spcBef>
                <a:spcPts val="0"/>
              </a:spcBef>
              <a:spcAft>
                <a:spcPts val="0"/>
              </a:spcAft>
              <a:buSzPts val="1100"/>
              <a:buNone/>
            </a:pPr>
            <a:r>
              <a:rPr lang="en-US" sz="1400">
                <a:solidFill>
                  <a:srgbClr val="AA0D91"/>
                </a:solidFill>
              </a:rPr>
              <a:t>CREATE OR </a:t>
            </a:r>
            <a:r>
              <a:rPr lang="en-US" sz="1400">
                <a:solidFill>
                  <a:srgbClr val="242424"/>
                </a:solidFill>
              </a:rPr>
              <a:t>REPLACE DATABASE MY_DB DATA_RETENTION_TIME_IN_DAYS=</a:t>
            </a:r>
            <a:r>
              <a:rPr lang="en-US" sz="1400">
                <a:solidFill>
                  <a:srgbClr val="1C00CF"/>
                </a:solidFill>
              </a:rPr>
              <a:t>30</a:t>
            </a:r>
            <a:r>
              <a:rPr lang="en-US" sz="1400">
                <a:solidFill>
                  <a:srgbClr val="242424"/>
                </a:solidFill>
              </a:rPr>
              <a:t>; </a:t>
            </a:r>
            <a:endParaRPr sz="1400">
              <a:solidFill>
                <a:srgbClr val="242424"/>
              </a:solidFill>
            </a:endParaRPr>
          </a:p>
          <a:p>
            <a:pPr marL="0" lvl="0" indent="0" algn="l" rtl="0">
              <a:spcBef>
                <a:spcPts val="0"/>
              </a:spcBef>
              <a:spcAft>
                <a:spcPts val="0"/>
              </a:spcAft>
              <a:buSzPts val="1100"/>
              <a:buNone/>
            </a:pPr>
            <a:endParaRPr sz="1400">
              <a:solidFill>
                <a:srgbClr val="242424"/>
              </a:solidFill>
            </a:endParaRPr>
          </a:p>
          <a:p>
            <a:pPr marL="0" lvl="0" indent="0" algn="l" rtl="0">
              <a:spcBef>
                <a:spcPts val="0"/>
              </a:spcBef>
              <a:spcAft>
                <a:spcPts val="0"/>
              </a:spcAft>
              <a:buSzPts val="1100"/>
              <a:buNone/>
            </a:pPr>
            <a:r>
              <a:rPr lang="en-US" sz="1400">
                <a:solidFill>
                  <a:srgbClr val="AA0D91"/>
                </a:solidFill>
              </a:rPr>
              <a:t>CREATE OR </a:t>
            </a:r>
            <a:r>
              <a:rPr lang="en-US" sz="1400">
                <a:solidFill>
                  <a:srgbClr val="242424"/>
                </a:solidFill>
              </a:rPr>
              <a:t>REPLACE SCHEMA S1 DATA_RETENTION_TIME_IN_DAYS=</a:t>
            </a:r>
            <a:r>
              <a:rPr lang="en-US" sz="1400">
                <a:solidFill>
                  <a:srgbClr val="1C00CF"/>
                </a:solidFill>
              </a:rPr>
              <a:t>50</a:t>
            </a:r>
            <a:r>
              <a:rPr lang="en-US" sz="1400">
                <a:solidFill>
                  <a:srgbClr val="242424"/>
                </a:solidFill>
              </a:rPr>
              <a:t>;</a:t>
            </a:r>
            <a:endParaRPr sz="1400">
              <a:solidFill>
                <a:srgbClr val="242424"/>
              </a:solidFill>
            </a:endParaRPr>
          </a:p>
          <a:p>
            <a:pPr marL="0" lvl="0" indent="0" algn="l" rtl="0">
              <a:spcBef>
                <a:spcPts val="0"/>
              </a:spcBef>
              <a:spcAft>
                <a:spcPts val="0"/>
              </a:spcAft>
              <a:buSzPts val="1100"/>
              <a:buNone/>
            </a:pPr>
            <a:endParaRPr sz="1400">
              <a:solidFill>
                <a:srgbClr val="242424"/>
              </a:solidFill>
            </a:endParaRPr>
          </a:p>
          <a:p>
            <a:pPr marL="0" lvl="0" indent="0" algn="l" rtl="0">
              <a:spcBef>
                <a:spcPts val="0"/>
              </a:spcBef>
              <a:spcAft>
                <a:spcPts val="0"/>
              </a:spcAft>
              <a:buSzPts val="1100"/>
              <a:buNone/>
            </a:pPr>
            <a:r>
              <a:rPr lang="en-US" sz="1400">
                <a:solidFill>
                  <a:srgbClr val="242424"/>
                </a:solidFill>
              </a:rPr>
              <a:t>How Long will we be able to access the data from the schema using the Time Travel functionality if we drop the database?</a:t>
            </a:r>
            <a:endParaRPr sz="1400">
              <a:solidFill>
                <a:srgbClr val="242424"/>
              </a:solidFill>
            </a:endParaRPr>
          </a:p>
          <a:p>
            <a:pPr marL="457200" lvl="0" indent="-317500" algn="l" rtl="0">
              <a:spcBef>
                <a:spcPts val="3200"/>
              </a:spcBef>
              <a:spcAft>
                <a:spcPts val="0"/>
              </a:spcAft>
              <a:buClr>
                <a:srgbClr val="242424"/>
              </a:buClr>
              <a:buSzPts val="1400"/>
              <a:buAutoNum type="alphaUcPeriod"/>
            </a:pPr>
            <a:r>
              <a:rPr lang="en-US" sz="1400">
                <a:solidFill>
                  <a:srgbClr val="242424"/>
                </a:solidFill>
              </a:rPr>
              <a:t>The default time on the account </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highlight>
                  <a:srgbClr val="FFFF00"/>
                </a:highlight>
              </a:rPr>
              <a:t>30 days</a:t>
            </a:r>
            <a:endParaRPr sz="1400">
              <a:solidFill>
                <a:srgbClr val="242424"/>
              </a:solidFill>
              <a:highlight>
                <a:srgbClr val="FFFF00"/>
              </a:highlight>
            </a:endParaRPr>
          </a:p>
          <a:p>
            <a:pPr marL="457200" lvl="0" indent="-317500" algn="l" rtl="0">
              <a:spcBef>
                <a:spcPts val="0"/>
              </a:spcBef>
              <a:spcAft>
                <a:spcPts val="0"/>
              </a:spcAft>
              <a:buClr>
                <a:srgbClr val="242424"/>
              </a:buClr>
              <a:buSzPts val="1400"/>
              <a:buAutoNum type="alphaUcPeriod"/>
            </a:pPr>
            <a:r>
              <a:rPr lang="en-US" sz="1400">
                <a:solidFill>
                  <a:srgbClr val="242424"/>
                </a:solidFill>
              </a:rPr>
              <a:t>50 days</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rPr>
              <a:t>90 days</a:t>
            </a:r>
            <a:endParaRPr sz="1400">
              <a:solidFill>
                <a:srgbClr val="242424"/>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612" name="Google Shape;2612;g2961947477b_0_154"/>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613" name="Google Shape;2613;g2961947477b_0_154"/>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181</a:t>
            </a:fld>
            <a:endParaRPr>
              <a:solidFill>
                <a:srgbClr val="595959"/>
              </a:solidFill>
            </a:endParaRPr>
          </a:p>
        </p:txBody>
      </p:sp>
      <p:sp>
        <p:nvSpPr>
          <p:cNvPr id="2614" name="Google Shape;2614;g2961947477b_0_154"/>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0" name="Google Shape;2620;g2961947477b_0_18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621" name="Google Shape;2621;g2961947477b_0_18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400">
                <a:solidFill>
                  <a:srgbClr val="242424"/>
                </a:solidFill>
              </a:rPr>
              <a:t>If you want your Data warehouse available with no lag time, is it a good idea to consider disabling the auto-suspend functionality?</a:t>
            </a:r>
            <a:endParaRPr sz="1400">
              <a:solidFill>
                <a:srgbClr val="242424"/>
              </a:solidFill>
            </a:endParaRPr>
          </a:p>
          <a:p>
            <a:pPr marL="457200" lvl="0" indent="-317500" algn="l" rtl="0">
              <a:spcBef>
                <a:spcPts val="1625"/>
              </a:spcBef>
              <a:spcAft>
                <a:spcPts val="0"/>
              </a:spcAft>
              <a:buClr>
                <a:srgbClr val="242424"/>
              </a:buClr>
              <a:buSzPts val="1400"/>
              <a:buAutoNum type="alphaUcPeriod"/>
            </a:pPr>
            <a:r>
              <a:rPr lang="en-US" sz="1400">
                <a:solidFill>
                  <a:srgbClr val="242424"/>
                </a:solidFill>
              </a:rPr>
              <a:t>True</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rPr>
              <a:t>False</a:t>
            </a:r>
            <a:endParaRPr sz="1400">
              <a:solidFill>
                <a:srgbClr val="242424"/>
              </a:solidFill>
            </a:endParaRPr>
          </a:p>
          <a:p>
            <a:pPr marL="0" lvl="0" indent="0" algn="l" rtl="0">
              <a:spcBef>
                <a:spcPts val="1625"/>
              </a:spcBef>
              <a:spcAft>
                <a:spcPts val="0"/>
              </a:spcAft>
              <a:buNone/>
            </a:pPr>
            <a:endParaRPr sz="1400">
              <a:solidFill>
                <a:srgbClr val="242424"/>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622" name="Google Shape;2622;g2961947477b_0_18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623" name="Google Shape;2623;g2961947477b_0_18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182</a:t>
            </a:fld>
            <a:endParaRPr>
              <a:solidFill>
                <a:srgbClr val="595959"/>
              </a:solidFill>
            </a:endParaRPr>
          </a:p>
        </p:txBody>
      </p:sp>
      <p:sp>
        <p:nvSpPr>
          <p:cNvPr id="2624" name="Google Shape;2624;g2961947477b_0_18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g2961947477b_0_18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631" name="Google Shape;2631;g2961947477b_0_18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400">
                <a:solidFill>
                  <a:srgbClr val="242424"/>
                </a:solidFill>
              </a:rPr>
              <a:t>If you want your Data warehouse available with no lag time, is it a good idea to consider disabling the auto-suspend functionality?</a:t>
            </a:r>
            <a:endParaRPr sz="1400">
              <a:solidFill>
                <a:srgbClr val="242424"/>
              </a:solidFill>
            </a:endParaRPr>
          </a:p>
          <a:p>
            <a:pPr marL="457200" lvl="0" indent="-317500" algn="l" rtl="0">
              <a:spcBef>
                <a:spcPts val="1625"/>
              </a:spcBef>
              <a:spcAft>
                <a:spcPts val="0"/>
              </a:spcAft>
              <a:buClr>
                <a:srgbClr val="242424"/>
              </a:buClr>
              <a:buSzPts val="1400"/>
              <a:buAutoNum type="alphaUcPeriod"/>
            </a:pPr>
            <a:r>
              <a:rPr lang="en-US" sz="1400">
                <a:solidFill>
                  <a:srgbClr val="242424"/>
                </a:solidFill>
                <a:highlight>
                  <a:srgbClr val="FFFF00"/>
                </a:highlight>
              </a:rPr>
              <a:t>True</a:t>
            </a:r>
            <a:endParaRPr sz="1400">
              <a:solidFill>
                <a:srgbClr val="242424"/>
              </a:solidFill>
              <a:highlight>
                <a:srgbClr val="FFFF00"/>
              </a:highlight>
            </a:endParaRPr>
          </a:p>
          <a:p>
            <a:pPr marL="457200" lvl="0" indent="-317500" algn="l" rtl="0">
              <a:spcBef>
                <a:spcPts val="0"/>
              </a:spcBef>
              <a:spcAft>
                <a:spcPts val="0"/>
              </a:spcAft>
              <a:buClr>
                <a:srgbClr val="242424"/>
              </a:buClr>
              <a:buSzPts val="1400"/>
              <a:buAutoNum type="alphaUcPeriod"/>
            </a:pPr>
            <a:r>
              <a:rPr lang="en-US" sz="1400">
                <a:solidFill>
                  <a:srgbClr val="242424"/>
                </a:solidFill>
              </a:rPr>
              <a:t>False</a:t>
            </a:r>
            <a:endParaRPr sz="1400">
              <a:solidFill>
                <a:srgbClr val="242424"/>
              </a:solidFill>
            </a:endParaRPr>
          </a:p>
          <a:p>
            <a:pPr marL="0" lvl="0" indent="0" algn="l" rtl="0">
              <a:spcBef>
                <a:spcPts val="1625"/>
              </a:spcBef>
              <a:spcAft>
                <a:spcPts val="0"/>
              </a:spcAft>
              <a:buNone/>
            </a:pPr>
            <a:endParaRPr sz="1400">
              <a:solidFill>
                <a:srgbClr val="242424"/>
              </a:solidFill>
            </a:endParaRPr>
          </a:p>
          <a:p>
            <a:pPr marL="0" lvl="0" indent="0" algn="l" rtl="0">
              <a:lnSpc>
                <a:spcPct val="100000"/>
              </a:lnSpc>
              <a:spcBef>
                <a:spcPts val="1067"/>
              </a:spcBef>
              <a:spcAft>
                <a:spcPts val="0"/>
              </a:spcAft>
              <a:buSzPts val="1500"/>
              <a:buNone/>
            </a:pPr>
            <a:r>
              <a:rPr lang="en-US" sz="1400">
                <a:solidFill>
                  <a:srgbClr val="4D4D4D"/>
                </a:solidFill>
                <a:highlight>
                  <a:srgbClr val="FFFFFF"/>
                </a:highlight>
              </a:rPr>
              <a:t>Explanation: </a:t>
            </a:r>
            <a:r>
              <a:rPr lang="en-US" sz="1400">
                <a:solidFill>
                  <a:srgbClr val="242424"/>
                </a:solidFill>
              </a:rPr>
              <a:t>You might consider disabling this functionality in two cases; if you have a heavy, steady workload; and if you require the warehouse always to be available with no delay time. However, disabling this might incur more compute costs, so you should consider the pros and cons.</a:t>
            </a:r>
            <a:endParaRPr sz="1400">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632" name="Google Shape;2632;g2961947477b_0_18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633" name="Google Shape;2633;g2961947477b_0_18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183</a:t>
            </a:fld>
            <a:endParaRPr>
              <a:solidFill>
                <a:srgbClr val="595959"/>
              </a:solidFill>
            </a:endParaRPr>
          </a:p>
        </p:txBody>
      </p:sp>
      <p:sp>
        <p:nvSpPr>
          <p:cNvPr id="2634" name="Google Shape;2634;g2961947477b_0_18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0" name="Google Shape;2640;g2961947477b_0_207"/>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641" name="Google Shape;2641;g2961947477b_0_207"/>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327435" lvl="0" indent="0" algn="l" rtl="0">
              <a:lnSpc>
                <a:spcPct val="100000"/>
              </a:lnSpc>
              <a:spcBef>
                <a:spcPts val="9425"/>
              </a:spcBef>
              <a:spcAft>
                <a:spcPts val="0"/>
              </a:spcAft>
              <a:buNone/>
            </a:pPr>
            <a:r>
              <a:rPr lang="en-US" sz="1500">
                <a:solidFill>
                  <a:srgbClr val="242424"/>
                </a:solidFill>
              </a:rPr>
              <a:t>Our company wants to execute a complicated ETL process inside Snowflake every day on the new data that is coming. What is the best way to automate it? </a:t>
            </a:r>
            <a:endParaRPr sz="1400">
              <a:solidFill>
                <a:srgbClr val="242424"/>
              </a:solidFill>
            </a:endParaRPr>
          </a:p>
          <a:p>
            <a:pPr marL="457200" marR="386301" lvl="0" indent="-317500" algn="l" rtl="0">
              <a:lnSpc>
                <a:spcPct val="133280"/>
              </a:lnSpc>
              <a:spcBef>
                <a:spcPts val="2625"/>
              </a:spcBef>
              <a:spcAft>
                <a:spcPts val="0"/>
              </a:spcAft>
              <a:buClr>
                <a:srgbClr val="242424"/>
              </a:buClr>
              <a:buSzPts val="1400"/>
              <a:buAutoNum type="alphaUcPeriod"/>
            </a:pPr>
            <a:r>
              <a:rPr lang="en-US" sz="1500">
                <a:solidFill>
                  <a:srgbClr val="242424"/>
                </a:solidFill>
              </a:rPr>
              <a:t>Create an external script that runs every day at the same hour using AWS Lambda. </a:t>
            </a:r>
            <a:endParaRPr sz="1500">
              <a:solidFill>
                <a:srgbClr val="242424"/>
              </a:solidFill>
            </a:endParaRPr>
          </a:p>
          <a:p>
            <a:pPr marL="457200" lvl="0" indent="-317500" algn="l" rtl="0">
              <a:spcBef>
                <a:spcPts val="0"/>
              </a:spcBef>
              <a:spcAft>
                <a:spcPts val="0"/>
              </a:spcAft>
              <a:buClr>
                <a:srgbClr val="242424"/>
              </a:buClr>
              <a:buSzPts val="1400"/>
              <a:buAutoNum type="alphaUcPeriod"/>
            </a:pPr>
            <a:r>
              <a:rPr lang="en-US" sz="1500">
                <a:solidFill>
                  <a:srgbClr val="242424"/>
                </a:solidFill>
              </a:rPr>
              <a:t>Create a Snowflake task. </a:t>
            </a:r>
            <a:endParaRPr sz="1500">
              <a:solidFill>
                <a:srgbClr val="242424"/>
              </a:solidFill>
            </a:endParaRPr>
          </a:p>
          <a:p>
            <a:pPr marL="457200" lvl="0" indent="-317500" algn="l" rtl="0">
              <a:spcBef>
                <a:spcPts val="0"/>
              </a:spcBef>
              <a:spcAft>
                <a:spcPts val="0"/>
              </a:spcAft>
              <a:buClr>
                <a:srgbClr val="242424"/>
              </a:buClr>
              <a:buSzPts val="1400"/>
              <a:buAutoNum type="alphaUcPeriod"/>
            </a:pPr>
            <a:r>
              <a:rPr lang="en-US" sz="1500">
                <a:solidFill>
                  <a:srgbClr val="242424"/>
                </a:solidFill>
              </a:rPr>
              <a:t>Create a docker image and use it as an external function</a:t>
            </a:r>
            <a:endParaRPr sz="1400">
              <a:solidFill>
                <a:srgbClr val="242424"/>
              </a:solidFill>
            </a:endParaRPr>
          </a:p>
          <a:p>
            <a:pPr marL="457200" lvl="0" indent="0" algn="l" rtl="0">
              <a:spcBef>
                <a:spcPts val="1625"/>
              </a:spcBef>
              <a:spcAft>
                <a:spcPts val="0"/>
              </a:spcAft>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642" name="Google Shape;2642;g2961947477b_0_207"/>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643" name="Google Shape;2643;g2961947477b_0_207"/>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184</a:t>
            </a:fld>
            <a:endParaRPr>
              <a:solidFill>
                <a:srgbClr val="595959"/>
              </a:solidFill>
            </a:endParaRPr>
          </a:p>
        </p:txBody>
      </p:sp>
      <p:sp>
        <p:nvSpPr>
          <p:cNvPr id="2644" name="Google Shape;2644;g2961947477b_0_207"/>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g2961947477b_0_22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651" name="Google Shape;2651;g2961947477b_0_22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327435" lvl="0" indent="0" algn="l" rtl="0">
              <a:lnSpc>
                <a:spcPct val="100000"/>
              </a:lnSpc>
              <a:spcBef>
                <a:spcPts val="9425"/>
              </a:spcBef>
              <a:spcAft>
                <a:spcPts val="0"/>
              </a:spcAft>
              <a:buNone/>
            </a:pPr>
            <a:r>
              <a:rPr lang="en-US" sz="1500">
                <a:solidFill>
                  <a:srgbClr val="242424"/>
                </a:solidFill>
              </a:rPr>
              <a:t>Our company wants to execute a complicated ETL process inside Snowflake every day on the new data that is coming. What is the best way to automate it? </a:t>
            </a:r>
            <a:endParaRPr sz="1400">
              <a:solidFill>
                <a:srgbClr val="242424"/>
              </a:solidFill>
            </a:endParaRPr>
          </a:p>
          <a:p>
            <a:pPr marL="457200" marR="386301" lvl="0" indent="-317500" algn="l" rtl="0">
              <a:lnSpc>
                <a:spcPct val="133280"/>
              </a:lnSpc>
              <a:spcBef>
                <a:spcPts val="2625"/>
              </a:spcBef>
              <a:spcAft>
                <a:spcPts val="0"/>
              </a:spcAft>
              <a:buClr>
                <a:srgbClr val="242424"/>
              </a:buClr>
              <a:buSzPts val="1400"/>
              <a:buAutoNum type="alphaUcPeriod"/>
            </a:pPr>
            <a:r>
              <a:rPr lang="en-US" sz="1500">
                <a:solidFill>
                  <a:srgbClr val="242424"/>
                </a:solidFill>
              </a:rPr>
              <a:t>Create an external script that runs every day at the same hour using AWS Lambda. </a:t>
            </a:r>
            <a:endParaRPr sz="1500">
              <a:solidFill>
                <a:srgbClr val="242424"/>
              </a:solidFill>
            </a:endParaRPr>
          </a:p>
          <a:p>
            <a:pPr marL="457200" lvl="0" indent="-317500" algn="l" rtl="0">
              <a:spcBef>
                <a:spcPts val="0"/>
              </a:spcBef>
              <a:spcAft>
                <a:spcPts val="0"/>
              </a:spcAft>
              <a:buClr>
                <a:srgbClr val="242424"/>
              </a:buClr>
              <a:buSzPts val="1400"/>
              <a:buAutoNum type="alphaUcPeriod"/>
            </a:pPr>
            <a:r>
              <a:rPr lang="en-US" sz="1500">
                <a:solidFill>
                  <a:srgbClr val="242424"/>
                </a:solidFill>
                <a:highlight>
                  <a:srgbClr val="FFFF00"/>
                </a:highlight>
              </a:rPr>
              <a:t>Create a Snowflake task. </a:t>
            </a:r>
            <a:endParaRPr sz="1500">
              <a:solidFill>
                <a:srgbClr val="242424"/>
              </a:solidFill>
              <a:highlight>
                <a:srgbClr val="FFFF00"/>
              </a:highlight>
            </a:endParaRPr>
          </a:p>
          <a:p>
            <a:pPr marL="457200" lvl="0" indent="-317500" algn="l" rtl="0">
              <a:spcBef>
                <a:spcPts val="0"/>
              </a:spcBef>
              <a:spcAft>
                <a:spcPts val="0"/>
              </a:spcAft>
              <a:buClr>
                <a:srgbClr val="242424"/>
              </a:buClr>
              <a:buSzPts val="1400"/>
              <a:buAutoNum type="alphaUcPeriod"/>
            </a:pPr>
            <a:r>
              <a:rPr lang="en-US" sz="1500">
                <a:solidFill>
                  <a:srgbClr val="242424"/>
                </a:solidFill>
              </a:rPr>
              <a:t>Create a docker image and use it as an external function</a:t>
            </a:r>
            <a:endParaRPr sz="1400">
              <a:solidFill>
                <a:srgbClr val="242424"/>
              </a:solidFill>
            </a:endParaRPr>
          </a:p>
          <a:p>
            <a:pPr marL="0" marR="458054" lvl="0" indent="0" algn="l" rtl="0">
              <a:lnSpc>
                <a:spcPct val="133280"/>
              </a:lnSpc>
              <a:spcBef>
                <a:spcPts val="2900"/>
              </a:spcBef>
              <a:spcAft>
                <a:spcPts val="0"/>
              </a:spcAft>
              <a:buNone/>
            </a:pPr>
            <a:r>
              <a:rPr lang="en-US" sz="1500">
                <a:solidFill>
                  <a:srgbClr val="242424"/>
                </a:solidFill>
              </a:rPr>
              <a:t>Explanation: The code runs inside Snowflake; it’s as easy as creating a task to run it daily at a specific hour. </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652" name="Google Shape;2652;g2961947477b_0_22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653" name="Google Shape;2653;g2961947477b_0_22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185</a:t>
            </a:fld>
            <a:endParaRPr>
              <a:solidFill>
                <a:srgbClr val="595959"/>
              </a:solidFill>
            </a:endParaRPr>
          </a:p>
        </p:txBody>
      </p:sp>
      <p:sp>
        <p:nvSpPr>
          <p:cNvPr id="2654" name="Google Shape;2654;g2961947477b_0_22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659"/>
        <p:cNvGrpSpPr/>
        <p:nvPr/>
      </p:nvGrpSpPr>
      <p:grpSpPr>
        <a:xfrm>
          <a:off x="0" y="0"/>
          <a:ext cx="0" cy="0"/>
          <a:chOff x="0" y="0"/>
          <a:chExt cx="0" cy="0"/>
        </a:xfrm>
      </p:grpSpPr>
      <p:sp>
        <p:nvSpPr>
          <p:cNvPr id="2660" name="Google Shape;2660;g2961947477b_0_216"/>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661" name="Google Shape;2661;g2961947477b_0_216"/>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327435" lvl="0" indent="0" algn="l" rtl="0">
              <a:lnSpc>
                <a:spcPct val="100000"/>
              </a:lnSpc>
              <a:spcBef>
                <a:spcPts val="9425"/>
              </a:spcBef>
              <a:spcAft>
                <a:spcPts val="0"/>
              </a:spcAft>
              <a:buNone/>
            </a:pPr>
            <a:r>
              <a:rPr lang="en-US" sz="1500">
                <a:solidFill>
                  <a:srgbClr val="242424"/>
                </a:solidFill>
              </a:rPr>
              <a:t>Which is generally the slowest option when using the COPY INTO command?  </a:t>
            </a:r>
            <a:endParaRPr sz="1400">
              <a:solidFill>
                <a:srgbClr val="242424"/>
              </a:solidFill>
            </a:endParaRPr>
          </a:p>
          <a:p>
            <a:pPr marL="457200" marR="386301" lvl="0" indent="-317500" algn="l" rtl="0">
              <a:lnSpc>
                <a:spcPct val="100000"/>
              </a:lnSpc>
              <a:spcBef>
                <a:spcPts val="2625"/>
              </a:spcBef>
              <a:spcAft>
                <a:spcPts val="0"/>
              </a:spcAft>
              <a:buClr>
                <a:srgbClr val="242424"/>
              </a:buClr>
              <a:buSzPts val="1400"/>
              <a:buAutoNum type="alphaUcPeriod"/>
            </a:pPr>
            <a:r>
              <a:rPr lang="en-US" sz="1500">
                <a:solidFill>
                  <a:srgbClr val="242424"/>
                </a:solidFill>
              </a:rPr>
              <a:t>By path for internal stages and prefix for external </a:t>
            </a:r>
            <a:endParaRPr sz="1500">
              <a:solidFill>
                <a:srgbClr val="242424"/>
              </a:solidFill>
            </a:endParaRPr>
          </a:p>
          <a:p>
            <a:pPr marL="457200" marR="386301" lvl="0" indent="-317500" algn="l" rtl="0">
              <a:lnSpc>
                <a:spcPct val="100000"/>
              </a:lnSpc>
              <a:spcBef>
                <a:spcPts val="0"/>
              </a:spcBef>
              <a:spcAft>
                <a:spcPts val="0"/>
              </a:spcAft>
              <a:buClr>
                <a:srgbClr val="242424"/>
              </a:buClr>
              <a:buSzPts val="1400"/>
              <a:buAutoNum type="alphaUcPeriod"/>
            </a:pPr>
            <a:r>
              <a:rPr lang="en-US" sz="1500">
                <a:solidFill>
                  <a:srgbClr val="242424"/>
                </a:solidFill>
              </a:rPr>
              <a:t>Specifying a list of files to load</a:t>
            </a:r>
            <a:endParaRPr sz="1500">
              <a:solidFill>
                <a:srgbClr val="242424"/>
              </a:solidFill>
              <a:highlight>
                <a:srgbClr val="FFFF00"/>
              </a:highlight>
            </a:endParaRPr>
          </a:p>
          <a:p>
            <a:pPr marL="457200" lvl="0" indent="-317500" algn="l" rtl="0">
              <a:lnSpc>
                <a:spcPct val="100000"/>
              </a:lnSpc>
              <a:spcBef>
                <a:spcPts val="0"/>
              </a:spcBef>
              <a:spcAft>
                <a:spcPts val="0"/>
              </a:spcAft>
              <a:buClr>
                <a:srgbClr val="242424"/>
              </a:buClr>
              <a:buSzPts val="1400"/>
              <a:buAutoNum type="alphaUcPeriod"/>
            </a:pPr>
            <a:r>
              <a:rPr lang="en-US" sz="1500">
                <a:solidFill>
                  <a:srgbClr val="242424"/>
                </a:solidFill>
              </a:rPr>
              <a:t>Using pattern matching</a:t>
            </a:r>
            <a:endParaRPr sz="1400">
              <a:solidFill>
                <a:srgbClr val="242424"/>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662" name="Google Shape;2662;g2961947477b_0_216"/>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663" name="Google Shape;2663;g2961947477b_0_216"/>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186</a:t>
            </a:fld>
            <a:endParaRPr>
              <a:solidFill>
                <a:srgbClr val="595959"/>
              </a:solidFill>
            </a:endParaRPr>
          </a:p>
        </p:txBody>
      </p:sp>
      <p:sp>
        <p:nvSpPr>
          <p:cNvPr id="2664" name="Google Shape;2664;g2961947477b_0_216"/>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sp>
        <p:nvSpPr>
          <p:cNvPr id="2670" name="Google Shape;2670;g2961947477b_0_234"/>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2671" name="Google Shape;2671;g2961947477b_0_234"/>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327435" lvl="0" indent="0" algn="l" rtl="0">
              <a:lnSpc>
                <a:spcPct val="100000"/>
              </a:lnSpc>
              <a:spcBef>
                <a:spcPts val="9425"/>
              </a:spcBef>
              <a:spcAft>
                <a:spcPts val="0"/>
              </a:spcAft>
              <a:buNone/>
            </a:pPr>
            <a:r>
              <a:rPr lang="en-US" sz="1400">
                <a:solidFill>
                  <a:srgbClr val="242424"/>
                </a:solidFill>
              </a:rPr>
              <a:t>Which is generally the slowest option when using the COPY INTO command?  </a:t>
            </a:r>
            <a:endParaRPr sz="1400">
              <a:solidFill>
                <a:srgbClr val="242424"/>
              </a:solidFill>
            </a:endParaRPr>
          </a:p>
          <a:p>
            <a:pPr marL="457200" marR="386301" lvl="0" indent="-317500" algn="l" rtl="0">
              <a:lnSpc>
                <a:spcPct val="100000"/>
              </a:lnSpc>
              <a:spcBef>
                <a:spcPts val="2625"/>
              </a:spcBef>
              <a:spcAft>
                <a:spcPts val="0"/>
              </a:spcAft>
              <a:buClr>
                <a:srgbClr val="242424"/>
              </a:buClr>
              <a:buSzPts val="1400"/>
              <a:buAutoNum type="alphaUcPeriod"/>
            </a:pPr>
            <a:r>
              <a:rPr lang="en-US" sz="1400">
                <a:solidFill>
                  <a:srgbClr val="242424"/>
                </a:solidFill>
              </a:rPr>
              <a:t>By path for internal stages and prefix for external </a:t>
            </a:r>
            <a:endParaRPr sz="1400">
              <a:solidFill>
                <a:srgbClr val="242424"/>
              </a:solidFill>
            </a:endParaRPr>
          </a:p>
          <a:p>
            <a:pPr marL="457200" marR="386301" lvl="0" indent="-317500" algn="l" rtl="0">
              <a:lnSpc>
                <a:spcPct val="100000"/>
              </a:lnSpc>
              <a:spcBef>
                <a:spcPts val="0"/>
              </a:spcBef>
              <a:spcAft>
                <a:spcPts val="0"/>
              </a:spcAft>
              <a:buClr>
                <a:srgbClr val="242424"/>
              </a:buClr>
              <a:buSzPts val="1400"/>
              <a:buAutoNum type="alphaUcPeriod"/>
            </a:pPr>
            <a:r>
              <a:rPr lang="en-US" sz="1400">
                <a:solidFill>
                  <a:srgbClr val="242424"/>
                </a:solidFill>
              </a:rPr>
              <a:t>Specifying a list of files to load</a:t>
            </a:r>
            <a:endParaRPr sz="1400">
              <a:solidFill>
                <a:srgbClr val="242424"/>
              </a:solidFill>
              <a:highlight>
                <a:srgbClr val="FFFF00"/>
              </a:highlight>
            </a:endParaRPr>
          </a:p>
          <a:p>
            <a:pPr marL="457200" lvl="0" indent="-317500" algn="l" rtl="0">
              <a:lnSpc>
                <a:spcPct val="100000"/>
              </a:lnSpc>
              <a:spcBef>
                <a:spcPts val="0"/>
              </a:spcBef>
              <a:spcAft>
                <a:spcPts val="0"/>
              </a:spcAft>
              <a:buClr>
                <a:srgbClr val="242424"/>
              </a:buClr>
              <a:buSzPts val="1400"/>
              <a:buAutoNum type="alphaUcPeriod"/>
            </a:pPr>
            <a:r>
              <a:rPr lang="en-US" sz="1400">
                <a:solidFill>
                  <a:srgbClr val="242424"/>
                </a:solidFill>
                <a:highlight>
                  <a:srgbClr val="FFFF00"/>
                </a:highlight>
              </a:rPr>
              <a:t>Using pattern matching</a:t>
            </a:r>
            <a:endParaRPr sz="1400">
              <a:solidFill>
                <a:srgbClr val="242424"/>
              </a:solidFill>
              <a:highlight>
                <a:srgbClr val="FFFF00"/>
              </a:highlight>
            </a:endParaRPr>
          </a:p>
          <a:p>
            <a:pPr marL="0" lvl="0" indent="0" algn="l" rtl="0">
              <a:lnSpc>
                <a:spcPct val="100000"/>
              </a:lnSpc>
              <a:spcBef>
                <a:spcPts val="1067"/>
              </a:spcBef>
              <a:spcAft>
                <a:spcPts val="0"/>
              </a:spcAft>
              <a:buSzPts val="1500"/>
              <a:buNone/>
            </a:pPr>
            <a:endParaRPr sz="1400">
              <a:solidFill>
                <a:srgbClr val="4D4D4D"/>
              </a:solidFill>
              <a:highlight>
                <a:srgbClr val="FFFFFF"/>
              </a:highlight>
            </a:endParaRPr>
          </a:p>
          <a:p>
            <a:pPr marL="0" lvl="0" indent="0" algn="l" rtl="0">
              <a:lnSpc>
                <a:spcPct val="100000"/>
              </a:lnSpc>
              <a:spcBef>
                <a:spcPts val="1067"/>
              </a:spcBef>
              <a:spcAft>
                <a:spcPts val="0"/>
              </a:spcAft>
              <a:buSzPts val="1500"/>
              <a:buNone/>
            </a:pPr>
            <a:r>
              <a:rPr lang="en-US" sz="1400">
                <a:solidFill>
                  <a:srgbClr val="4D4D4D"/>
                </a:solidFill>
                <a:highlight>
                  <a:srgbClr val="FFFFFF"/>
                </a:highlight>
              </a:rPr>
              <a:t>Explanation: </a:t>
            </a:r>
            <a:r>
              <a:rPr lang="en-US" sz="1400">
                <a:solidFill>
                  <a:srgbClr val="242424"/>
                </a:solidFill>
              </a:rPr>
              <a:t>These are the three options the COPY INTO command supports for loading data. Specifying a list of files to load is the fastest one, and using pattern matching is usually the slowes</a:t>
            </a:r>
            <a:r>
              <a:rPr lang="en-US" sz="1500">
                <a:solidFill>
                  <a:srgbClr val="242424"/>
                </a:solidFill>
              </a:rPr>
              <a:t>t.</a:t>
            </a: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2672" name="Google Shape;2672;g2961947477b_0_234"/>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2673" name="Google Shape;2673;g2961947477b_0_234"/>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187</a:t>
            </a:fld>
            <a:endParaRPr>
              <a:solidFill>
                <a:srgbClr val="595959"/>
              </a:solidFill>
            </a:endParaRPr>
          </a:p>
        </p:txBody>
      </p:sp>
      <p:sp>
        <p:nvSpPr>
          <p:cNvPr id="2674" name="Google Shape;2674;g2961947477b_0_234"/>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g294a025d0a6_0_354"/>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Performance Optimization</a:t>
            </a:r>
            <a:endParaRPr/>
          </a:p>
        </p:txBody>
      </p:sp>
      <p:sp>
        <p:nvSpPr>
          <p:cNvPr id="2681" name="Google Shape;2681;g294a025d0a6_0_354"/>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17500" algn="l" rtl="0">
              <a:lnSpc>
                <a:spcPct val="115000"/>
              </a:lnSpc>
              <a:spcBef>
                <a:spcPts val="0"/>
              </a:spcBef>
              <a:spcAft>
                <a:spcPts val="0"/>
              </a:spcAft>
              <a:buClr>
                <a:srgbClr val="374151"/>
              </a:buClr>
              <a:buSzPts val="1400"/>
              <a:buChar char="●"/>
            </a:pPr>
            <a:r>
              <a:rPr lang="en-US" sz="1400">
                <a:solidFill>
                  <a:srgbClr val="374151"/>
                </a:solidFill>
              </a:rPr>
              <a:t>Exploring Execution Times</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Gain historical insights into query performance.</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Use Snowflake's web interface or query ACCOUNT_USAGE schema</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a:t>
            </a:r>
            <a:endParaRPr sz="1400">
              <a:solidFill>
                <a:srgbClr val="374151"/>
              </a:solidFill>
            </a:endParaRPr>
          </a:p>
          <a:p>
            <a:pPr marL="457200" lvl="0" indent="-317500" algn="l" rtl="0">
              <a:lnSpc>
                <a:spcPct val="115000"/>
              </a:lnSpc>
              <a:spcBef>
                <a:spcPts val="1500"/>
              </a:spcBef>
              <a:spcAft>
                <a:spcPts val="0"/>
              </a:spcAft>
              <a:buClr>
                <a:srgbClr val="374151"/>
              </a:buClr>
              <a:buSzPts val="1400"/>
              <a:buChar char="●"/>
            </a:pPr>
            <a:r>
              <a:rPr lang="en-US" sz="1400">
                <a:solidFill>
                  <a:srgbClr val="374151"/>
                </a:solidFill>
              </a:rPr>
              <a:t>Optimizing Warehouses for Performance</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Fine-tune computing power for better query performance.</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Strategies include enabling Query Acceleration Service</a:t>
            </a:r>
            <a:endParaRPr sz="1400">
              <a:solidFill>
                <a:srgbClr val="374151"/>
              </a:solidFill>
            </a:endParaRPr>
          </a:p>
          <a:p>
            <a:pPr marL="0" lvl="0" indent="0" algn="l" rtl="0">
              <a:lnSpc>
                <a:spcPct val="115000"/>
              </a:lnSpc>
              <a:spcBef>
                <a:spcPts val="1500"/>
              </a:spcBef>
              <a:spcAft>
                <a:spcPts val="0"/>
              </a:spcAft>
              <a:buNone/>
            </a:pPr>
            <a:endParaRPr sz="1400">
              <a:solidFill>
                <a:srgbClr val="374151"/>
              </a:solidFill>
            </a:endParaRPr>
          </a:p>
          <a:p>
            <a:pPr marL="457200" lvl="0" indent="-317500" algn="l" rtl="0">
              <a:lnSpc>
                <a:spcPct val="115000"/>
              </a:lnSpc>
              <a:spcBef>
                <a:spcPts val="1500"/>
              </a:spcBef>
              <a:spcAft>
                <a:spcPts val="0"/>
              </a:spcAft>
              <a:buClr>
                <a:srgbClr val="374151"/>
              </a:buClr>
              <a:buSzPts val="1400"/>
              <a:buChar char="●"/>
            </a:pPr>
            <a:r>
              <a:rPr lang="en-US" sz="1400">
                <a:solidFill>
                  <a:srgbClr val="374151"/>
                </a:solidFill>
              </a:rPr>
              <a:t>Optimizing Storage for Performance</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Store similar data together for efficiency.</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Create optimized data structures.</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Define specialized data sets for improved query performance.</a:t>
            </a:r>
            <a:endParaRPr sz="14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400">
                <a:solidFill>
                  <a:srgbClr val="374151"/>
                </a:solidFill>
              </a:rPr>
              <a:t>Helps in choosing between Automatic Clustering, Search Optimization Service, and materialized view</a:t>
            </a:r>
            <a:r>
              <a:rPr lang="en-US" sz="1200">
                <a:solidFill>
                  <a:srgbClr val="374151"/>
                </a:solidFill>
              </a:rPr>
              <a:t>s.</a:t>
            </a:r>
            <a:endParaRPr sz="1200">
              <a:solidFill>
                <a:srgbClr val="374151"/>
              </a:solidFill>
            </a:endParaRPr>
          </a:p>
          <a:p>
            <a:pPr marL="0" lvl="0" indent="0" algn="l" rtl="0">
              <a:spcBef>
                <a:spcPts val="1500"/>
              </a:spcBef>
              <a:spcAft>
                <a:spcPts val="600"/>
              </a:spcAft>
              <a:buNone/>
            </a:pPr>
            <a:endParaRPr/>
          </a:p>
        </p:txBody>
      </p:sp>
      <p:sp>
        <p:nvSpPr>
          <p:cNvPr id="2682" name="Google Shape;2682;g294a025d0a6_0_354"/>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188</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g294a025d0a6_0_363"/>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140"/>
              <a:t>Viewing Execution Times and Load in Snowflake with Snowsight</a:t>
            </a:r>
            <a:endParaRPr sz="2140"/>
          </a:p>
        </p:txBody>
      </p:sp>
      <p:sp>
        <p:nvSpPr>
          <p:cNvPr id="2689" name="Google Shape;2689;g294a025d0a6_0_36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lnSpcReduction="10000"/>
          </a:bodyPr>
          <a:lstStyle/>
          <a:p>
            <a:pPr marL="0" lvl="0" indent="0" algn="l" rtl="0">
              <a:lnSpc>
                <a:spcPct val="150000"/>
              </a:lnSpc>
              <a:spcBef>
                <a:spcPts val="1200"/>
              </a:spcBef>
              <a:spcAft>
                <a:spcPts val="0"/>
              </a:spcAft>
              <a:buClr>
                <a:schemeClr val="dk1"/>
              </a:buClr>
              <a:buSzPts val="1100"/>
              <a:buFont typeface="Arial"/>
              <a:buNone/>
            </a:pPr>
            <a:r>
              <a:rPr lang="en-US" sz="1300"/>
              <a:t>1. Viewing Queries:</a:t>
            </a:r>
            <a:endParaRPr sz="1300"/>
          </a:p>
          <a:p>
            <a:pPr marL="457200" lvl="0" indent="-311150" algn="l" rtl="0">
              <a:lnSpc>
                <a:spcPct val="115000"/>
              </a:lnSpc>
              <a:spcBef>
                <a:spcPts val="200"/>
              </a:spcBef>
              <a:spcAft>
                <a:spcPts val="0"/>
              </a:spcAft>
              <a:buClr>
                <a:srgbClr val="374151"/>
              </a:buClr>
              <a:buSzPts val="1300"/>
              <a:buFont typeface="Arial"/>
              <a:buChar char="●"/>
            </a:pPr>
            <a:r>
              <a:rPr lang="en-US" sz="1300" b="0">
                <a:solidFill>
                  <a:srgbClr val="374151"/>
                </a:solidFill>
              </a:rPr>
              <a:t>Access: Sign into Snowsight → Activity → Query History.</a:t>
            </a:r>
            <a:endParaRPr sz="1300" b="0">
              <a:solidFill>
                <a:srgbClr val="374151"/>
              </a:solidFill>
            </a:endParaRPr>
          </a:p>
          <a:p>
            <a:pPr marL="457200" lvl="0" indent="-311150" algn="l" rtl="0">
              <a:lnSpc>
                <a:spcPct val="115000"/>
              </a:lnSpc>
              <a:spcBef>
                <a:spcPts val="0"/>
              </a:spcBef>
              <a:spcAft>
                <a:spcPts val="0"/>
              </a:spcAft>
              <a:buClr>
                <a:srgbClr val="374151"/>
              </a:buClr>
              <a:buSzPts val="1300"/>
              <a:buFont typeface="Arial"/>
              <a:buChar char="●"/>
            </a:pPr>
            <a:r>
              <a:rPr lang="en-US" sz="1300" b="0">
                <a:solidFill>
                  <a:srgbClr val="374151"/>
                </a:solidFill>
              </a:rPr>
              <a:t>Insights:</a:t>
            </a:r>
            <a:endParaRPr sz="1300" b="0">
              <a:solidFill>
                <a:srgbClr val="374151"/>
              </a:solidFill>
            </a:endParaRPr>
          </a:p>
          <a:p>
            <a:pPr marL="914400" lvl="1" indent="-311150" algn="l" rtl="0">
              <a:lnSpc>
                <a:spcPct val="115000"/>
              </a:lnSpc>
              <a:spcBef>
                <a:spcPts val="0"/>
              </a:spcBef>
              <a:spcAft>
                <a:spcPts val="0"/>
              </a:spcAft>
              <a:buClr>
                <a:srgbClr val="374151"/>
              </a:buClr>
              <a:buSzPts val="1300"/>
              <a:buFont typeface="Arial"/>
              <a:buChar char="●"/>
            </a:pPr>
            <a:r>
              <a:rPr lang="en-US" sz="1300">
                <a:solidFill>
                  <a:srgbClr val="374151"/>
                </a:solidFill>
              </a:rPr>
              <a:t>Use the Duration column to gauge execution time.</a:t>
            </a:r>
            <a:endParaRPr sz="1300">
              <a:solidFill>
                <a:srgbClr val="374151"/>
              </a:solidFill>
            </a:endParaRPr>
          </a:p>
          <a:p>
            <a:pPr marL="914400" lvl="1" indent="-311150" algn="l" rtl="0">
              <a:lnSpc>
                <a:spcPct val="115000"/>
              </a:lnSpc>
              <a:spcBef>
                <a:spcPts val="0"/>
              </a:spcBef>
              <a:spcAft>
                <a:spcPts val="0"/>
              </a:spcAft>
              <a:buClr>
                <a:srgbClr val="374151"/>
              </a:buClr>
              <a:buSzPts val="1300"/>
              <a:buFont typeface="Arial"/>
              <a:buChar char="●"/>
            </a:pPr>
            <a:r>
              <a:rPr lang="en-US" sz="1300">
                <a:solidFill>
                  <a:srgbClr val="374151"/>
                </a:solidFill>
              </a:rPr>
              <a:t>Sort by duration to find longest-running queries.</a:t>
            </a:r>
            <a:endParaRPr sz="1300">
              <a:solidFill>
                <a:srgbClr val="374151"/>
              </a:solidFill>
            </a:endParaRPr>
          </a:p>
          <a:p>
            <a:pPr marL="914400" lvl="1" indent="-311150" algn="l" rtl="0">
              <a:lnSpc>
                <a:spcPct val="115000"/>
              </a:lnSpc>
              <a:spcBef>
                <a:spcPts val="0"/>
              </a:spcBef>
              <a:spcAft>
                <a:spcPts val="0"/>
              </a:spcAft>
              <a:buClr>
                <a:srgbClr val="374151"/>
              </a:buClr>
              <a:buSzPts val="1300"/>
              <a:buFont typeface="Arial"/>
              <a:buChar char="●"/>
            </a:pPr>
            <a:r>
              <a:rPr lang="en-US" sz="1300">
                <a:solidFill>
                  <a:srgbClr val="374151"/>
                </a:solidFill>
              </a:rPr>
              <a:t>Filter by user or warehouse for focused analysis.</a:t>
            </a:r>
            <a:endParaRPr sz="1300">
              <a:solidFill>
                <a:srgbClr val="374151"/>
              </a:solidFill>
            </a:endParaRPr>
          </a:p>
          <a:p>
            <a:pPr marL="0" lvl="0" indent="0" algn="l" rtl="0">
              <a:lnSpc>
                <a:spcPct val="150000"/>
              </a:lnSpc>
              <a:spcBef>
                <a:spcPts val="1500"/>
              </a:spcBef>
              <a:spcAft>
                <a:spcPts val="0"/>
              </a:spcAft>
              <a:buClr>
                <a:schemeClr val="dk1"/>
              </a:buClr>
              <a:buSzPts val="1100"/>
              <a:buFont typeface="Arial"/>
              <a:buNone/>
            </a:pPr>
            <a:r>
              <a:rPr lang="en-US" sz="1300"/>
              <a:t>2. Analyzing Warehouses:</a:t>
            </a:r>
            <a:endParaRPr sz="1300"/>
          </a:p>
          <a:p>
            <a:pPr marL="457200" lvl="0" indent="-311150" algn="l" rtl="0">
              <a:lnSpc>
                <a:spcPct val="115000"/>
              </a:lnSpc>
              <a:spcBef>
                <a:spcPts val="200"/>
              </a:spcBef>
              <a:spcAft>
                <a:spcPts val="0"/>
              </a:spcAft>
              <a:buClr>
                <a:srgbClr val="374151"/>
              </a:buClr>
              <a:buSzPts val="1300"/>
              <a:buFont typeface="Arial"/>
              <a:buChar char="●"/>
            </a:pPr>
            <a:r>
              <a:rPr lang="en-US" sz="1300" b="0">
                <a:solidFill>
                  <a:srgbClr val="374151"/>
                </a:solidFill>
              </a:rPr>
              <a:t>Access: Sign into Snowsight → Admin → Warehouses.</a:t>
            </a:r>
            <a:endParaRPr sz="1300" b="0">
              <a:solidFill>
                <a:srgbClr val="374151"/>
              </a:solidFill>
            </a:endParaRPr>
          </a:p>
          <a:p>
            <a:pPr marL="457200" lvl="0" indent="-311150" algn="l" rtl="0">
              <a:lnSpc>
                <a:spcPct val="115000"/>
              </a:lnSpc>
              <a:spcBef>
                <a:spcPts val="0"/>
              </a:spcBef>
              <a:spcAft>
                <a:spcPts val="0"/>
              </a:spcAft>
              <a:buClr>
                <a:srgbClr val="374151"/>
              </a:buClr>
              <a:buSzPts val="1300"/>
              <a:buFont typeface="Arial"/>
              <a:buChar char="●"/>
            </a:pPr>
            <a:r>
              <a:rPr lang="en-US" sz="1300" b="0">
                <a:solidFill>
                  <a:srgbClr val="374151"/>
                </a:solidFill>
              </a:rPr>
              <a:t>Insights:</a:t>
            </a:r>
            <a:endParaRPr sz="1300" b="0">
              <a:solidFill>
                <a:srgbClr val="374151"/>
              </a:solidFill>
            </a:endParaRPr>
          </a:p>
          <a:p>
            <a:pPr marL="914400" lvl="1" indent="-311150" algn="l" rtl="0">
              <a:lnSpc>
                <a:spcPct val="115000"/>
              </a:lnSpc>
              <a:spcBef>
                <a:spcPts val="0"/>
              </a:spcBef>
              <a:spcAft>
                <a:spcPts val="0"/>
              </a:spcAft>
              <a:buClr>
                <a:srgbClr val="374151"/>
              </a:buClr>
              <a:buSzPts val="1300"/>
              <a:buFont typeface="Arial"/>
              <a:buChar char="●"/>
            </a:pPr>
            <a:r>
              <a:rPr lang="en-US" sz="1300">
                <a:solidFill>
                  <a:srgbClr val="374151"/>
                </a:solidFill>
              </a:rPr>
              <a:t>Select a warehouse to analyze.</a:t>
            </a:r>
            <a:endParaRPr sz="1300">
              <a:solidFill>
                <a:srgbClr val="374151"/>
              </a:solidFill>
            </a:endParaRPr>
          </a:p>
          <a:p>
            <a:pPr marL="914400" lvl="1" indent="-311150" algn="l" rtl="0">
              <a:lnSpc>
                <a:spcPct val="115000"/>
              </a:lnSpc>
              <a:spcBef>
                <a:spcPts val="0"/>
              </a:spcBef>
              <a:spcAft>
                <a:spcPts val="0"/>
              </a:spcAft>
              <a:buClr>
                <a:srgbClr val="374151"/>
              </a:buClr>
              <a:buSzPts val="1300"/>
              <a:buFont typeface="Arial"/>
              <a:buChar char="●"/>
            </a:pPr>
            <a:r>
              <a:rPr lang="en-US" sz="1300">
                <a:solidFill>
                  <a:srgbClr val="374151"/>
                </a:solidFill>
              </a:rPr>
              <a:t>Utilize the Warehouse Activity chart to view load and query queues.</a:t>
            </a:r>
            <a:endParaRPr sz="1300">
              <a:solidFill>
                <a:srgbClr val="374151"/>
              </a:solidFill>
            </a:endParaRPr>
          </a:p>
          <a:p>
            <a:pPr marL="0" lvl="0" indent="0" algn="l" rtl="0">
              <a:lnSpc>
                <a:spcPct val="150000"/>
              </a:lnSpc>
              <a:spcBef>
                <a:spcPts val="1500"/>
              </a:spcBef>
              <a:spcAft>
                <a:spcPts val="0"/>
              </a:spcAft>
              <a:buClr>
                <a:schemeClr val="dk1"/>
              </a:buClr>
              <a:buSzPts val="1100"/>
              <a:buFont typeface="Arial"/>
              <a:buNone/>
            </a:pPr>
            <a:r>
              <a:rPr lang="en-US" sz="1300"/>
              <a:t>3. Assessing Tasks:</a:t>
            </a:r>
            <a:endParaRPr sz="1300"/>
          </a:p>
          <a:p>
            <a:pPr marL="457200" lvl="0" indent="-311150" algn="l" rtl="0">
              <a:lnSpc>
                <a:spcPct val="115000"/>
              </a:lnSpc>
              <a:spcBef>
                <a:spcPts val="200"/>
              </a:spcBef>
              <a:spcAft>
                <a:spcPts val="0"/>
              </a:spcAft>
              <a:buClr>
                <a:srgbClr val="374151"/>
              </a:buClr>
              <a:buSzPts val="1300"/>
              <a:buFont typeface="Arial"/>
              <a:buChar char="●"/>
            </a:pPr>
            <a:r>
              <a:rPr lang="en-US" sz="1300" b="0">
                <a:solidFill>
                  <a:srgbClr val="374151"/>
                </a:solidFill>
              </a:rPr>
              <a:t>Access: Sign into Snowsight → Activity → Task History.</a:t>
            </a:r>
            <a:endParaRPr sz="1300" b="0">
              <a:solidFill>
                <a:srgbClr val="374151"/>
              </a:solidFill>
            </a:endParaRPr>
          </a:p>
          <a:p>
            <a:pPr marL="457200" lvl="0" indent="-311150" algn="l" rtl="0">
              <a:lnSpc>
                <a:spcPct val="115000"/>
              </a:lnSpc>
              <a:spcBef>
                <a:spcPts val="0"/>
              </a:spcBef>
              <a:spcAft>
                <a:spcPts val="0"/>
              </a:spcAft>
              <a:buClr>
                <a:srgbClr val="374151"/>
              </a:buClr>
              <a:buSzPts val="1300"/>
              <a:buFont typeface="Arial"/>
              <a:buChar char="●"/>
            </a:pPr>
            <a:r>
              <a:rPr lang="en-US" sz="1300" b="0">
                <a:solidFill>
                  <a:srgbClr val="374151"/>
                </a:solidFill>
              </a:rPr>
              <a:t>Insights:</a:t>
            </a:r>
            <a:endParaRPr sz="1300" b="0">
              <a:solidFill>
                <a:srgbClr val="374151"/>
              </a:solidFill>
            </a:endParaRPr>
          </a:p>
          <a:p>
            <a:pPr marL="914400" lvl="1" indent="-311150" algn="l" rtl="0">
              <a:lnSpc>
                <a:spcPct val="115000"/>
              </a:lnSpc>
              <a:spcBef>
                <a:spcPts val="0"/>
              </a:spcBef>
              <a:spcAft>
                <a:spcPts val="0"/>
              </a:spcAft>
              <a:buClr>
                <a:srgbClr val="374151"/>
              </a:buClr>
              <a:buSzPts val="1300"/>
              <a:buFont typeface="Arial"/>
              <a:buChar char="●"/>
            </a:pPr>
            <a:r>
              <a:rPr lang="en-US" sz="1300">
                <a:solidFill>
                  <a:srgbClr val="374151"/>
                </a:solidFill>
              </a:rPr>
              <a:t>Review the execution duration of tasks' SQL code.</a:t>
            </a:r>
            <a:endParaRPr sz="1300">
              <a:solidFill>
                <a:srgbClr val="374151"/>
              </a:solidFill>
            </a:endParaRPr>
          </a:p>
          <a:p>
            <a:pPr marL="0" lvl="0" indent="0" algn="l" rtl="0">
              <a:lnSpc>
                <a:spcPct val="150000"/>
              </a:lnSpc>
              <a:spcBef>
                <a:spcPts val="1500"/>
              </a:spcBef>
              <a:spcAft>
                <a:spcPts val="0"/>
              </a:spcAft>
              <a:buClr>
                <a:schemeClr val="dk1"/>
              </a:buClr>
              <a:buSzPts val="1100"/>
              <a:buFont typeface="Arial"/>
              <a:buNone/>
            </a:pPr>
            <a:r>
              <a:rPr lang="en-US" sz="1300"/>
              <a:t>Key Takeaway:</a:t>
            </a:r>
            <a:endParaRPr sz="1300"/>
          </a:p>
          <a:p>
            <a:pPr marL="0" lvl="0" indent="0" algn="l" rtl="0">
              <a:lnSpc>
                <a:spcPct val="115000"/>
              </a:lnSpc>
              <a:spcBef>
                <a:spcPts val="200"/>
              </a:spcBef>
              <a:spcAft>
                <a:spcPts val="0"/>
              </a:spcAft>
              <a:buClr>
                <a:schemeClr val="dk1"/>
              </a:buClr>
              <a:buSzPts val="1100"/>
              <a:buFont typeface="Arial"/>
              <a:buNone/>
            </a:pPr>
            <a:r>
              <a:rPr lang="en-US" sz="1300" b="0">
                <a:solidFill>
                  <a:srgbClr val="374151"/>
                </a:solidFill>
              </a:rPr>
              <a:t>Leverage Snowsight for visual and detailed insights into the performance of queries, warehouse load, and task execution times in Snowflake.</a:t>
            </a:r>
            <a:endParaRPr sz="1300" b="0">
              <a:solidFill>
                <a:srgbClr val="374151"/>
              </a:solidFill>
            </a:endParaRPr>
          </a:p>
          <a:p>
            <a:pPr marL="0" lvl="0" indent="0" algn="l" rtl="0">
              <a:spcBef>
                <a:spcPts val="360"/>
              </a:spcBef>
              <a:spcAft>
                <a:spcPts val="600"/>
              </a:spcAft>
              <a:buNone/>
            </a:pPr>
            <a:endParaRPr/>
          </a:p>
        </p:txBody>
      </p:sp>
      <p:sp>
        <p:nvSpPr>
          <p:cNvPr id="2690" name="Google Shape;2690;g294a025d0a6_0_36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g25cd0f7e00a_0_519"/>
          <p:cNvSpPr txBox="1">
            <a:spLocks noGrp="1"/>
          </p:cNvSpPr>
          <p:nvPr>
            <p:ph type="title"/>
          </p:nvPr>
        </p:nvSpPr>
        <p:spPr>
          <a:xfrm>
            <a:off x="787900" y="374925"/>
            <a:ext cx="10011300" cy="618900"/>
          </a:xfrm>
          <a:prstGeom prst="rect">
            <a:avLst/>
          </a:prstGeom>
          <a:noFill/>
          <a:ln>
            <a:noFill/>
          </a:ln>
        </p:spPr>
        <p:txBody>
          <a:bodyPr spcFirstLastPara="1" wrap="square" lIns="0" tIns="64125" rIns="0" bIns="0" anchor="b" anchorCtr="0">
            <a:spAutoFit/>
          </a:bodyPr>
          <a:lstStyle/>
          <a:p>
            <a:pPr marL="0" lvl="0" indent="0" algn="l" rtl="0">
              <a:lnSpc>
                <a:spcPct val="107000"/>
              </a:lnSpc>
              <a:spcBef>
                <a:spcPts val="0"/>
              </a:spcBef>
              <a:spcAft>
                <a:spcPts val="0"/>
              </a:spcAft>
              <a:buClr>
                <a:schemeClr val="dk2"/>
              </a:buClr>
              <a:buSzPts val="3600"/>
              <a:buFont typeface="Arial Black"/>
              <a:buNone/>
            </a:pPr>
            <a:r>
              <a:rPr lang="en-US"/>
              <a:t>Bulk vs Continuous Loading</a:t>
            </a:r>
            <a:endParaRPr/>
          </a:p>
        </p:txBody>
      </p:sp>
      <p:sp>
        <p:nvSpPr>
          <p:cNvPr id="1145" name="Google Shape;1145;g25cd0f7e00a_0_519"/>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19</a:t>
            </a:fld>
            <a:endParaRPr sz="2400" b="1" i="0" u="none" strike="noStrike" cap="none">
              <a:solidFill>
                <a:srgbClr val="D1282E"/>
              </a:solidFill>
              <a:latin typeface="Arial"/>
              <a:ea typeface="Arial"/>
              <a:cs typeface="Arial"/>
              <a:sym typeface="Arial"/>
            </a:endParaRPr>
          </a:p>
        </p:txBody>
      </p:sp>
      <p:sp>
        <p:nvSpPr>
          <p:cNvPr id="1146" name="Google Shape;1146;g25cd0f7e00a_0_519"/>
          <p:cNvSpPr txBox="1"/>
          <p:nvPr/>
        </p:nvSpPr>
        <p:spPr>
          <a:xfrm>
            <a:off x="787900" y="1096675"/>
            <a:ext cx="4824000" cy="49947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500"/>
              </a:spcBef>
              <a:spcAft>
                <a:spcPts val="0"/>
              </a:spcAft>
              <a:buNone/>
            </a:pPr>
            <a:r>
              <a:rPr lang="en-US" sz="1800" b="1" u="sng">
                <a:solidFill>
                  <a:srgbClr val="374151"/>
                </a:solidFill>
              </a:rPr>
              <a:t>Bulk Loading with the COPY Command</a:t>
            </a:r>
            <a:endParaRPr sz="1800" b="1" u="sng">
              <a:solidFill>
                <a:srgbClr val="374151"/>
              </a:solidFill>
            </a:endParaRPr>
          </a:p>
          <a:p>
            <a:pPr marL="457200" lvl="0" indent="-330200" algn="l" rtl="0">
              <a:lnSpc>
                <a:spcPct val="115000"/>
              </a:lnSpc>
              <a:spcBef>
                <a:spcPts val="1500"/>
              </a:spcBef>
              <a:spcAft>
                <a:spcPts val="0"/>
              </a:spcAft>
              <a:buClr>
                <a:srgbClr val="374151"/>
              </a:buClr>
              <a:buSzPts val="1600"/>
              <a:buFont typeface="Arial"/>
              <a:buChar char="●"/>
            </a:pPr>
            <a:r>
              <a:rPr lang="en-US" sz="1600">
                <a:solidFill>
                  <a:srgbClr val="374151"/>
                </a:solidFill>
              </a:rPr>
              <a:t>Purpose: Load large batches of data from cloud storage or local machines.</a:t>
            </a:r>
            <a:endParaRPr sz="1600">
              <a:solidFill>
                <a:srgbClr val="374151"/>
              </a:solidFill>
            </a:endParaRPr>
          </a:p>
          <a:p>
            <a:pPr marL="457200" lvl="0" indent="-330200" algn="l" rtl="0">
              <a:lnSpc>
                <a:spcPct val="115000"/>
              </a:lnSpc>
              <a:spcBef>
                <a:spcPts val="0"/>
              </a:spcBef>
              <a:spcAft>
                <a:spcPts val="0"/>
              </a:spcAft>
              <a:buClr>
                <a:srgbClr val="374151"/>
              </a:buClr>
              <a:buSzPts val="1600"/>
              <a:buFont typeface="Arial"/>
              <a:buChar char="●"/>
            </a:pPr>
            <a:r>
              <a:rPr lang="en-US" sz="1600">
                <a:solidFill>
                  <a:srgbClr val="374151"/>
                </a:solidFill>
              </a:rPr>
              <a:t>Compute Resources: Utilizes user-provided virtual warehouses.</a:t>
            </a:r>
            <a:endParaRPr sz="1600">
              <a:solidFill>
                <a:srgbClr val="374151"/>
              </a:solidFill>
            </a:endParaRPr>
          </a:p>
          <a:p>
            <a:pPr marL="914400" lvl="1" indent="-330200" algn="l" rtl="0">
              <a:lnSpc>
                <a:spcPct val="115000"/>
              </a:lnSpc>
              <a:spcBef>
                <a:spcPts val="0"/>
              </a:spcBef>
              <a:spcAft>
                <a:spcPts val="0"/>
              </a:spcAft>
              <a:buClr>
                <a:srgbClr val="374151"/>
              </a:buClr>
              <a:buSzPts val="1600"/>
              <a:buFont typeface="Arial"/>
              <a:buChar char="●"/>
            </a:pPr>
            <a:r>
              <a:rPr lang="en-US" sz="1600">
                <a:solidFill>
                  <a:srgbClr val="374151"/>
                </a:solidFill>
              </a:rPr>
              <a:t>Requires users to size the warehouse based on expected loads.</a:t>
            </a:r>
            <a:endParaRPr sz="1600">
              <a:solidFill>
                <a:srgbClr val="374151"/>
              </a:solidFill>
            </a:endParaRPr>
          </a:p>
          <a:p>
            <a:pPr marL="0" lvl="0" indent="0" algn="l" rtl="0">
              <a:lnSpc>
                <a:spcPct val="115000"/>
              </a:lnSpc>
              <a:spcBef>
                <a:spcPts val="1500"/>
              </a:spcBef>
              <a:spcAft>
                <a:spcPts val="0"/>
              </a:spcAft>
              <a:buNone/>
            </a:pPr>
            <a:endParaRPr sz="1800">
              <a:solidFill>
                <a:srgbClr val="374151"/>
              </a:solidFill>
            </a:endParaRPr>
          </a:p>
          <a:p>
            <a:pPr marL="0" lvl="0" indent="0" algn="l" rtl="0">
              <a:lnSpc>
                <a:spcPct val="115000"/>
              </a:lnSpc>
              <a:spcBef>
                <a:spcPts val="1500"/>
              </a:spcBef>
              <a:spcAft>
                <a:spcPts val="0"/>
              </a:spcAft>
              <a:buNone/>
            </a:pPr>
            <a:endParaRPr sz="1800">
              <a:solidFill>
                <a:srgbClr val="374151"/>
              </a:solidFill>
            </a:endParaRPr>
          </a:p>
          <a:p>
            <a:pPr marL="0" marR="0" lvl="0" indent="0" algn="l" rtl="0">
              <a:spcBef>
                <a:spcPts val="1500"/>
              </a:spcBef>
              <a:spcAft>
                <a:spcPts val="0"/>
              </a:spcAft>
              <a:buNone/>
            </a:pPr>
            <a:endParaRPr sz="2400" b="1"/>
          </a:p>
          <a:p>
            <a:pPr marL="0" marR="0" lvl="0" indent="0" algn="l" rtl="0">
              <a:spcBef>
                <a:spcPts val="0"/>
              </a:spcBef>
              <a:spcAft>
                <a:spcPts val="0"/>
              </a:spcAft>
              <a:buNone/>
            </a:pPr>
            <a:endParaRPr sz="2400"/>
          </a:p>
          <a:p>
            <a:pPr marL="0" marR="0" lvl="0" indent="0" algn="l" rtl="0">
              <a:spcBef>
                <a:spcPts val="0"/>
              </a:spcBef>
              <a:spcAft>
                <a:spcPts val="0"/>
              </a:spcAft>
              <a:buNone/>
            </a:pPr>
            <a:endParaRPr sz="2400"/>
          </a:p>
          <a:p>
            <a:pPr marL="0" marR="0" lvl="0" indent="0" algn="l" rtl="0">
              <a:spcBef>
                <a:spcPts val="0"/>
              </a:spcBef>
              <a:spcAft>
                <a:spcPts val="0"/>
              </a:spcAft>
              <a:buNone/>
            </a:pPr>
            <a:endParaRPr sz="2400" b="1">
              <a:solidFill>
                <a:schemeClr val="dk1"/>
              </a:solidFill>
              <a:latin typeface="Arial"/>
              <a:ea typeface="Arial"/>
              <a:cs typeface="Arial"/>
              <a:sym typeface="Arial"/>
            </a:endParaRPr>
          </a:p>
        </p:txBody>
      </p:sp>
      <p:sp>
        <p:nvSpPr>
          <p:cNvPr id="1147" name="Google Shape;1147;g25cd0f7e00a_0_519"/>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
        <p:nvSpPr>
          <p:cNvPr id="1148" name="Google Shape;1148;g25cd0f7e00a_0_519"/>
          <p:cNvSpPr txBox="1"/>
          <p:nvPr/>
        </p:nvSpPr>
        <p:spPr>
          <a:xfrm>
            <a:off x="5801800" y="1096675"/>
            <a:ext cx="4997400" cy="48225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500"/>
              </a:spcBef>
              <a:spcAft>
                <a:spcPts val="0"/>
              </a:spcAft>
              <a:buNone/>
            </a:pPr>
            <a:r>
              <a:rPr lang="en-US" sz="1800" b="1" u="sng">
                <a:solidFill>
                  <a:srgbClr val="374151"/>
                </a:solidFill>
              </a:rPr>
              <a:t>Continuous Loading with Snowpipe</a:t>
            </a:r>
            <a:endParaRPr sz="1800" b="1" u="sng">
              <a:solidFill>
                <a:srgbClr val="374151"/>
              </a:solidFill>
            </a:endParaRPr>
          </a:p>
          <a:p>
            <a:pPr marL="457200" lvl="0" indent="-330200" algn="l" rtl="0">
              <a:lnSpc>
                <a:spcPct val="115000"/>
              </a:lnSpc>
              <a:spcBef>
                <a:spcPts val="1500"/>
              </a:spcBef>
              <a:spcAft>
                <a:spcPts val="0"/>
              </a:spcAft>
              <a:buClr>
                <a:srgbClr val="374151"/>
              </a:buClr>
              <a:buSzPts val="1600"/>
              <a:buFont typeface="Arial"/>
              <a:buChar char="●"/>
            </a:pPr>
            <a:r>
              <a:rPr lang="en-US" sz="1600">
                <a:solidFill>
                  <a:srgbClr val="374151"/>
                </a:solidFill>
              </a:rPr>
              <a:t>Purpose: For smaller volumes of data (micro-batches) with rapid availability.</a:t>
            </a:r>
            <a:endParaRPr sz="1600">
              <a:solidFill>
                <a:srgbClr val="374151"/>
              </a:solidFill>
            </a:endParaRPr>
          </a:p>
          <a:p>
            <a:pPr marL="457200" lvl="0" indent="-330200" algn="l" rtl="0">
              <a:lnSpc>
                <a:spcPct val="115000"/>
              </a:lnSpc>
              <a:spcBef>
                <a:spcPts val="0"/>
              </a:spcBef>
              <a:spcAft>
                <a:spcPts val="0"/>
              </a:spcAft>
              <a:buClr>
                <a:srgbClr val="374151"/>
              </a:buClr>
              <a:buSzPts val="1600"/>
              <a:buFont typeface="Arial"/>
              <a:buChar char="●"/>
            </a:pPr>
            <a:r>
              <a:rPr lang="en-US" sz="1600">
                <a:solidFill>
                  <a:srgbClr val="374151"/>
                </a:solidFill>
              </a:rPr>
              <a:t>Compute Resources: Uses Snowflake's serverless compute model.</a:t>
            </a:r>
            <a:endParaRPr sz="1600">
              <a:solidFill>
                <a:srgbClr val="374151"/>
              </a:solidFill>
            </a:endParaRPr>
          </a:p>
          <a:p>
            <a:pPr marL="914400" lvl="1" indent="-330200" algn="l" rtl="0">
              <a:lnSpc>
                <a:spcPct val="115000"/>
              </a:lnSpc>
              <a:spcBef>
                <a:spcPts val="0"/>
              </a:spcBef>
              <a:spcAft>
                <a:spcPts val="0"/>
              </a:spcAft>
              <a:buClr>
                <a:srgbClr val="374151"/>
              </a:buClr>
              <a:buSzPts val="1600"/>
              <a:buFont typeface="Arial"/>
              <a:buChar char="●"/>
            </a:pPr>
            <a:r>
              <a:rPr lang="en-US" sz="1600">
                <a:solidFill>
                  <a:srgbClr val="374151"/>
                </a:solidFill>
              </a:rPr>
              <a:t>Auto-scaled and charged per second.</a:t>
            </a:r>
            <a:endParaRPr sz="1600">
              <a:solidFill>
                <a:srgbClr val="374151"/>
              </a:solidFill>
            </a:endParaRPr>
          </a:p>
          <a:p>
            <a:pPr marL="457200" lvl="0" indent="-330200" algn="l" rtl="0">
              <a:lnSpc>
                <a:spcPct val="115000"/>
              </a:lnSpc>
              <a:spcBef>
                <a:spcPts val="0"/>
              </a:spcBef>
              <a:spcAft>
                <a:spcPts val="0"/>
              </a:spcAft>
              <a:buClr>
                <a:srgbClr val="374151"/>
              </a:buClr>
              <a:buSzPts val="1600"/>
              <a:buFont typeface="Arial"/>
              <a:buChar char="●"/>
            </a:pPr>
            <a:r>
              <a:rPr lang="en-US" sz="1600">
                <a:solidFill>
                  <a:srgbClr val="374151"/>
                </a:solidFill>
              </a:rPr>
              <a:t>Features:</a:t>
            </a:r>
            <a:endParaRPr sz="1600">
              <a:solidFill>
                <a:srgbClr val="374151"/>
              </a:solidFill>
            </a:endParaRPr>
          </a:p>
          <a:p>
            <a:pPr marL="914400" lvl="1" indent="-330200" algn="l" rtl="0">
              <a:lnSpc>
                <a:spcPct val="115000"/>
              </a:lnSpc>
              <a:spcBef>
                <a:spcPts val="0"/>
              </a:spcBef>
              <a:spcAft>
                <a:spcPts val="0"/>
              </a:spcAft>
              <a:buClr>
                <a:srgbClr val="374151"/>
              </a:buClr>
              <a:buSzPts val="1600"/>
              <a:buFont typeface="Arial"/>
              <a:buChar char="●"/>
            </a:pPr>
            <a:r>
              <a:rPr lang="en-US" sz="1600">
                <a:solidFill>
                  <a:srgbClr val="374151"/>
                </a:solidFill>
              </a:rPr>
              <a:t>Loads data minutes after being staged.</a:t>
            </a:r>
            <a:endParaRPr sz="1600">
              <a:solidFill>
                <a:srgbClr val="374151"/>
              </a:solidFill>
            </a:endParaRPr>
          </a:p>
          <a:p>
            <a:pPr marL="914400" lvl="1" indent="-330200" algn="l" rtl="0">
              <a:lnSpc>
                <a:spcPct val="115000"/>
              </a:lnSpc>
              <a:spcBef>
                <a:spcPts val="0"/>
              </a:spcBef>
              <a:spcAft>
                <a:spcPts val="0"/>
              </a:spcAft>
              <a:buClr>
                <a:srgbClr val="374151"/>
              </a:buClr>
              <a:buSzPts val="1600"/>
              <a:buFont typeface="Arial"/>
              <a:buChar char="●"/>
            </a:pPr>
            <a:r>
              <a:rPr lang="en-US" sz="1600">
                <a:solidFill>
                  <a:srgbClr val="374151"/>
                </a:solidFill>
              </a:rPr>
              <a:t>Provides users with up-to-date results quickly</a:t>
            </a:r>
            <a:endParaRPr sz="1600">
              <a:solidFill>
                <a:srgbClr val="374151"/>
              </a:solidFill>
            </a:endParaRPr>
          </a:p>
          <a:p>
            <a:pPr marL="0" marR="0" lvl="0" indent="0" algn="l" rtl="0">
              <a:spcBef>
                <a:spcPts val="1500"/>
              </a:spcBef>
              <a:spcAft>
                <a:spcPts val="0"/>
              </a:spcAft>
              <a:buNone/>
            </a:pPr>
            <a:endParaRPr sz="2400" b="1"/>
          </a:p>
          <a:p>
            <a:pPr marL="0" marR="0" lvl="0" indent="0" algn="l" rtl="0">
              <a:spcBef>
                <a:spcPts val="0"/>
              </a:spcBef>
              <a:spcAft>
                <a:spcPts val="0"/>
              </a:spcAft>
              <a:buNone/>
            </a:pPr>
            <a:endParaRPr sz="2400"/>
          </a:p>
          <a:p>
            <a:pPr marL="0" marR="0" lvl="0" indent="0" algn="l" rtl="0">
              <a:spcBef>
                <a:spcPts val="0"/>
              </a:spcBef>
              <a:spcAft>
                <a:spcPts val="0"/>
              </a:spcAft>
              <a:buNone/>
            </a:pPr>
            <a:endParaRPr sz="2400"/>
          </a:p>
          <a:p>
            <a:pPr marL="0" marR="0" lvl="0" indent="0" algn="l" rtl="0">
              <a:spcBef>
                <a:spcPts val="0"/>
              </a:spcBef>
              <a:spcAft>
                <a:spcPts val="0"/>
              </a:spcAft>
              <a:buNone/>
            </a:pPr>
            <a:endParaRPr sz="2400" b="1">
              <a:solidFill>
                <a:schemeClr val="dk1"/>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g294a025d0a6_0_372"/>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640"/>
              <a:t>Drilling Down into Execution Time with Query Profile</a:t>
            </a:r>
            <a:endParaRPr sz="2640"/>
          </a:p>
        </p:txBody>
      </p:sp>
      <p:sp>
        <p:nvSpPr>
          <p:cNvPr id="2697" name="Google Shape;2697;g294a025d0a6_0_372"/>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50000"/>
              </a:lnSpc>
              <a:spcBef>
                <a:spcPts val="1200"/>
              </a:spcBef>
              <a:spcAft>
                <a:spcPts val="0"/>
              </a:spcAft>
              <a:buClr>
                <a:schemeClr val="dk1"/>
              </a:buClr>
              <a:buSzPts val="1100"/>
              <a:buFont typeface="Arial"/>
              <a:buNone/>
            </a:pPr>
            <a:r>
              <a:rPr lang="en-US" sz="1200"/>
              <a:t>Understanding Query Profile:</a:t>
            </a:r>
            <a:endParaRPr sz="1200"/>
          </a:p>
          <a:p>
            <a:pPr marL="457200" lvl="0" indent="-304800" algn="l" rtl="0">
              <a:lnSpc>
                <a:spcPct val="115000"/>
              </a:lnSpc>
              <a:spcBef>
                <a:spcPts val="200"/>
              </a:spcBef>
              <a:spcAft>
                <a:spcPts val="0"/>
              </a:spcAft>
              <a:buClr>
                <a:srgbClr val="374151"/>
              </a:buClr>
              <a:buSzPts val="1200"/>
              <a:buFont typeface="Arial"/>
              <a:buChar char="●"/>
            </a:pPr>
            <a:r>
              <a:rPr lang="en-US" sz="1200" b="0">
                <a:solidFill>
                  <a:srgbClr val="374151"/>
                </a:solidFill>
              </a:rPr>
              <a:t>Purpose: Allows detailed analysis of query execution.</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Key Feature: "Most Expensive Nodes" pane identifies longest-executing operator nodes.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Depth: Drill down into execution time spent in specific categories of query processing.</a:t>
            </a:r>
            <a:endParaRPr sz="1200" b="0">
              <a:solidFill>
                <a:srgbClr val="374151"/>
              </a:solidFill>
            </a:endParaRPr>
          </a:p>
          <a:p>
            <a:pPr marL="0" lvl="0" indent="0" algn="l" rtl="0">
              <a:lnSpc>
                <a:spcPct val="150000"/>
              </a:lnSpc>
              <a:spcBef>
                <a:spcPts val="1500"/>
              </a:spcBef>
              <a:spcAft>
                <a:spcPts val="0"/>
              </a:spcAft>
              <a:buClr>
                <a:schemeClr val="dk1"/>
              </a:buClr>
              <a:buSzPts val="1100"/>
              <a:buFont typeface="Arial"/>
              <a:buNone/>
            </a:pPr>
            <a:r>
              <a:rPr lang="en-US" sz="1200"/>
              <a:t>Accessing Query Profile:</a:t>
            </a:r>
            <a:endParaRPr sz="1200"/>
          </a:p>
          <a:p>
            <a:pPr marL="457200" lvl="0" indent="-228600" algn="l" rtl="0">
              <a:lnSpc>
                <a:spcPct val="115000"/>
              </a:lnSpc>
              <a:spcBef>
                <a:spcPts val="200"/>
              </a:spcBef>
              <a:spcAft>
                <a:spcPts val="0"/>
              </a:spcAft>
              <a:buClr>
                <a:srgbClr val="374151"/>
              </a:buClr>
              <a:buSzPts val="1200"/>
              <a:buFont typeface="Arial"/>
              <a:buNone/>
            </a:pPr>
            <a:r>
              <a:rPr lang="en-US" sz="1200" b="0">
                <a:solidFill>
                  <a:srgbClr val="374151"/>
                </a:solidFill>
              </a:rPr>
              <a:t>Sign In: Access Snowsight.</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Navigate: Select Activity → Query History.</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Select Query: Choose the query ID you want to analyze.</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Analyze: Click the Query Profile tab for detailed insights.</a:t>
            </a:r>
            <a:endParaRPr sz="1200" b="0">
              <a:solidFill>
                <a:srgbClr val="374151"/>
              </a:solidFill>
            </a:endParaRPr>
          </a:p>
          <a:p>
            <a:pPr marL="0" lvl="0" indent="0" algn="l" rtl="0">
              <a:lnSpc>
                <a:spcPct val="150000"/>
              </a:lnSpc>
              <a:spcBef>
                <a:spcPts val="1500"/>
              </a:spcBef>
              <a:spcAft>
                <a:spcPts val="0"/>
              </a:spcAft>
              <a:buClr>
                <a:schemeClr val="dk1"/>
              </a:buClr>
              <a:buSzPts val="1100"/>
              <a:buFont typeface="Arial"/>
              <a:buNone/>
            </a:pPr>
            <a:r>
              <a:rPr lang="en-US" sz="1200"/>
              <a:t>Tip:</a:t>
            </a:r>
            <a:endParaRPr sz="1200"/>
          </a:p>
          <a:p>
            <a:pPr marL="457200" lvl="0" indent="-304800" algn="l" rtl="0">
              <a:lnSpc>
                <a:spcPct val="115000"/>
              </a:lnSpc>
              <a:spcBef>
                <a:spcPts val="200"/>
              </a:spcBef>
              <a:spcAft>
                <a:spcPts val="0"/>
              </a:spcAft>
              <a:buClr>
                <a:srgbClr val="374151"/>
              </a:buClr>
              <a:buSzPts val="1200"/>
              <a:buFont typeface="Roboto"/>
              <a:buChar char="●"/>
            </a:pPr>
            <a:r>
              <a:rPr lang="en-US" sz="1200" b="0">
                <a:solidFill>
                  <a:srgbClr val="374151"/>
                </a:solidFill>
              </a:rPr>
              <a:t>Programmatic Access: Use GET_QUERY_OPERATOR_STATS function to fetch performance statistics of the Query Profile programmatically.</a:t>
            </a:r>
            <a:endParaRPr sz="1200" b="0">
              <a:solidFill>
                <a:srgbClr val="374151"/>
              </a:solidFill>
            </a:endParaRPr>
          </a:p>
          <a:p>
            <a:pPr marL="0" lvl="0" indent="0" algn="l" rtl="0">
              <a:lnSpc>
                <a:spcPct val="150000"/>
              </a:lnSpc>
              <a:spcBef>
                <a:spcPts val="1500"/>
              </a:spcBef>
              <a:spcAft>
                <a:spcPts val="0"/>
              </a:spcAft>
              <a:buClr>
                <a:schemeClr val="dk1"/>
              </a:buClr>
              <a:buSzPts val="1100"/>
              <a:buFont typeface="Arial"/>
              <a:buNone/>
            </a:pPr>
            <a:r>
              <a:rPr lang="en-US" sz="1200"/>
              <a:t>Key Takeaway:</a:t>
            </a:r>
            <a:endParaRPr sz="1200"/>
          </a:p>
          <a:p>
            <a:pPr marL="0" lvl="0" indent="0" algn="l" rtl="0">
              <a:lnSpc>
                <a:spcPct val="115000"/>
              </a:lnSpc>
              <a:spcBef>
                <a:spcPts val="200"/>
              </a:spcBef>
              <a:spcAft>
                <a:spcPts val="0"/>
              </a:spcAft>
              <a:buClr>
                <a:schemeClr val="dk1"/>
              </a:buClr>
              <a:buSzPts val="1100"/>
              <a:buFont typeface="Arial"/>
              <a:buNone/>
            </a:pPr>
            <a:r>
              <a:rPr lang="en-US" sz="1200" b="0">
                <a:solidFill>
                  <a:srgbClr val="374151"/>
                </a:solidFill>
              </a:rPr>
              <a:t>Utilize the Query Profile in Snowsight for a granular breakdown of query execution times, pinpointing the most time-consuming parts of a query.</a:t>
            </a:r>
            <a:endParaRPr sz="1200" b="0">
              <a:solidFill>
                <a:srgbClr val="374151"/>
              </a:solidFill>
            </a:endParaRPr>
          </a:p>
          <a:p>
            <a:pPr marL="0" lvl="0" indent="0" algn="l" rtl="0">
              <a:spcBef>
                <a:spcPts val="360"/>
              </a:spcBef>
              <a:spcAft>
                <a:spcPts val="600"/>
              </a:spcAft>
              <a:buNone/>
            </a:pPr>
            <a:endParaRPr/>
          </a:p>
        </p:txBody>
      </p:sp>
      <p:sp>
        <p:nvSpPr>
          <p:cNvPr id="2698" name="Google Shape;2698;g294a025d0a6_0_372"/>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g294a025d0a6_0_381"/>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440"/>
              <a:t>Writing Queries to Explore Execution Times in Snowflake</a:t>
            </a:r>
            <a:endParaRPr sz="2440"/>
          </a:p>
        </p:txBody>
      </p:sp>
      <p:sp>
        <p:nvSpPr>
          <p:cNvPr id="2705" name="Google Shape;2705;g294a025d0a6_0_38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400">
                <a:solidFill>
                  <a:srgbClr val="374151"/>
                </a:solidFill>
              </a:rPr>
              <a:t>Scope: </a:t>
            </a:r>
            <a:r>
              <a:rPr lang="en-US" sz="1400" b="0">
                <a:solidFill>
                  <a:srgbClr val="374151"/>
                </a:solidFill>
              </a:rPr>
              <a:t>Analyze query, task execution times, and warehouse load</a:t>
            </a:r>
            <a:endParaRPr sz="1400" b="0">
              <a:solidFill>
                <a:srgbClr val="374151"/>
              </a:solidFill>
            </a:endParaRPr>
          </a:p>
          <a:p>
            <a:pPr marL="0" lvl="0" indent="0" algn="l" rtl="0">
              <a:lnSpc>
                <a:spcPct val="115000"/>
              </a:lnSpc>
              <a:spcBef>
                <a:spcPts val="1500"/>
              </a:spcBef>
              <a:spcAft>
                <a:spcPts val="0"/>
              </a:spcAft>
              <a:buNone/>
            </a:pPr>
            <a:r>
              <a:rPr lang="en-US" sz="1400">
                <a:solidFill>
                  <a:srgbClr val="374151"/>
                </a:solidFill>
              </a:rPr>
              <a:t>Data Source: </a:t>
            </a:r>
            <a:r>
              <a:rPr lang="en-US" sz="1400" b="0">
                <a:solidFill>
                  <a:srgbClr val="374151"/>
                </a:solidFill>
              </a:rPr>
              <a:t>ACCOUNT_USAGE schema (default access by ACCOUNTADMIN role).</a:t>
            </a:r>
            <a:endParaRPr sz="1400" b="0">
              <a:solidFill>
                <a:srgbClr val="374151"/>
              </a:solidFill>
            </a:endParaRPr>
          </a:p>
          <a:p>
            <a:pPr marL="0" lvl="0" indent="0" algn="l" rtl="0">
              <a:lnSpc>
                <a:spcPct val="115000"/>
              </a:lnSpc>
              <a:spcBef>
                <a:spcPts val="1500"/>
              </a:spcBef>
              <a:spcAft>
                <a:spcPts val="0"/>
              </a:spcAft>
              <a:buNone/>
            </a:pPr>
            <a:r>
              <a:rPr lang="en-US" sz="1400">
                <a:solidFill>
                  <a:srgbClr val="374151"/>
                </a:solidFill>
              </a:rPr>
              <a:t>Alternative: </a:t>
            </a:r>
            <a:r>
              <a:rPr lang="en-US" sz="1400" b="0">
                <a:solidFill>
                  <a:srgbClr val="374151"/>
                </a:solidFill>
              </a:rPr>
              <a:t>Information Schema QUERY_HISTORY for users without ACCOUNT_USAGE access.</a:t>
            </a:r>
            <a:endParaRPr sz="1400" b="0">
              <a:solidFill>
                <a:srgbClr val="374151"/>
              </a:solidFill>
            </a:endParaRPr>
          </a:p>
          <a:p>
            <a:pPr marL="0" lvl="0" indent="0" algn="l" rtl="0">
              <a:lnSpc>
                <a:spcPct val="115000"/>
              </a:lnSpc>
              <a:spcBef>
                <a:spcPts val="1500"/>
              </a:spcBef>
              <a:spcAft>
                <a:spcPts val="0"/>
              </a:spcAft>
              <a:buNone/>
            </a:pPr>
            <a:r>
              <a:rPr lang="en-US" sz="1400">
                <a:solidFill>
                  <a:srgbClr val="374151"/>
                </a:solidFill>
              </a:rPr>
              <a:t>Latency:</a:t>
            </a:r>
            <a:r>
              <a:rPr lang="en-US" sz="1400" b="0">
                <a:solidFill>
                  <a:srgbClr val="374151"/>
                </a:solidFill>
              </a:rPr>
              <a:t> ACCOUNT_USAGE views have a delay in updates.</a:t>
            </a:r>
            <a:endParaRPr sz="1400" b="0">
              <a:solidFill>
                <a:srgbClr val="374151"/>
              </a:solidFill>
            </a:endParaRPr>
          </a:p>
          <a:p>
            <a:pPr marL="0" lvl="0" indent="0" algn="l" rtl="0">
              <a:spcBef>
                <a:spcPts val="1500"/>
              </a:spcBef>
              <a:spcAft>
                <a:spcPts val="600"/>
              </a:spcAft>
              <a:buNone/>
            </a:pPr>
            <a:endParaRPr/>
          </a:p>
        </p:txBody>
      </p:sp>
      <p:sp>
        <p:nvSpPr>
          <p:cNvPr id="2706" name="Google Shape;2706;g294a025d0a6_0_38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g294a025d0a6_0_389"/>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Query Performance</a:t>
            </a:r>
            <a:endParaRPr/>
          </a:p>
        </p:txBody>
      </p:sp>
      <p:sp>
        <p:nvSpPr>
          <p:cNvPr id="2713" name="Google Shape;2713;g294a025d0a6_0_389"/>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400" b="0">
                <a:solidFill>
                  <a:srgbClr val="374151"/>
                </a:solidFill>
              </a:rPr>
              <a:t>Query: Top n Longest-Running Queries</a:t>
            </a:r>
            <a:endParaRPr sz="1400" b="0">
              <a:solidFill>
                <a:srgbClr val="374151"/>
              </a:solidFill>
            </a:endParaRPr>
          </a:p>
          <a:p>
            <a:pPr marL="0" lvl="0" indent="0" algn="l" rtl="0">
              <a:lnSpc>
                <a:spcPct val="115000"/>
              </a:lnSpc>
              <a:spcBef>
                <a:spcPts val="1500"/>
              </a:spcBef>
              <a:spcAft>
                <a:spcPts val="0"/>
              </a:spcAft>
              <a:buNone/>
            </a:pPr>
            <a:r>
              <a:rPr lang="en-US" sz="1400" b="0">
                <a:solidFill>
                  <a:srgbClr val="374151"/>
                </a:solidFill>
              </a:rPr>
              <a:t>Purpose: Identify the top 50 longest-running queries in the last day.</a:t>
            </a:r>
            <a:endParaRPr sz="1400" b="0">
              <a:solidFill>
                <a:srgbClr val="374151"/>
              </a:solidFill>
            </a:endParaRPr>
          </a:p>
          <a:p>
            <a:pPr marL="0" lvl="0" indent="0" algn="l" rtl="0">
              <a:lnSpc>
                <a:spcPct val="115000"/>
              </a:lnSpc>
              <a:spcBef>
                <a:spcPts val="1500"/>
              </a:spcBef>
              <a:spcAft>
                <a:spcPts val="0"/>
              </a:spcAft>
              <a:buNone/>
            </a:pPr>
            <a:r>
              <a:rPr lang="en-US" sz="1400" b="0">
                <a:solidFill>
                  <a:srgbClr val="374151"/>
                </a:solidFill>
              </a:rPr>
              <a:t>Adjustment: Modify DATEADD function for desired time period.</a:t>
            </a:r>
            <a:endParaRPr sz="1400" b="0">
              <a:solidFill>
                <a:srgbClr val="374151"/>
              </a:solidFill>
            </a:endParaRPr>
          </a:p>
          <a:p>
            <a:pPr marL="0" lvl="0" indent="0" algn="l" rtl="0">
              <a:lnSpc>
                <a:spcPct val="115000"/>
              </a:lnSpc>
              <a:spcBef>
                <a:spcPts val="1500"/>
              </a:spcBef>
              <a:spcAft>
                <a:spcPts val="0"/>
              </a:spcAft>
              <a:buNone/>
            </a:pPr>
            <a:r>
              <a:rPr lang="en-US" sz="1400" b="0">
                <a:solidFill>
                  <a:srgbClr val="374151"/>
                </a:solidFill>
              </a:rPr>
              <a:t>Sample Query:</a:t>
            </a:r>
            <a:endParaRPr sz="1400" b="0">
              <a:solidFill>
                <a:srgbClr val="374151"/>
              </a:solidFill>
            </a:endParaRPr>
          </a:p>
          <a:p>
            <a:pPr marL="0" lvl="0" indent="0" algn="l" rtl="0">
              <a:lnSpc>
                <a:spcPct val="171429"/>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71429"/>
              </a:lnSpc>
              <a:spcBef>
                <a:spcPts val="1500"/>
              </a:spcBef>
              <a:spcAft>
                <a:spcPts val="1500"/>
              </a:spcAft>
              <a:buNone/>
            </a:pPr>
            <a:endParaRPr sz="1200" b="0">
              <a:solidFill>
                <a:srgbClr val="374151"/>
              </a:solidFill>
              <a:highlight>
                <a:srgbClr val="F7F7F8"/>
              </a:highlight>
              <a:latin typeface="Roboto"/>
              <a:ea typeface="Roboto"/>
              <a:cs typeface="Roboto"/>
              <a:sym typeface="Roboto"/>
            </a:endParaRPr>
          </a:p>
        </p:txBody>
      </p:sp>
      <p:sp>
        <p:nvSpPr>
          <p:cNvPr id="2714" name="Google Shape;2714;g294a025d0a6_0_389"/>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192</a:t>
            </a:fld>
            <a:endParaRPr/>
          </a:p>
        </p:txBody>
      </p:sp>
      <p:pic>
        <p:nvPicPr>
          <p:cNvPr id="2715" name="Google Shape;2715;g294a025d0a6_0_389"/>
          <p:cNvPicPr preferRelativeResize="0"/>
          <p:nvPr/>
        </p:nvPicPr>
        <p:blipFill>
          <a:blip r:embed="rId3">
            <a:alphaModFix/>
          </a:blip>
          <a:stretch>
            <a:fillRect/>
          </a:stretch>
        </p:blipFill>
        <p:spPr>
          <a:xfrm>
            <a:off x="725425" y="2814850"/>
            <a:ext cx="8724900" cy="34480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Google Shape;2721;g294a025d0a6_0_40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Query Performance</a:t>
            </a:r>
            <a:endParaRPr/>
          </a:p>
        </p:txBody>
      </p:sp>
      <p:sp>
        <p:nvSpPr>
          <p:cNvPr id="2722" name="Google Shape;2722;g294a025d0a6_0_40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400" b="0">
                <a:solidFill>
                  <a:srgbClr val="374151"/>
                </a:solidFill>
              </a:rPr>
              <a:t>Query: Queries Organized by Execution Time Over Past Month</a:t>
            </a:r>
            <a:endParaRPr sz="1400" b="0">
              <a:solidFill>
                <a:srgbClr val="374151"/>
              </a:solidFill>
            </a:endParaRPr>
          </a:p>
          <a:p>
            <a:pPr marL="0" lvl="0" indent="0" algn="l" rtl="0">
              <a:lnSpc>
                <a:spcPct val="115000"/>
              </a:lnSpc>
              <a:spcBef>
                <a:spcPts val="1500"/>
              </a:spcBef>
              <a:spcAft>
                <a:spcPts val="0"/>
              </a:spcAft>
              <a:buNone/>
            </a:pPr>
            <a:r>
              <a:rPr lang="en-US" sz="1400" b="0">
                <a:solidFill>
                  <a:srgbClr val="374151"/>
                </a:solidFill>
              </a:rPr>
              <a:t>Purpose: Group queries by execution time buckets for warehouse performance assessment.</a:t>
            </a:r>
            <a:endParaRPr sz="1400" b="0">
              <a:solidFill>
                <a:srgbClr val="374151"/>
              </a:solidFill>
            </a:endParaRPr>
          </a:p>
          <a:p>
            <a:pPr marL="0" lvl="0" indent="0" algn="l" rtl="0">
              <a:lnSpc>
                <a:spcPct val="115000"/>
              </a:lnSpc>
              <a:spcBef>
                <a:spcPts val="1500"/>
              </a:spcBef>
              <a:spcAft>
                <a:spcPts val="1500"/>
              </a:spcAft>
              <a:buNone/>
            </a:pPr>
            <a:r>
              <a:rPr lang="en-US" sz="1400" b="0">
                <a:solidFill>
                  <a:srgbClr val="374151"/>
                </a:solidFill>
              </a:rPr>
              <a:t>Sample Query:</a:t>
            </a:r>
            <a:endParaRPr sz="1400" b="0">
              <a:solidFill>
                <a:srgbClr val="374151"/>
              </a:solidFill>
              <a:highlight>
                <a:srgbClr val="F7F7F8"/>
              </a:highlight>
              <a:latin typeface="Roboto"/>
              <a:ea typeface="Roboto"/>
              <a:cs typeface="Roboto"/>
              <a:sym typeface="Roboto"/>
            </a:endParaRPr>
          </a:p>
        </p:txBody>
      </p:sp>
      <p:sp>
        <p:nvSpPr>
          <p:cNvPr id="2723" name="Google Shape;2723;g294a025d0a6_0_40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193</a:t>
            </a:fld>
            <a:endParaRPr/>
          </a:p>
        </p:txBody>
      </p:sp>
      <p:pic>
        <p:nvPicPr>
          <p:cNvPr id="2724" name="Google Shape;2724;g294a025d0a6_0_401"/>
          <p:cNvPicPr preferRelativeResize="0"/>
          <p:nvPr/>
        </p:nvPicPr>
        <p:blipFill>
          <a:blip r:embed="rId3">
            <a:alphaModFix/>
          </a:blip>
          <a:stretch>
            <a:fillRect/>
          </a:stretch>
        </p:blipFill>
        <p:spPr>
          <a:xfrm>
            <a:off x="609600" y="2488100"/>
            <a:ext cx="9144000" cy="35052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g294a025d0a6_0_41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Query Performance</a:t>
            </a:r>
            <a:endParaRPr/>
          </a:p>
        </p:txBody>
      </p:sp>
      <p:sp>
        <p:nvSpPr>
          <p:cNvPr id="2731" name="Google Shape;2731;g294a025d0a6_0_41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50000"/>
              </a:lnSpc>
              <a:spcBef>
                <a:spcPts val="1200"/>
              </a:spcBef>
              <a:spcAft>
                <a:spcPts val="0"/>
              </a:spcAft>
              <a:buNone/>
            </a:pPr>
            <a:r>
              <a:rPr lang="en-US" sz="1400" b="0"/>
              <a:t>Warehouse Load:</a:t>
            </a:r>
            <a:endParaRPr sz="1400" b="0"/>
          </a:p>
          <a:p>
            <a:pPr marL="0" lvl="0" indent="0" algn="l" rtl="0">
              <a:lnSpc>
                <a:spcPct val="115000"/>
              </a:lnSpc>
              <a:spcBef>
                <a:spcPts val="200"/>
              </a:spcBef>
              <a:spcAft>
                <a:spcPts val="0"/>
              </a:spcAft>
              <a:buNone/>
            </a:pPr>
            <a:r>
              <a:rPr lang="en-US" sz="1400" b="0">
                <a:solidFill>
                  <a:srgbClr val="374151"/>
                </a:solidFill>
              </a:rPr>
              <a:t>Query: Total Warehouse Load</a:t>
            </a:r>
            <a:endParaRPr sz="1400" b="0">
              <a:solidFill>
                <a:srgbClr val="374151"/>
              </a:solidFill>
            </a:endParaRPr>
          </a:p>
          <a:p>
            <a:pPr marL="0" lvl="0" indent="0" algn="l" rtl="0">
              <a:lnSpc>
                <a:spcPct val="115000"/>
              </a:lnSpc>
              <a:spcBef>
                <a:spcPts val="1500"/>
              </a:spcBef>
              <a:spcAft>
                <a:spcPts val="0"/>
              </a:spcAft>
              <a:buNone/>
            </a:pPr>
            <a:r>
              <a:rPr lang="en-US" sz="1400" b="0">
                <a:solidFill>
                  <a:srgbClr val="374151"/>
                </a:solidFill>
              </a:rPr>
              <a:t>Purpose: Evaluate the total load of a warehouse for executed and queued queries.</a:t>
            </a:r>
            <a:endParaRPr sz="1400" b="0">
              <a:solidFill>
                <a:srgbClr val="374151"/>
              </a:solidFill>
            </a:endParaRPr>
          </a:p>
          <a:p>
            <a:pPr marL="0" lvl="0" indent="0" algn="l" rtl="0">
              <a:lnSpc>
                <a:spcPct val="115000"/>
              </a:lnSpc>
              <a:spcBef>
                <a:spcPts val="1500"/>
              </a:spcBef>
              <a:spcAft>
                <a:spcPts val="0"/>
              </a:spcAft>
              <a:buNone/>
            </a:pPr>
            <a:r>
              <a:rPr lang="en-US" sz="1400" b="0">
                <a:solidFill>
                  <a:srgbClr val="374151"/>
                </a:solidFill>
              </a:rPr>
              <a:t>Sample Query:</a:t>
            </a:r>
            <a:endParaRPr sz="1400" b="0">
              <a:solidFill>
                <a:srgbClr val="374151"/>
              </a:solidFill>
            </a:endParaRPr>
          </a:p>
          <a:p>
            <a:pPr marL="0" lvl="0" indent="0" algn="l" rtl="0">
              <a:lnSpc>
                <a:spcPct val="115000"/>
              </a:lnSpc>
              <a:spcBef>
                <a:spcPts val="1500"/>
              </a:spcBef>
              <a:spcAft>
                <a:spcPts val="1500"/>
              </a:spcAft>
              <a:buNone/>
            </a:pPr>
            <a:endParaRPr sz="1400" b="0">
              <a:solidFill>
                <a:srgbClr val="374151"/>
              </a:solidFill>
            </a:endParaRPr>
          </a:p>
        </p:txBody>
      </p:sp>
      <p:sp>
        <p:nvSpPr>
          <p:cNvPr id="2732" name="Google Shape;2732;g294a025d0a6_0_41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194</a:t>
            </a:fld>
            <a:endParaRPr/>
          </a:p>
        </p:txBody>
      </p:sp>
      <p:pic>
        <p:nvPicPr>
          <p:cNvPr id="2733" name="Google Shape;2733;g294a025d0a6_0_410"/>
          <p:cNvPicPr preferRelativeResize="0"/>
          <p:nvPr/>
        </p:nvPicPr>
        <p:blipFill>
          <a:blip r:embed="rId3">
            <a:alphaModFix/>
          </a:blip>
          <a:stretch>
            <a:fillRect/>
          </a:stretch>
        </p:blipFill>
        <p:spPr>
          <a:xfrm>
            <a:off x="617500" y="2661775"/>
            <a:ext cx="10220876" cy="244792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g294a025d0a6_0_42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Query Performance</a:t>
            </a:r>
            <a:endParaRPr/>
          </a:p>
        </p:txBody>
      </p:sp>
      <p:sp>
        <p:nvSpPr>
          <p:cNvPr id="2740" name="Google Shape;2740;g294a025d0a6_0_42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50000"/>
              </a:lnSpc>
              <a:spcBef>
                <a:spcPts val="1200"/>
              </a:spcBef>
              <a:spcAft>
                <a:spcPts val="0"/>
              </a:spcAft>
              <a:buNone/>
            </a:pPr>
            <a:r>
              <a:rPr lang="en-US" sz="1400" b="0"/>
              <a:t>Task Performance:</a:t>
            </a:r>
            <a:endParaRPr sz="1400" b="0"/>
          </a:p>
          <a:p>
            <a:pPr marL="0" lvl="0" indent="0" algn="l" rtl="0">
              <a:lnSpc>
                <a:spcPct val="115000"/>
              </a:lnSpc>
              <a:spcBef>
                <a:spcPts val="200"/>
              </a:spcBef>
              <a:spcAft>
                <a:spcPts val="0"/>
              </a:spcAft>
              <a:buNone/>
            </a:pPr>
            <a:r>
              <a:rPr lang="en-US" sz="1400" b="0">
                <a:solidFill>
                  <a:srgbClr val="374151"/>
                </a:solidFill>
              </a:rPr>
              <a:t>Query: Longest Running Tasks</a:t>
            </a:r>
            <a:endParaRPr sz="1400" b="0">
              <a:solidFill>
                <a:srgbClr val="374151"/>
              </a:solidFill>
            </a:endParaRPr>
          </a:p>
          <a:p>
            <a:pPr marL="0" lvl="0" indent="0" algn="l" rtl="0">
              <a:lnSpc>
                <a:spcPct val="115000"/>
              </a:lnSpc>
              <a:spcBef>
                <a:spcPts val="1500"/>
              </a:spcBef>
              <a:spcAft>
                <a:spcPts val="0"/>
              </a:spcAft>
              <a:buNone/>
            </a:pPr>
            <a:r>
              <a:rPr lang="en-US" sz="1400" b="0">
                <a:solidFill>
                  <a:srgbClr val="374151"/>
                </a:solidFill>
              </a:rPr>
              <a:t>Purpose: Identify the longest-running tasks in the last day for optimization.</a:t>
            </a:r>
            <a:endParaRPr sz="1400" b="0">
              <a:solidFill>
                <a:srgbClr val="374151"/>
              </a:solidFill>
            </a:endParaRPr>
          </a:p>
          <a:p>
            <a:pPr marL="0" lvl="0" indent="0" algn="l" rtl="0">
              <a:lnSpc>
                <a:spcPct val="115000"/>
              </a:lnSpc>
              <a:spcBef>
                <a:spcPts val="1500"/>
              </a:spcBef>
              <a:spcAft>
                <a:spcPts val="0"/>
              </a:spcAft>
              <a:buNone/>
            </a:pPr>
            <a:r>
              <a:rPr lang="en-US" sz="1400" b="0">
                <a:solidFill>
                  <a:srgbClr val="374151"/>
                </a:solidFill>
              </a:rPr>
              <a:t>Sample Query:</a:t>
            </a:r>
            <a:endParaRPr sz="1400" b="0">
              <a:solidFill>
                <a:srgbClr val="374151"/>
              </a:solidFill>
            </a:endParaRPr>
          </a:p>
          <a:p>
            <a:pPr marL="0" lvl="0" indent="0" algn="l" rtl="0">
              <a:lnSpc>
                <a:spcPct val="115000"/>
              </a:lnSpc>
              <a:spcBef>
                <a:spcPts val="1500"/>
              </a:spcBef>
              <a:spcAft>
                <a:spcPts val="0"/>
              </a:spcAft>
              <a:buNone/>
            </a:pPr>
            <a:endParaRPr sz="1400" b="0"/>
          </a:p>
          <a:p>
            <a:pPr marL="0" lvl="0" indent="0" algn="l" rtl="0">
              <a:lnSpc>
                <a:spcPct val="115000"/>
              </a:lnSpc>
              <a:spcBef>
                <a:spcPts val="1500"/>
              </a:spcBef>
              <a:spcAft>
                <a:spcPts val="1500"/>
              </a:spcAft>
              <a:buNone/>
            </a:pPr>
            <a:endParaRPr sz="1400" b="0">
              <a:solidFill>
                <a:srgbClr val="374151"/>
              </a:solidFill>
            </a:endParaRPr>
          </a:p>
        </p:txBody>
      </p:sp>
      <p:sp>
        <p:nvSpPr>
          <p:cNvPr id="2741" name="Google Shape;2741;g294a025d0a6_0_42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195</a:t>
            </a:fld>
            <a:endParaRPr/>
          </a:p>
        </p:txBody>
      </p:sp>
      <p:pic>
        <p:nvPicPr>
          <p:cNvPr id="2742" name="Google Shape;2742;g294a025d0a6_0_421"/>
          <p:cNvPicPr preferRelativeResize="0"/>
          <p:nvPr/>
        </p:nvPicPr>
        <p:blipFill>
          <a:blip r:embed="rId3">
            <a:alphaModFix/>
          </a:blip>
          <a:stretch>
            <a:fillRect/>
          </a:stretch>
        </p:blipFill>
        <p:spPr>
          <a:xfrm>
            <a:off x="609600" y="2785950"/>
            <a:ext cx="9802824" cy="208597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sp>
        <p:nvSpPr>
          <p:cNvPr id="2748" name="Google Shape;2748;g294a025d0a6_0_43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Query Performance - Key Points</a:t>
            </a:r>
            <a:endParaRPr/>
          </a:p>
        </p:txBody>
      </p:sp>
      <p:sp>
        <p:nvSpPr>
          <p:cNvPr id="2749" name="Google Shape;2749;g294a025d0a6_0_431"/>
          <p:cNvSpPr txBox="1">
            <a:spLocks noGrp="1"/>
          </p:cNvSpPr>
          <p:nvPr>
            <p:ph type="body" idx="1"/>
          </p:nvPr>
        </p:nvSpPr>
        <p:spPr>
          <a:xfrm>
            <a:off x="609600" y="1073900"/>
            <a:ext cx="4734000" cy="5052300"/>
          </a:xfrm>
          <a:prstGeom prst="rect">
            <a:avLst/>
          </a:prstGeom>
        </p:spPr>
        <p:txBody>
          <a:bodyPr spcFirstLastPara="1" wrap="square" lIns="91425" tIns="45700" rIns="91425" bIns="45700" anchor="t" anchorCtr="0">
            <a:normAutofit/>
          </a:bodyPr>
          <a:lstStyle/>
          <a:p>
            <a:pPr marL="457200" lvl="0" indent="-330200" algn="l" rtl="0">
              <a:lnSpc>
                <a:spcPct val="160000"/>
              </a:lnSpc>
              <a:spcBef>
                <a:spcPts val="1400"/>
              </a:spcBef>
              <a:spcAft>
                <a:spcPts val="0"/>
              </a:spcAft>
              <a:buClr>
                <a:srgbClr val="374151"/>
              </a:buClr>
              <a:buSzPts val="1600"/>
              <a:buAutoNum type="arabicPeriod"/>
            </a:pPr>
            <a:r>
              <a:rPr lang="en-US" sz="1600">
                <a:solidFill>
                  <a:srgbClr val="374151"/>
                </a:solidFill>
              </a:rPr>
              <a:t>Custom Reports:</a:t>
            </a:r>
            <a:r>
              <a:rPr lang="en-US" sz="1600" b="0">
                <a:solidFill>
                  <a:srgbClr val="374151"/>
                </a:solidFill>
              </a:rPr>
              <a:t> Tailor queries for custom performance reports and dashboards.</a:t>
            </a:r>
            <a:endParaRPr sz="1600" b="0">
              <a:solidFill>
                <a:srgbClr val="374151"/>
              </a:solidFill>
            </a:endParaRPr>
          </a:p>
          <a:p>
            <a:pPr marL="457200" lvl="0" indent="-330200" algn="l" rtl="0">
              <a:lnSpc>
                <a:spcPct val="160000"/>
              </a:lnSpc>
              <a:spcBef>
                <a:spcPts val="0"/>
              </a:spcBef>
              <a:spcAft>
                <a:spcPts val="0"/>
              </a:spcAft>
              <a:buClr>
                <a:srgbClr val="374151"/>
              </a:buClr>
              <a:buSzPts val="1600"/>
              <a:buAutoNum type="arabicPeriod"/>
            </a:pPr>
            <a:r>
              <a:rPr lang="en-US" sz="1600">
                <a:solidFill>
                  <a:srgbClr val="374151"/>
                </a:solidFill>
              </a:rPr>
              <a:t>Focus Areas: </a:t>
            </a:r>
            <a:r>
              <a:rPr lang="en-US" sz="1600" b="0">
                <a:solidFill>
                  <a:srgbClr val="374151"/>
                </a:solidFill>
              </a:rPr>
              <a:t>Query performance, warehouse load, and task execution times.</a:t>
            </a:r>
            <a:endParaRPr sz="1600" b="0">
              <a:solidFill>
                <a:srgbClr val="374151"/>
              </a:solidFill>
            </a:endParaRPr>
          </a:p>
          <a:p>
            <a:pPr marL="457200" lvl="0" indent="-330200" algn="l" rtl="0">
              <a:lnSpc>
                <a:spcPct val="115000"/>
              </a:lnSpc>
              <a:spcBef>
                <a:spcPts val="0"/>
              </a:spcBef>
              <a:spcAft>
                <a:spcPts val="0"/>
              </a:spcAft>
              <a:buClr>
                <a:srgbClr val="374151"/>
              </a:buClr>
              <a:buSzPts val="1600"/>
              <a:buAutoNum type="arabicPeriod"/>
            </a:pPr>
            <a:r>
              <a:rPr lang="en-US" sz="1600">
                <a:solidFill>
                  <a:srgbClr val="374151"/>
                </a:solidFill>
              </a:rPr>
              <a:t>Data Freshness:</a:t>
            </a:r>
            <a:r>
              <a:rPr lang="en-US" sz="1600" b="0">
                <a:solidFill>
                  <a:srgbClr val="374151"/>
                </a:solidFill>
              </a:rPr>
              <a:t> Consider latency in ACCOUNT_USAGE views for real-time analysis needs.</a:t>
            </a:r>
            <a:endParaRPr sz="1600" b="0">
              <a:solidFill>
                <a:srgbClr val="374151"/>
              </a:solidFill>
            </a:endParaRPr>
          </a:p>
          <a:p>
            <a:pPr marL="0" lvl="0" indent="0" algn="l" rtl="0">
              <a:spcBef>
                <a:spcPts val="360"/>
              </a:spcBef>
              <a:spcAft>
                <a:spcPts val="600"/>
              </a:spcAft>
              <a:buNone/>
            </a:pPr>
            <a:endParaRPr/>
          </a:p>
        </p:txBody>
      </p:sp>
      <p:sp>
        <p:nvSpPr>
          <p:cNvPr id="2750" name="Google Shape;2750;g294a025d0a6_0_43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196</a:t>
            </a:fld>
            <a:endParaRPr/>
          </a:p>
        </p:txBody>
      </p:sp>
      <p:pic>
        <p:nvPicPr>
          <p:cNvPr id="2751" name="Google Shape;2751;g294a025d0a6_0_431"/>
          <p:cNvPicPr preferRelativeResize="0"/>
          <p:nvPr/>
        </p:nvPicPr>
        <p:blipFill>
          <a:blip r:embed="rId3">
            <a:alphaModFix/>
          </a:blip>
          <a:stretch>
            <a:fillRect/>
          </a:stretch>
        </p:blipFill>
        <p:spPr>
          <a:xfrm>
            <a:off x="5496000" y="1035025"/>
            <a:ext cx="5427574" cy="4222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sp>
        <p:nvSpPr>
          <p:cNvPr id="2757" name="Google Shape;2757;g294a025d0a6_0_440"/>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840"/>
              <a:t>Optimizing Warehouse Performance in Snowflake</a:t>
            </a:r>
            <a:endParaRPr sz="2840"/>
          </a:p>
        </p:txBody>
      </p:sp>
      <p:sp>
        <p:nvSpPr>
          <p:cNvPr id="2758" name="Google Shape;2758;g294a025d0a6_0_44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50000"/>
              </a:lnSpc>
              <a:spcBef>
                <a:spcPts val="1200"/>
              </a:spcBef>
              <a:spcAft>
                <a:spcPts val="0"/>
              </a:spcAft>
              <a:buClr>
                <a:schemeClr val="dk1"/>
              </a:buClr>
              <a:buSzPts val="1100"/>
              <a:buFont typeface="Arial"/>
              <a:buNone/>
            </a:pPr>
            <a:r>
              <a:rPr lang="en-US" sz="1400"/>
              <a:t>Overview</a:t>
            </a:r>
            <a:endParaRPr sz="1400"/>
          </a:p>
          <a:p>
            <a:pPr marL="457200" lvl="0" indent="-317500" algn="l" rtl="0">
              <a:lnSpc>
                <a:spcPct val="115000"/>
              </a:lnSpc>
              <a:spcBef>
                <a:spcPts val="200"/>
              </a:spcBef>
              <a:spcAft>
                <a:spcPts val="0"/>
              </a:spcAft>
              <a:buClr>
                <a:srgbClr val="374151"/>
              </a:buClr>
              <a:buSzPts val="1400"/>
              <a:buFont typeface="Arial"/>
              <a:buChar char="●"/>
            </a:pPr>
            <a:r>
              <a:rPr lang="en-US" sz="1400" b="0">
                <a:solidFill>
                  <a:srgbClr val="374151"/>
                </a:solidFill>
              </a:rPr>
              <a:t>Objective: Enhance query performance through warehouse tuning.</a:t>
            </a:r>
            <a:endParaRPr sz="1400" b="0">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sz="1400" b="0">
                <a:solidFill>
                  <a:srgbClr val="374151"/>
                </a:solidFill>
              </a:rPr>
              <a:t>Approach: Implement strategies focused on compute resource optimization.</a:t>
            </a:r>
            <a:endParaRPr sz="1400" b="0">
              <a:solidFill>
                <a:srgbClr val="374151"/>
              </a:solidFill>
            </a:endParaRPr>
          </a:p>
          <a:p>
            <a:pPr marL="0" lvl="0" indent="0" algn="l" rtl="0">
              <a:spcBef>
                <a:spcPts val="1500"/>
              </a:spcBef>
              <a:spcAft>
                <a:spcPts val="0"/>
              </a:spcAft>
              <a:buNone/>
            </a:pPr>
            <a:r>
              <a:rPr lang="en-US" sz="1400"/>
              <a:t>Strategies:</a:t>
            </a:r>
            <a:endParaRPr sz="1400"/>
          </a:p>
          <a:p>
            <a:pPr marL="457200" lvl="0" indent="-317500" algn="l" rtl="0">
              <a:spcBef>
                <a:spcPts val="600"/>
              </a:spcBef>
              <a:spcAft>
                <a:spcPts val="0"/>
              </a:spcAft>
              <a:buSzPts val="1400"/>
              <a:buAutoNum type="arabicPeriod"/>
            </a:pPr>
            <a:r>
              <a:rPr lang="en-US" sz="1400" b="0"/>
              <a:t>Reduce queues</a:t>
            </a:r>
            <a:endParaRPr sz="1400" b="0"/>
          </a:p>
          <a:p>
            <a:pPr marL="457200" lvl="0" indent="-317500" algn="l" rtl="0">
              <a:spcBef>
                <a:spcPts val="0"/>
              </a:spcBef>
              <a:spcAft>
                <a:spcPts val="0"/>
              </a:spcAft>
              <a:buSzPts val="1400"/>
              <a:buAutoNum type="arabicPeriod"/>
            </a:pPr>
            <a:r>
              <a:rPr lang="en-US" sz="1400" b="0"/>
              <a:t>Resolve memory spillage</a:t>
            </a:r>
            <a:endParaRPr sz="1400" b="0"/>
          </a:p>
          <a:p>
            <a:pPr marL="457200" lvl="0" indent="-317500" algn="l" rtl="0">
              <a:spcBef>
                <a:spcPts val="0"/>
              </a:spcBef>
              <a:spcAft>
                <a:spcPts val="0"/>
              </a:spcAft>
              <a:buSzPts val="1400"/>
              <a:buAutoNum type="arabicPeriod"/>
            </a:pPr>
            <a:r>
              <a:rPr lang="en-US" sz="1400" b="0"/>
              <a:t>Increase warehouse size</a:t>
            </a:r>
            <a:endParaRPr sz="1400" b="0"/>
          </a:p>
          <a:p>
            <a:pPr marL="457200" lvl="0" indent="-317500" algn="l" rtl="0">
              <a:spcBef>
                <a:spcPts val="0"/>
              </a:spcBef>
              <a:spcAft>
                <a:spcPts val="0"/>
              </a:spcAft>
              <a:buSzPts val="1400"/>
              <a:buAutoNum type="arabicPeriod"/>
            </a:pPr>
            <a:r>
              <a:rPr lang="en-US" sz="1400" b="0"/>
              <a:t>Try query Acceleration</a:t>
            </a:r>
            <a:endParaRPr sz="1400" b="0"/>
          </a:p>
          <a:p>
            <a:pPr marL="457200" lvl="0" indent="-317500" algn="l" rtl="0">
              <a:spcBef>
                <a:spcPts val="0"/>
              </a:spcBef>
              <a:spcAft>
                <a:spcPts val="0"/>
              </a:spcAft>
              <a:buSzPts val="1400"/>
              <a:buAutoNum type="arabicPeriod"/>
            </a:pPr>
            <a:r>
              <a:rPr lang="en-US" sz="1400" b="0"/>
              <a:t>Optimize Warehouse Cache</a:t>
            </a:r>
            <a:endParaRPr sz="1400" b="0"/>
          </a:p>
          <a:p>
            <a:pPr marL="457200" lvl="0" indent="-317500" algn="l" rtl="0">
              <a:spcBef>
                <a:spcPts val="0"/>
              </a:spcBef>
              <a:spcAft>
                <a:spcPts val="0"/>
              </a:spcAft>
              <a:buSzPts val="1400"/>
              <a:buAutoNum type="arabicPeriod"/>
            </a:pPr>
            <a:r>
              <a:rPr lang="en-US" sz="1400" b="0"/>
              <a:t>Limit Concurrently Running Queries</a:t>
            </a:r>
            <a:endParaRPr sz="1400" b="0"/>
          </a:p>
          <a:p>
            <a:pPr marL="0" lvl="0" indent="0" algn="l" rtl="0">
              <a:spcBef>
                <a:spcPts val="600"/>
              </a:spcBef>
              <a:spcAft>
                <a:spcPts val="0"/>
              </a:spcAft>
              <a:buNone/>
            </a:pPr>
            <a:endParaRPr sz="1400" b="0"/>
          </a:p>
          <a:p>
            <a:pPr marL="0" lvl="0" indent="0" algn="l" rtl="0">
              <a:lnSpc>
                <a:spcPct val="160000"/>
              </a:lnSpc>
              <a:spcBef>
                <a:spcPts val="1400"/>
              </a:spcBef>
              <a:spcAft>
                <a:spcPts val="0"/>
              </a:spcAft>
              <a:buClr>
                <a:schemeClr val="dk1"/>
              </a:buClr>
              <a:buSzPts val="1100"/>
              <a:buFont typeface="Arial"/>
              <a:buNone/>
            </a:pPr>
            <a:r>
              <a:rPr lang="en-US" sz="1400"/>
              <a:t>Tips &amp; Considerations</a:t>
            </a:r>
            <a:endParaRPr sz="1400"/>
          </a:p>
          <a:p>
            <a:pPr marL="457200" lvl="0" indent="-317500" algn="l" rtl="0">
              <a:lnSpc>
                <a:spcPct val="115000"/>
              </a:lnSpc>
              <a:spcBef>
                <a:spcPts val="400"/>
              </a:spcBef>
              <a:spcAft>
                <a:spcPts val="0"/>
              </a:spcAft>
              <a:buClr>
                <a:srgbClr val="374151"/>
              </a:buClr>
              <a:buSzPts val="1400"/>
              <a:buFont typeface="Arial"/>
              <a:buChar char="●"/>
            </a:pPr>
            <a:r>
              <a:rPr lang="en-US" sz="1400" b="0">
                <a:solidFill>
                  <a:srgbClr val="374151"/>
                </a:solidFill>
              </a:rPr>
              <a:t>Workload Uniformity: Optimization is more effective for similar workloads. Diverse queries might not benefit equally from certain optimizations.</a:t>
            </a:r>
            <a:endParaRPr sz="1400" b="0">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sz="1400" b="0">
                <a:solidFill>
                  <a:srgbClr val="374151"/>
                </a:solidFill>
              </a:rPr>
              <a:t>Test &amp; Monitor: Test changes by re-running queries and monitoring execution times.</a:t>
            </a:r>
            <a:endParaRPr sz="1400" b="0">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sz="1400" b="0">
                <a:solidFill>
                  <a:srgbClr val="374151"/>
                </a:solidFill>
              </a:rPr>
              <a:t>Comprehensive Approach: Combine warehouse strategies with data storage optimizations for best results.</a:t>
            </a:r>
            <a:endParaRPr sz="1400" b="0">
              <a:solidFill>
                <a:srgbClr val="374151"/>
              </a:solidFill>
            </a:endParaRPr>
          </a:p>
          <a:p>
            <a:pPr marL="0" lvl="0" indent="0" algn="l" rtl="0">
              <a:spcBef>
                <a:spcPts val="1500"/>
              </a:spcBef>
              <a:spcAft>
                <a:spcPts val="600"/>
              </a:spcAft>
              <a:buNone/>
            </a:pPr>
            <a:endParaRPr sz="1400" b="0"/>
          </a:p>
        </p:txBody>
      </p:sp>
      <p:sp>
        <p:nvSpPr>
          <p:cNvPr id="2759" name="Google Shape;2759;g294a025d0a6_0_44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g294a025d0a6_0_45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Reduce Queues</a:t>
            </a:r>
            <a:endParaRPr/>
          </a:p>
        </p:txBody>
      </p:sp>
      <p:sp>
        <p:nvSpPr>
          <p:cNvPr id="2766" name="Google Shape;2766;g294a025d0a6_0_45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92500" lnSpcReduction="20000"/>
          </a:bodyPr>
          <a:lstStyle/>
          <a:p>
            <a:pPr marL="0" lvl="0" indent="0" algn="l" rtl="0">
              <a:lnSpc>
                <a:spcPct val="115000"/>
              </a:lnSpc>
              <a:spcBef>
                <a:spcPts val="1500"/>
              </a:spcBef>
              <a:spcAft>
                <a:spcPts val="0"/>
              </a:spcAft>
              <a:buClr>
                <a:schemeClr val="dk1"/>
              </a:buClr>
              <a:buSzPct val="78571"/>
              <a:buFont typeface="Arial"/>
              <a:buNone/>
            </a:pPr>
            <a:r>
              <a:rPr lang="en-US" sz="1400">
                <a:solidFill>
                  <a:srgbClr val="374151"/>
                </a:solidFill>
              </a:rPr>
              <a:t>Diagnostic Tools:</a:t>
            </a:r>
            <a:endParaRPr sz="1400">
              <a:solidFill>
                <a:srgbClr val="374151"/>
              </a:solidFill>
            </a:endParaRPr>
          </a:p>
          <a:p>
            <a:pPr marL="457200" lvl="0" indent="-310832" algn="l" rtl="0">
              <a:lnSpc>
                <a:spcPct val="115000"/>
              </a:lnSpc>
              <a:spcBef>
                <a:spcPts val="1500"/>
              </a:spcBef>
              <a:spcAft>
                <a:spcPts val="0"/>
              </a:spcAft>
              <a:buClr>
                <a:srgbClr val="374151"/>
              </a:buClr>
              <a:buSzPct val="100000"/>
              <a:buFont typeface="Arial"/>
              <a:buChar char="●"/>
            </a:pPr>
            <a:r>
              <a:rPr lang="en-US" sz="1400" b="0">
                <a:solidFill>
                  <a:srgbClr val="374151"/>
                </a:solidFill>
              </a:rPr>
              <a:t>Snowsight: Check Warehouse Activity for queued load patterns</a:t>
            </a:r>
            <a:endParaRPr sz="1400" b="0">
              <a:solidFill>
                <a:srgbClr val="374151"/>
              </a:solidFill>
            </a:endParaRPr>
          </a:p>
          <a:p>
            <a:pPr marL="457200" lvl="0" indent="-310832" algn="l" rtl="0">
              <a:lnSpc>
                <a:spcPct val="115000"/>
              </a:lnSpc>
              <a:spcBef>
                <a:spcPts val="0"/>
              </a:spcBef>
              <a:spcAft>
                <a:spcPts val="0"/>
              </a:spcAft>
              <a:buClr>
                <a:srgbClr val="374151"/>
              </a:buClr>
              <a:buSzPct val="100000"/>
              <a:buFont typeface="Arial"/>
              <a:buChar char="●"/>
            </a:pPr>
            <a:r>
              <a:rPr lang="en-US" sz="1400" b="0">
                <a:solidFill>
                  <a:srgbClr val="374151"/>
                </a:solidFill>
              </a:rPr>
              <a:t>SQL Query: Identify warehouses with queues in the last month</a:t>
            </a:r>
            <a:endParaRPr sz="1400" b="0">
              <a:solidFill>
                <a:srgbClr val="374151"/>
              </a:solidFill>
            </a:endParaRPr>
          </a:p>
          <a:p>
            <a:pPr marL="0" lvl="0" indent="0" algn="l" rtl="0">
              <a:lnSpc>
                <a:spcPct val="115000"/>
              </a:lnSpc>
              <a:spcBef>
                <a:spcPts val="1500"/>
              </a:spcBef>
              <a:spcAft>
                <a:spcPts val="0"/>
              </a:spcAft>
              <a:buClr>
                <a:schemeClr val="dk1"/>
              </a:buClr>
              <a:buSzPct val="78571"/>
              <a:buFont typeface="Arial"/>
              <a:buNone/>
            </a:pPr>
            <a:r>
              <a:rPr lang="en-US" sz="1400">
                <a:solidFill>
                  <a:srgbClr val="374151"/>
                </a:solidFill>
              </a:rPr>
              <a:t>Key Strategies:</a:t>
            </a:r>
            <a:endParaRPr sz="1400">
              <a:solidFill>
                <a:srgbClr val="374151"/>
              </a:solidFill>
            </a:endParaRPr>
          </a:p>
          <a:p>
            <a:pPr marL="457200" lvl="0" indent="-228600" algn="l" rtl="0">
              <a:lnSpc>
                <a:spcPct val="115000"/>
              </a:lnSpc>
              <a:spcBef>
                <a:spcPts val="1500"/>
              </a:spcBef>
              <a:spcAft>
                <a:spcPts val="0"/>
              </a:spcAft>
              <a:buClr>
                <a:srgbClr val="374151"/>
              </a:buClr>
              <a:buSzPct val="100000"/>
              <a:buFont typeface="Arial"/>
              <a:buNone/>
            </a:pPr>
            <a:r>
              <a:rPr lang="en-US" sz="1400" b="0">
                <a:solidFill>
                  <a:srgbClr val="374151"/>
                </a:solidFill>
              </a:rPr>
              <a:t>Distribute Queries</a:t>
            </a:r>
            <a:endParaRPr sz="1400" b="0">
              <a:solidFill>
                <a:srgbClr val="374151"/>
              </a:solidFill>
            </a:endParaRPr>
          </a:p>
          <a:p>
            <a:pPr marL="914400" lvl="1" indent="-310832" algn="l" rtl="0">
              <a:lnSpc>
                <a:spcPct val="115000"/>
              </a:lnSpc>
              <a:spcBef>
                <a:spcPts val="0"/>
              </a:spcBef>
              <a:spcAft>
                <a:spcPts val="0"/>
              </a:spcAft>
              <a:buClr>
                <a:srgbClr val="374151"/>
              </a:buClr>
              <a:buSzPct val="100000"/>
              <a:buFont typeface="Arial"/>
              <a:buChar char="●"/>
            </a:pPr>
            <a:r>
              <a:rPr lang="en-US" sz="1400">
                <a:solidFill>
                  <a:srgbClr val="374151"/>
                </a:solidFill>
              </a:rPr>
              <a:t>Regular Warehouses: Create additional warehouses</a:t>
            </a:r>
            <a:endParaRPr sz="1400">
              <a:solidFill>
                <a:srgbClr val="374151"/>
              </a:solidFill>
            </a:endParaRPr>
          </a:p>
          <a:p>
            <a:pPr marL="914400" lvl="1" indent="-310832" algn="l" rtl="0">
              <a:lnSpc>
                <a:spcPct val="115000"/>
              </a:lnSpc>
              <a:spcBef>
                <a:spcPts val="0"/>
              </a:spcBef>
              <a:spcAft>
                <a:spcPts val="0"/>
              </a:spcAft>
              <a:buClr>
                <a:srgbClr val="374151"/>
              </a:buClr>
              <a:buSzPct val="100000"/>
              <a:buFont typeface="Arial"/>
              <a:buChar char="●"/>
            </a:pPr>
            <a:r>
              <a:rPr lang="en-US" sz="1400">
                <a:solidFill>
                  <a:srgbClr val="374151"/>
                </a:solidFill>
              </a:rPr>
              <a:t>Address Usage Spikes: Relocate spike-causing queries</a:t>
            </a:r>
            <a:endParaRPr sz="1400">
              <a:solidFill>
                <a:srgbClr val="374151"/>
              </a:solidFill>
            </a:endParaRPr>
          </a:p>
          <a:p>
            <a:pPr marL="457200" lvl="0" indent="-228600" algn="l" rtl="0">
              <a:lnSpc>
                <a:spcPct val="115000"/>
              </a:lnSpc>
              <a:spcBef>
                <a:spcPts val="0"/>
              </a:spcBef>
              <a:spcAft>
                <a:spcPts val="0"/>
              </a:spcAft>
              <a:buClr>
                <a:srgbClr val="374151"/>
              </a:buClr>
              <a:buSzPct val="100000"/>
              <a:buFont typeface="Arial"/>
              <a:buNone/>
            </a:pPr>
            <a:r>
              <a:rPr lang="en-US" sz="1400" b="0">
                <a:solidFill>
                  <a:srgbClr val="374151"/>
                </a:solidFill>
              </a:rPr>
              <a:t>Adopt Multi-Cluster Warehouses</a:t>
            </a:r>
            <a:endParaRPr sz="1400" b="0">
              <a:solidFill>
                <a:srgbClr val="374151"/>
              </a:solidFill>
            </a:endParaRPr>
          </a:p>
          <a:p>
            <a:pPr marL="914400" lvl="1" indent="-310832" algn="l" rtl="0">
              <a:lnSpc>
                <a:spcPct val="115000"/>
              </a:lnSpc>
              <a:spcBef>
                <a:spcPts val="0"/>
              </a:spcBef>
              <a:spcAft>
                <a:spcPts val="0"/>
              </a:spcAft>
              <a:buClr>
                <a:srgbClr val="374151"/>
              </a:buClr>
              <a:buSzPct val="100000"/>
              <a:buFont typeface="Arial"/>
              <a:buChar char="●"/>
            </a:pPr>
            <a:r>
              <a:rPr lang="en-US" sz="1400">
                <a:solidFill>
                  <a:srgbClr val="374151"/>
                </a:solidFill>
              </a:rPr>
              <a:t>Ideal for demand spikes (Requires Enterprise Edition)</a:t>
            </a:r>
            <a:endParaRPr sz="1400">
              <a:solidFill>
                <a:srgbClr val="374151"/>
              </a:solidFill>
            </a:endParaRPr>
          </a:p>
          <a:p>
            <a:pPr marL="457200" lvl="0" indent="-228600" algn="l" rtl="0">
              <a:lnSpc>
                <a:spcPct val="115000"/>
              </a:lnSpc>
              <a:spcBef>
                <a:spcPts val="0"/>
              </a:spcBef>
              <a:spcAft>
                <a:spcPts val="0"/>
              </a:spcAft>
              <a:buClr>
                <a:srgbClr val="374151"/>
              </a:buClr>
              <a:buSzPct val="100000"/>
              <a:buFont typeface="Arial"/>
              <a:buNone/>
            </a:pPr>
            <a:r>
              <a:rPr lang="en-US" sz="1400" b="0">
                <a:solidFill>
                  <a:srgbClr val="374151"/>
                </a:solidFill>
              </a:rPr>
              <a:t>Increase Maximum Clusters</a:t>
            </a:r>
            <a:endParaRPr sz="1400" b="0">
              <a:solidFill>
                <a:srgbClr val="374151"/>
              </a:solidFill>
            </a:endParaRPr>
          </a:p>
          <a:p>
            <a:pPr marL="914400" lvl="1" indent="-310832" algn="l" rtl="0">
              <a:lnSpc>
                <a:spcPct val="115000"/>
              </a:lnSpc>
              <a:spcBef>
                <a:spcPts val="0"/>
              </a:spcBef>
              <a:spcAft>
                <a:spcPts val="0"/>
              </a:spcAft>
              <a:buClr>
                <a:srgbClr val="374151"/>
              </a:buClr>
              <a:buSzPct val="100000"/>
              <a:buFont typeface="Arial"/>
              <a:buChar char="●"/>
            </a:pPr>
            <a:r>
              <a:rPr lang="en-US" sz="1400">
                <a:solidFill>
                  <a:srgbClr val="374151"/>
                </a:solidFill>
              </a:rPr>
              <a:t>For existing multi-cluster setups</a:t>
            </a:r>
            <a:endParaRPr sz="1400">
              <a:solidFill>
                <a:srgbClr val="374151"/>
              </a:solidFill>
            </a:endParaRPr>
          </a:p>
          <a:p>
            <a:pPr marL="0" lvl="0" indent="0" algn="l" rtl="0">
              <a:lnSpc>
                <a:spcPct val="115000"/>
              </a:lnSpc>
              <a:spcBef>
                <a:spcPts val="1500"/>
              </a:spcBef>
              <a:spcAft>
                <a:spcPts val="0"/>
              </a:spcAft>
              <a:buClr>
                <a:schemeClr val="dk1"/>
              </a:buClr>
              <a:buSzPct val="78571"/>
              <a:buFont typeface="Arial"/>
              <a:buNone/>
            </a:pPr>
            <a:r>
              <a:rPr lang="en-US" sz="1400">
                <a:solidFill>
                  <a:srgbClr val="374151"/>
                </a:solidFill>
              </a:rPr>
              <a:t>Cost Considerations:</a:t>
            </a:r>
            <a:endParaRPr sz="1400">
              <a:solidFill>
                <a:srgbClr val="374151"/>
              </a:solidFill>
            </a:endParaRPr>
          </a:p>
          <a:p>
            <a:pPr marL="457200" lvl="0" indent="-310832" algn="l" rtl="0">
              <a:lnSpc>
                <a:spcPct val="115000"/>
              </a:lnSpc>
              <a:spcBef>
                <a:spcPts val="1500"/>
              </a:spcBef>
              <a:spcAft>
                <a:spcPts val="0"/>
              </a:spcAft>
              <a:buClr>
                <a:srgbClr val="374151"/>
              </a:buClr>
              <a:buSzPct val="100000"/>
              <a:buFont typeface="Arial"/>
              <a:buChar char="●"/>
            </a:pPr>
            <a:r>
              <a:rPr lang="en-US" sz="1400" b="0">
                <a:solidFill>
                  <a:srgbClr val="374151"/>
                </a:solidFill>
              </a:rPr>
              <a:t>Be mindful of credit consumption for multi-cluster warehouses</a:t>
            </a:r>
            <a:endParaRPr sz="1400" b="0">
              <a:solidFill>
                <a:srgbClr val="374151"/>
              </a:solidFill>
            </a:endParaRPr>
          </a:p>
          <a:p>
            <a:pPr marL="457200" lvl="0" indent="-310832" algn="l" rtl="0">
              <a:lnSpc>
                <a:spcPct val="115000"/>
              </a:lnSpc>
              <a:spcBef>
                <a:spcPts val="0"/>
              </a:spcBef>
              <a:spcAft>
                <a:spcPts val="0"/>
              </a:spcAft>
              <a:buClr>
                <a:srgbClr val="374151"/>
              </a:buClr>
              <a:buSzPct val="100000"/>
              <a:buFont typeface="Arial"/>
              <a:buChar char="●"/>
            </a:pPr>
            <a:r>
              <a:rPr lang="en-US" sz="1400" b="0">
                <a:solidFill>
                  <a:srgbClr val="374151"/>
                </a:solidFill>
              </a:rPr>
              <a:t>Economy scaling policy: Balances cost and elasticity</a:t>
            </a:r>
            <a:endParaRPr sz="1400" b="0">
              <a:solidFill>
                <a:srgbClr val="374151"/>
              </a:solidFill>
            </a:endParaRPr>
          </a:p>
          <a:p>
            <a:pPr marL="0" lvl="0" indent="0" algn="l" rtl="0">
              <a:lnSpc>
                <a:spcPct val="115000"/>
              </a:lnSpc>
              <a:spcBef>
                <a:spcPts val="1500"/>
              </a:spcBef>
              <a:spcAft>
                <a:spcPts val="0"/>
              </a:spcAft>
              <a:buClr>
                <a:schemeClr val="dk1"/>
              </a:buClr>
              <a:buSzPct val="78571"/>
              <a:buFont typeface="Arial"/>
              <a:buNone/>
            </a:pPr>
            <a:r>
              <a:rPr lang="en-US" sz="1400">
                <a:solidFill>
                  <a:srgbClr val="374151"/>
                </a:solidFill>
              </a:rPr>
              <a:t>Configuration Steps:</a:t>
            </a:r>
            <a:endParaRPr sz="1400">
              <a:solidFill>
                <a:srgbClr val="374151"/>
              </a:solidFill>
            </a:endParaRPr>
          </a:p>
          <a:p>
            <a:pPr marL="457200" lvl="0" indent="-310832" algn="l" rtl="0">
              <a:lnSpc>
                <a:spcPct val="115000"/>
              </a:lnSpc>
              <a:spcBef>
                <a:spcPts val="1500"/>
              </a:spcBef>
              <a:spcAft>
                <a:spcPts val="0"/>
              </a:spcAft>
              <a:buClr>
                <a:srgbClr val="374151"/>
              </a:buClr>
              <a:buSzPct val="100000"/>
              <a:buFont typeface="Roboto"/>
              <a:buChar char="●"/>
            </a:pPr>
            <a:r>
              <a:rPr lang="en-US" sz="1400" b="0">
                <a:solidFill>
                  <a:srgbClr val="374151"/>
                </a:solidFill>
              </a:rPr>
              <a:t>Regular Warehouses: Use Snowsight or CREATE WAREHOUSE command</a:t>
            </a:r>
            <a:endParaRPr sz="1400" b="0">
              <a:solidFill>
                <a:srgbClr val="374151"/>
              </a:solidFill>
            </a:endParaRPr>
          </a:p>
          <a:p>
            <a:pPr marL="457200" lvl="0" indent="-310832" algn="l" rtl="0">
              <a:lnSpc>
                <a:spcPct val="115000"/>
              </a:lnSpc>
              <a:spcBef>
                <a:spcPts val="0"/>
              </a:spcBef>
              <a:spcAft>
                <a:spcPts val="0"/>
              </a:spcAft>
              <a:buClr>
                <a:srgbClr val="374151"/>
              </a:buClr>
              <a:buSzPct val="100000"/>
              <a:buFont typeface="Arial"/>
              <a:buChar char="●"/>
            </a:pPr>
            <a:r>
              <a:rPr lang="en-US" sz="1400" b="0">
                <a:solidFill>
                  <a:srgbClr val="374151"/>
                </a:solidFill>
              </a:rPr>
              <a:t>Multi-Cluster Warehouses: Edit warehouse settings in Snowsight</a:t>
            </a:r>
            <a:endParaRPr sz="1400" b="0">
              <a:solidFill>
                <a:srgbClr val="374151"/>
              </a:solidFill>
            </a:endParaRPr>
          </a:p>
          <a:p>
            <a:pPr marL="0" lvl="0" indent="0" algn="l" rtl="0">
              <a:spcBef>
                <a:spcPts val="1500"/>
              </a:spcBef>
              <a:spcAft>
                <a:spcPts val="600"/>
              </a:spcAft>
              <a:buNone/>
            </a:pPr>
            <a:endParaRPr/>
          </a:p>
        </p:txBody>
      </p:sp>
      <p:sp>
        <p:nvSpPr>
          <p:cNvPr id="2767" name="Google Shape;2767;g294a025d0a6_0_45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g294a025d0a6_0_459"/>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Resolve Memory Spillage </a:t>
            </a:r>
            <a:endParaRPr/>
          </a:p>
        </p:txBody>
      </p:sp>
      <p:sp>
        <p:nvSpPr>
          <p:cNvPr id="2774" name="Google Shape;2774;g294a025d0a6_0_459"/>
          <p:cNvSpPr txBox="1">
            <a:spLocks noGrp="1"/>
          </p:cNvSpPr>
          <p:nvPr>
            <p:ph type="body" idx="1"/>
          </p:nvPr>
        </p:nvSpPr>
        <p:spPr>
          <a:xfrm>
            <a:off x="609600" y="1073900"/>
            <a:ext cx="5174100" cy="54954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400">
                <a:solidFill>
                  <a:srgbClr val="374151"/>
                </a:solidFill>
              </a:rPr>
              <a:t>Objective:</a:t>
            </a:r>
            <a:r>
              <a:rPr lang="en-US" sz="1400" b="0">
                <a:solidFill>
                  <a:srgbClr val="374151"/>
                </a:solidFill>
              </a:rPr>
              <a:t> Enhance query performance by addressing memory spillage issues</a:t>
            </a:r>
            <a:endParaRPr sz="1400" b="0">
              <a:solidFill>
                <a:srgbClr val="374151"/>
              </a:solidFill>
            </a:endParaRPr>
          </a:p>
          <a:p>
            <a:pPr marL="0" lvl="0" indent="0" algn="l" rtl="0">
              <a:lnSpc>
                <a:spcPct val="115000"/>
              </a:lnSpc>
              <a:spcBef>
                <a:spcPts val="1500"/>
              </a:spcBef>
              <a:spcAft>
                <a:spcPts val="0"/>
              </a:spcAft>
              <a:buNone/>
            </a:pPr>
            <a:r>
              <a:rPr lang="en-US" sz="1400">
                <a:solidFill>
                  <a:srgbClr val="374151"/>
                </a:solidFill>
              </a:rPr>
              <a:t>Identify Problematic Queries:</a:t>
            </a:r>
            <a:endParaRPr sz="1400">
              <a:solidFill>
                <a:srgbClr val="374151"/>
              </a:solidFill>
            </a:endParaRPr>
          </a:p>
          <a:p>
            <a:pPr marL="457200" lvl="0" indent="-317500" algn="l" rtl="0">
              <a:lnSpc>
                <a:spcPct val="115000"/>
              </a:lnSpc>
              <a:spcBef>
                <a:spcPts val="1500"/>
              </a:spcBef>
              <a:spcAft>
                <a:spcPts val="0"/>
              </a:spcAft>
              <a:buClr>
                <a:srgbClr val="374151"/>
              </a:buClr>
              <a:buSzPts val="1400"/>
              <a:buFont typeface="Arial"/>
              <a:buChar char="●"/>
            </a:pPr>
            <a:r>
              <a:rPr lang="en-US" sz="1400" b="0">
                <a:solidFill>
                  <a:srgbClr val="374151"/>
                </a:solidFill>
              </a:rPr>
              <a:t>Diagnostic Query: Top 10 queries spilling to local and remote storage</a:t>
            </a:r>
            <a:endParaRPr sz="1400" b="0">
              <a:solidFill>
                <a:srgbClr val="374151"/>
              </a:solidFill>
            </a:endParaRPr>
          </a:p>
          <a:p>
            <a:pPr marL="457200" lvl="0" indent="-317500" algn="l" rtl="0">
              <a:lnSpc>
                <a:spcPct val="115000"/>
              </a:lnSpc>
              <a:spcBef>
                <a:spcPts val="0"/>
              </a:spcBef>
              <a:spcAft>
                <a:spcPts val="0"/>
              </a:spcAft>
              <a:buClr>
                <a:srgbClr val="374151"/>
              </a:buClr>
              <a:buSzPts val="1400"/>
              <a:buFont typeface="Roboto"/>
              <a:buChar char="●"/>
            </a:pPr>
            <a:r>
              <a:rPr lang="en-US" sz="1400" b="0">
                <a:solidFill>
                  <a:srgbClr val="374151"/>
                </a:solidFill>
              </a:rPr>
              <a:t>Database: snowflake.account_usage.query_history</a:t>
            </a:r>
            <a:endParaRPr sz="1400" b="0">
              <a:solidFill>
                <a:srgbClr val="374151"/>
              </a:solidFill>
            </a:endParaRPr>
          </a:p>
          <a:p>
            <a:pPr marL="0" lvl="0" indent="0" algn="l" rtl="0">
              <a:lnSpc>
                <a:spcPct val="115000"/>
              </a:lnSpc>
              <a:spcBef>
                <a:spcPts val="1500"/>
              </a:spcBef>
              <a:spcAft>
                <a:spcPts val="0"/>
              </a:spcAft>
              <a:buNone/>
            </a:pPr>
            <a:r>
              <a:rPr lang="en-US" sz="1400">
                <a:solidFill>
                  <a:srgbClr val="374151"/>
                </a:solidFill>
              </a:rPr>
              <a:t>Key Strategies:</a:t>
            </a:r>
            <a:endParaRPr sz="1400">
              <a:solidFill>
                <a:srgbClr val="374151"/>
              </a:solidFill>
            </a:endParaRPr>
          </a:p>
          <a:p>
            <a:pPr marL="457200" lvl="0" indent="-228600" algn="l" rtl="0">
              <a:lnSpc>
                <a:spcPct val="115000"/>
              </a:lnSpc>
              <a:spcBef>
                <a:spcPts val="1500"/>
              </a:spcBef>
              <a:spcAft>
                <a:spcPts val="0"/>
              </a:spcAft>
              <a:buClr>
                <a:srgbClr val="374151"/>
              </a:buClr>
              <a:buSzPts val="1400"/>
              <a:buFont typeface="Arial"/>
              <a:buNone/>
            </a:pPr>
            <a:r>
              <a:rPr lang="en-US" sz="1400" b="0">
                <a:solidFill>
                  <a:srgbClr val="374151"/>
                </a:solidFill>
              </a:rPr>
              <a:t>Convert to Snowpark-Optimized Warehouse</a:t>
            </a:r>
            <a:endParaRPr sz="1400" b="0">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sz="1400">
                <a:solidFill>
                  <a:srgbClr val="374151"/>
                </a:solidFill>
              </a:rPr>
              <a:t>Offers 16x more memory per node, 10x local cache</a:t>
            </a:r>
            <a:endParaRPr sz="1400">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sz="1400">
                <a:solidFill>
                  <a:srgbClr val="374151"/>
                </a:solidFill>
              </a:rPr>
              <a:t>Suitable for queries needing more memory without added compute</a:t>
            </a:r>
            <a:endParaRPr sz="1400">
              <a:solidFill>
                <a:srgbClr val="374151"/>
              </a:solidFill>
            </a:endParaRPr>
          </a:p>
          <a:p>
            <a:pPr marL="457200" lvl="0" indent="-228600" algn="l" rtl="0">
              <a:lnSpc>
                <a:spcPct val="115000"/>
              </a:lnSpc>
              <a:spcBef>
                <a:spcPts val="0"/>
              </a:spcBef>
              <a:spcAft>
                <a:spcPts val="0"/>
              </a:spcAft>
              <a:buClr>
                <a:srgbClr val="374151"/>
              </a:buClr>
              <a:buSzPts val="1400"/>
              <a:buFont typeface="Arial"/>
              <a:buNone/>
            </a:pPr>
            <a:r>
              <a:rPr lang="en-US" sz="1400" b="0">
                <a:solidFill>
                  <a:srgbClr val="374151"/>
                </a:solidFill>
              </a:rPr>
              <a:t>Analyze Query Profile</a:t>
            </a:r>
            <a:endParaRPr sz="1400" b="0">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sz="1400">
                <a:solidFill>
                  <a:srgbClr val="374151"/>
                </a:solidFill>
              </a:rPr>
              <a:t>Identify operation nodes causing spillage</a:t>
            </a:r>
            <a:endParaRPr sz="1400">
              <a:solidFill>
                <a:srgbClr val="374151"/>
              </a:solidFill>
            </a:endParaRPr>
          </a:p>
          <a:p>
            <a:pPr marL="0" lvl="0" indent="0" algn="l" rtl="0">
              <a:lnSpc>
                <a:spcPct val="115000"/>
              </a:lnSpc>
              <a:spcBef>
                <a:spcPts val="1500"/>
              </a:spcBef>
              <a:spcAft>
                <a:spcPts val="0"/>
              </a:spcAft>
              <a:buNone/>
            </a:pPr>
            <a:endParaRPr sz="1400">
              <a:solidFill>
                <a:srgbClr val="374151"/>
              </a:solidFill>
            </a:endParaRPr>
          </a:p>
          <a:p>
            <a:pPr marL="0" lvl="0" indent="0" algn="l" rtl="0">
              <a:spcBef>
                <a:spcPts val="1500"/>
              </a:spcBef>
              <a:spcAft>
                <a:spcPts val="600"/>
              </a:spcAft>
              <a:buNone/>
            </a:pPr>
            <a:endParaRPr sz="1000"/>
          </a:p>
        </p:txBody>
      </p:sp>
      <p:sp>
        <p:nvSpPr>
          <p:cNvPr id="2775" name="Google Shape;2775;g294a025d0a6_0_459"/>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199</a:t>
            </a:fld>
            <a:endParaRPr/>
          </a:p>
        </p:txBody>
      </p:sp>
      <p:sp>
        <p:nvSpPr>
          <p:cNvPr id="2776" name="Google Shape;2776;g294a025d0a6_0_459"/>
          <p:cNvSpPr txBox="1">
            <a:spLocks noGrp="1"/>
          </p:cNvSpPr>
          <p:nvPr>
            <p:ph type="body" idx="1"/>
          </p:nvPr>
        </p:nvSpPr>
        <p:spPr>
          <a:xfrm>
            <a:off x="6380100" y="1073900"/>
            <a:ext cx="4870200" cy="5495400"/>
          </a:xfrm>
          <a:prstGeom prst="rect">
            <a:avLst/>
          </a:prstGeom>
        </p:spPr>
        <p:txBody>
          <a:bodyPr spcFirstLastPara="1" wrap="square" lIns="91425" tIns="45700" rIns="91425" bIns="45700" anchor="t" anchorCtr="0">
            <a:noAutofit/>
          </a:bodyPr>
          <a:lstStyle/>
          <a:p>
            <a:pPr marL="0" lvl="0" indent="0" algn="l" rtl="0">
              <a:lnSpc>
                <a:spcPct val="115000"/>
              </a:lnSpc>
              <a:spcBef>
                <a:spcPts val="1500"/>
              </a:spcBef>
              <a:spcAft>
                <a:spcPts val="0"/>
              </a:spcAft>
              <a:buNone/>
            </a:pPr>
            <a:r>
              <a:rPr lang="en-US" sz="1400">
                <a:solidFill>
                  <a:srgbClr val="374151"/>
                </a:solidFill>
              </a:rPr>
              <a:t>Cost Comparison:</a:t>
            </a:r>
            <a:endParaRPr sz="1400">
              <a:solidFill>
                <a:srgbClr val="374151"/>
              </a:solidFill>
            </a:endParaRPr>
          </a:p>
          <a:p>
            <a:pPr marL="457200" lvl="0" indent="-317500" algn="l" rtl="0">
              <a:lnSpc>
                <a:spcPct val="115000"/>
              </a:lnSpc>
              <a:spcBef>
                <a:spcPts val="1500"/>
              </a:spcBef>
              <a:spcAft>
                <a:spcPts val="0"/>
              </a:spcAft>
              <a:buClr>
                <a:srgbClr val="374151"/>
              </a:buClr>
              <a:buSzPts val="1400"/>
              <a:buFont typeface="Arial"/>
              <a:buChar char="●"/>
            </a:pPr>
            <a:r>
              <a:rPr lang="en-US" sz="1400" b="0">
                <a:solidFill>
                  <a:srgbClr val="374151"/>
                </a:solidFill>
              </a:rPr>
              <a:t>Standard vs. Snowpark-Optimized Warehouses</a:t>
            </a:r>
            <a:endParaRPr sz="1400" b="0">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sz="1400" b="0">
                <a:solidFill>
                  <a:srgbClr val="374151"/>
                </a:solidFill>
              </a:rPr>
              <a:t>X-Small to 6X-Large: 1 to 512 credits for Standard, 6 to 768 credits for Snowpark-Optimized (Medium to 6</a:t>
            </a:r>
            <a:endParaRPr sz="1400" b="0">
              <a:solidFill>
                <a:srgbClr val="374151"/>
              </a:solidFill>
            </a:endParaRPr>
          </a:p>
          <a:p>
            <a:pPr marL="0" lvl="0" indent="0" algn="l" rtl="0">
              <a:lnSpc>
                <a:spcPct val="115000"/>
              </a:lnSpc>
              <a:spcBef>
                <a:spcPts val="1500"/>
              </a:spcBef>
              <a:spcAft>
                <a:spcPts val="0"/>
              </a:spcAft>
              <a:buNone/>
            </a:pPr>
            <a:r>
              <a:rPr lang="en-US" sz="1400">
                <a:solidFill>
                  <a:srgbClr val="374151"/>
                </a:solidFill>
              </a:rPr>
              <a:t>Conversion Steps:</a:t>
            </a:r>
            <a:endParaRPr sz="1400">
              <a:solidFill>
                <a:srgbClr val="374151"/>
              </a:solidFill>
            </a:endParaRPr>
          </a:p>
          <a:p>
            <a:pPr marL="457200" lvl="0" indent="-317500" algn="l" rtl="0">
              <a:lnSpc>
                <a:spcPct val="115000"/>
              </a:lnSpc>
              <a:spcBef>
                <a:spcPts val="1500"/>
              </a:spcBef>
              <a:spcAft>
                <a:spcPts val="0"/>
              </a:spcAft>
              <a:buClr>
                <a:srgbClr val="374151"/>
              </a:buClr>
              <a:buSzPts val="1400"/>
              <a:buFont typeface="Arial"/>
              <a:buChar char="●"/>
            </a:pPr>
            <a:r>
              <a:rPr lang="en-US" sz="1400" b="0">
                <a:solidFill>
                  <a:srgbClr val="374151"/>
                </a:solidFill>
              </a:rPr>
              <a:t>Snowsight:</a:t>
            </a:r>
            <a:endParaRPr sz="1400" b="0">
              <a:solidFill>
                <a:srgbClr val="374151"/>
              </a:solidFill>
            </a:endParaRPr>
          </a:p>
          <a:p>
            <a:pPr marL="914400" lvl="1" indent="-228600" algn="l" rtl="0">
              <a:lnSpc>
                <a:spcPct val="115000"/>
              </a:lnSpc>
              <a:spcBef>
                <a:spcPts val="0"/>
              </a:spcBef>
              <a:spcAft>
                <a:spcPts val="0"/>
              </a:spcAft>
              <a:buClr>
                <a:srgbClr val="374151"/>
              </a:buClr>
              <a:buSzPts val="1400"/>
              <a:buFont typeface="Arial"/>
              <a:buNone/>
            </a:pPr>
            <a:r>
              <a:rPr lang="en-US" sz="1400">
                <a:solidFill>
                  <a:srgbClr val="374151"/>
                </a:solidFill>
              </a:rPr>
              <a:t>Sign in, navigate to Admin » Warehouses</a:t>
            </a:r>
            <a:endParaRPr sz="1400">
              <a:solidFill>
                <a:srgbClr val="374151"/>
              </a:solidFill>
            </a:endParaRPr>
          </a:p>
          <a:p>
            <a:pPr marL="914400" lvl="1" indent="-228600" algn="l" rtl="0">
              <a:lnSpc>
                <a:spcPct val="115000"/>
              </a:lnSpc>
              <a:spcBef>
                <a:spcPts val="0"/>
              </a:spcBef>
              <a:spcAft>
                <a:spcPts val="0"/>
              </a:spcAft>
              <a:buClr>
                <a:srgbClr val="374151"/>
              </a:buClr>
              <a:buSzPts val="1400"/>
              <a:buFont typeface="Arial"/>
              <a:buNone/>
            </a:pPr>
            <a:r>
              <a:rPr lang="en-US" sz="1400">
                <a:solidFill>
                  <a:srgbClr val="374151"/>
                </a:solidFill>
              </a:rPr>
              <a:t>Suspend warehouse</a:t>
            </a:r>
            <a:endParaRPr sz="1400">
              <a:solidFill>
                <a:srgbClr val="374151"/>
              </a:solidFill>
            </a:endParaRPr>
          </a:p>
          <a:p>
            <a:pPr marL="914400" lvl="1" indent="-228600" algn="l" rtl="0">
              <a:lnSpc>
                <a:spcPct val="115000"/>
              </a:lnSpc>
              <a:spcBef>
                <a:spcPts val="0"/>
              </a:spcBef>
              <a:spcAft>
                <a:spcPts val="0"/>
              </a:spcAft>
              <a:buClr>
                <a:srgbClr val="374151"/>
              </a:buClr>
              <a:buSzPts val="1400"/>
              <a:buFont typeface="Arial"/>
              <a:buNone/>
            </a:pPr>
            <a:r>
              <a:rPr lang="en-US" sz="1400">
                <a:solidFill>
                  <a:srgbClr val="374151"/>
                </a:solidFill>
              </a:rPr>
              <a:t>Edit and select Snowpark-Optimized</a:t>
            </a:r>
            <a:endParaRPr sz="1400">
              <a:solidFill>
                <a:srgbClr val="374151"/>
              </a:solidFill>
            </a:endParaRPr>
          </a:p>
          <a:p>
            <a:pPr marL="914400" lvl="1" indent="-228600" algn="l" rtl="0">
              <a:lnSpc>
                <a:spcPct val="115000"/>
              </a:lnSpc>
              <a:spcBef>
                <a:spcPts val="0"/>
              </a:spcBef>
              <a:spcAft>
                <a:spcPts val="0"/>
              </a:spcAft>
              <a:buClr>
                <a:srgbClr val="374151"/>
              </a:buClr>
              <a:buSzPts val="1400"/>
              <a:buFont typeface="Arial"/>
              <a:buNone/>
            </a:pPr>
            <a:r>
              <a:rPr lang="en-US" sz="1400">
                <a:solidFill>
                  <a:srgbClr val="374151"/>
                </a:solidFill>
              </a:rPr>
              <a:t>Save changes</a:t>
            </a:r>
            <a:endParaRPr sz="1400">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sz="1400" b="0">
                <a:solidFill>
                  <a:srgbClr val="374151"/>
                </a:solidFill>
              </a:rPr>
              <a:t>SQL:</a:t>
            </a:r>
            <a:endParaRPr sz="1400" b="0">
              <a:solidFill>
                <a:srgbClr val="374151"/>
              </a:solidFill>
            </a:endParaRPr>
          </a:p>
          <a:p>
            <a:pPr marL="914400" lvl="1" indent="-228600" algn="l" rtl="0">
              <a:lnSpc>
                <a:spcPct val="115000"/>
              </a:lnSpc>
              <a:spcBef>
                <a:spcPts val="0"/>
              </a:spcBef>
              <a:spcAft>
                <a:spcPts val="0"/>
              </a:spcAft>
              <a:buClr>
                <a:srgbClr val="374151"/>
              </a:buClr>
              <a:buSzPts val="1400"/>
              <a:buFont typeface="Arial"/>
              <a:buNone/>
            </a:pPr>
            <a:r>
              <a:rPr lang="en-US" sz="1400">
                <a:solidFill>
                  <a:srgbClr val="374151"/>
                </a:solidFill>
              </a:rPr>
              <a:t>ALTER WAREHOUSE SUSPEND;</a:t>
            </a:r>
            <a:endParaRPr sz="1400">
              <a:solidFill>
                <a:srgbClr val="374151"/>
              </a:solidFill>
            </a:endParaRPr>
          </a:p>
          <a:p>
            <a:pPr marL="914400" lvl="1" indent="-228600" algn="l" rtl="0">
              <a:lnSpc>
                <a:spcPct val="115000"/>
              </a:lnSpc>
              <a:spcBef>
                <a:spcPts val="0"/>
              </a:spcBef>
              <a:spcAft>
                <a:spcPts val="0"/>
              </a:spcAft>
              <a:buClr>
                <a:srgbClr val="374151"/>
              </a:buClr>
              <a:buSzPts val="1400"/>
              <a:buFont typeface="Arial"/>
              <a:buNone/>
            </a:pPr>
            <a:r>
              <a:rPr lang="en-US" sz="1400">
                <a:solidFill>
                  <a:srgbClr val="374151"/>
                </a:solidFill>
              </a:rPr>
              <a:t>ALTER WAREHOUSE my_analytics_wh SET WAREHOUSE_TYPE='snowpark-optimized';</a:t>
            </a:r>
            <a:endParaRPr sz="1400">
              <a:solidFill>
                <a:srgbClr val="374151"/>
              </a:solidFill>
            </a:endParaRPr>
          </a:p>
          <a:p>
            <a:pPr marL="0" lvl="0" indent="0" algn="l" rtl="0">
              <a:lnSpc>
                <a:spcPct val="115000"/>
              </a:lnSpc>
              <a:spcBef>
                <a:spcPts val="1500"/>
              </a:spcBef>
              <a:spcAft>
                <a:spcPts val="0"/>
              </a:spcAft>
              <a:buNone/>
            </a:pPr>
            <a:endParaRPr sz="1000">
              <a:solidFill>
                <a:srgbClr val="374151"/>
              </a:solidFill>
            </a:endParaRPr>
          </a:p>
          <a:p>
            <a:pPr marL="0" lvl="0" indent="0" algn="l" rtl="0">
              <a:spcBef>
                <a:spcPts val="1500"/>
              </a:spcBef>
              <a:spcAft>
                <a:spcPts val="600"/>
              </a:spcAft>
              <a:buNone/>
            </a:pP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7"/>
          <p:cNvSpPr txBox="1">
            <a:spLocks noGrp="1"/>
          </p:cNvSpPr>
          <p:nvPr>
            <p:ph type="title"/>
          </p:nvPr>
        </p:nvSpPr>
        <p:spPr>
          <a:xfrm>
            <a:off x="609600" y="152718"/>
            <a:ext cx="8013405" cy="729784"/>
          </a:xfrm>
          <a:prstGeom prst="rect">
            <a:avLst/>
          </a:prstGeom>
          <a:noFill/>
          <a:ln>
            <a:noFill/>
          </a:ln>
        </p:spPr>
        <p:txBody>
          <a:bodyPr spcFirstLastPara="1" wrap="square" lIns="0" tIns="12700" rIns="0" bIns="0" anchor="b" anchorCtr="0">
            <a:spAutoFit/>
          </a:bodyPr>
          <a:lstStyle/>
          <a:p>
            <a:pPr marL="12700" lvl="0" indent="0" algn="l" rtl="0">
              <a:lnSpc>
                <a:spcPct val="100000"/>
              </a:lnSpc>
              <a:spcBef>
                <a:spcPts val="0"/>
              </a:spcBef>
              <a:spcAft>
                <a:spcPts val="0"/>
              </a:spcAft>
              <a:buClr>
                <a:schemeClr val="dk2"/>
              </a:buClr>
              <a:buSzPts val="4400"/>
              <a:buFont typeface="Arial Black"/>
              <a:buNone/>
            </a:pPr>
            <a:r>
              <a:rPr lang="en-US" sz="4400"/>
              <a:t>MEET THE INSTRUCTOR</a:t>
            </a:r>
            <a:endParaRPr sz="4400"/>
          </a:p>
        </p:txBody>
      </p:sp>
      <p:sp>
        <p:nvSpPr>
          <p:cNvPr id="1005" name="Google Shape;1005;p7"/>
          <p:cNvSpPr txBox="1"/>
          <p:nvPr/>
        </p:nvSpPr>
        <p:spPr>
          <a:xfrm>
            <a:off x="609600" y="1329525"/>
            <a:ext cx="8955600" cy="2099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dirty="0"/>
              <a:t>                                    Srinivas </a:t>
            </a:r>
            <a:r>
              <a:rPr lang="en-US" sz="2600" dirty="0" err="1"/>
              <a:t>Sukka</a:t>
            </a:r>
            <a:endParaRPr sz="2600" dirty="0"/>
          </a:p>
          <a:p>
            <a:pPr marL="0" marR="0" lvl="0" indent="0" algn="l" rtl="0">
              <a:lnSpc>
                <a:spcPct val="100000"/>
              </a:lnSpc>
              <a:spcBef>
                <a:spcPts val="0"/>
              </a:spcBef>
              <a:spcAft>
                <a:spcPts val="0"/>
              </a:spcAft>
              <a:buClr>
                <a:srgbClr val="000000"/>
              </a:buClr>
              <a:buSzPts val="2600"/>
              <a:buFont typeface="Arial"/>
              <a:buNone/>
            </a:pPr>
            <a:endParaRPr sz="2600" dirty="0"/>
          </a:p>
          <a:p>
            <a:pPr marL="0" marR="0" lvl="0" indent="0" algn="l" rtl="0">
              <a:lnSpc>
                <a:spcPct val="100000"/>
              </a:lnSpc>
              <a:spcBef>
                <a:spcPts val="0"/>
              </a:spcBef>
              <a:spcAft>
                <a:spcPts val="0"/>
              </a:spcAft>
              <a:buClr>
                <a:srgbClr val="000000"/>
              </a:buClr>
              <a:buSzPts val="2600"/>
              <a:buFont typeface="Arial"/>
              <a:buNone/>
            </a:pPr>
            <a:r>
              <a:rPr lang="en-US" sz="2600"/>
              <a:t>Experienced Technical Lead specializing in enterprise data warehousing solutions with over 5 years of hands on expertise in snowflake cloud data warehouse</a:t>
            </a:r>
            <a:endParaRPr sz="2600"/>
          </a:p>
        </p:txBody>
      </p:sp>
      <p:sp>
        <p:nvSpPr>
          <p:cNvPr id="1006" name="Google Shape;1006;p7"/>
          <p:cNvSpPr txBox="1"/>
          <p:nvPr/>
        </p:nvSpPr>
        <p:spPr>
          <a:xfrm>
            <a:off x="2982046" y="4073058"/>
            <a:ext cx="5450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1"/>
                </a:solidFill>
              </a:rPr>
              <a:t>         </a:t>
            </a:r>
            <a:r>
              <a:rPr lang="en-US" sz="1800" b="0" i="0" u="none" strike="noStrike" cap="none">
                <a:solidFill>
                  <a:schemeClr val="dk1"/>
                </a:solidFill>
                <a:latin typeface="Arial"/>
                <a:ea typeface="Arial"/>
                <a:cs typeface="Arial"/>
                <a:sym typeface="Arial"/>
              </a:rPr>
              <a:t>Email</a:t>
            </a:r>
            <a:r>
              <a:rPr lang="en-US"/>
              <a:t>: </a:t>
            </a:r>
            <a:r>
              <a:rPr lang="en-US" sz="1800">
                <a:solidFill>
                  <a:schemeClr val="dk1"/>
                </a:solidFill>
              </a:rPr>
              <a:t>srinivas</a:t>
            </a:r>
            <a:r>
              <a:rPr lang="en-US" sz="1800" b="0" i="0" u="none" strike="noStrike" cap="none">
                <a:solidFill>
                  <a:schemeClr val="dk1"/>
                </a:solidFill>
                <a:latin typeface="Arial"/>
                <a:ea typeface="Arial"/>
                <a:cs typeface="Arial"/>
                <a:sym typeface="Arial"/>
              </a:rPr>
              <a:t>@innovationinsoftware.com</a:t>
            </a:r>
            <a:endParaRPr sz="1400" b="0" i="0" u="none" strike="noStrike" cap="none">
              <a:solidFill>
                <a:srgbClr val="000000"/>
              </a:solidFill>
              <a:latin typeface="Arial"/>
              <a:ea typeface="Arial"/>
              <a:cs typeface="Arial"/>
              <a:sym typeface="Arial"/>
            </a:endParaRPr>
          </a:p>
        </p:txBody>
      </p:sp>
      <p:sp>
        <p:nvSpPr>
          <p:cNvPr id="1007" name="Google Shape;1007;p7"/>
          <p:cNvSpPr txBox="1"/>
          <p:nvPr/>
        </p:nvSpPr>
        <p:spPr>
          <a:xfrm>
            <a:off x="9565341" y="4073048"/>
            <a:ext cx="1883700" cy="197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Arial"/>
                <a:ea typeface="Arial"/>
                <a:cs typeface="Arial"/>
                <a:sym typeface="Arial"/>
              </a:rPr>
              <a:t>Expertise</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a:solidFill>
                  <a:schemeClr val="dk1"/>
                </a:solidFill>
              </a:rPr>
              <a:t>SQL</a:t>
            </a:r>
            <a:endParaRPr/>
          </a:p>
          <a:p>
            <a:pPr marL="285750" marR="0" lvl="0" indent="-285750" algn="l" rtl="0">
              <a:lnSpc>
                <a:spcPct val="100000"/>
              </a:lnSpc>
              <a:spcBef>
                <a:spcPts val="0"/>
              </a:spcBef>
              <a:spcAft>
                <a:spcPts val="0"/>
              </a:spcAft>
              <a:buClr>
                <a:schemeClr val="dk1"/>
              </a:buClr>
              <a:buSzPts val="1800"/>
              <a:buFont typeface="Arial"/>
              <a:buChar char="•"/>
            </a:pPr>
            <a:r>
              <a:rPr lang="en-US" sz="1800">
                <a:solidFill>
                  <a:schemeClr val="dk1"/>
                </a:solidFill>
              </a:rPr>
              <a:t>Snowflake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a:solidFill>
                  <a:schemeClr val="dk1"/>
                </a:solidFill>
              </a:rPr>
              <a:t>Airflow</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a:solidFill>
                  <a:schemeClr val="dk1"/>
                </a:solidFill>
              </a:rPr>
              <a:t>DBT</a:t>
            </a:r>
            <a:endParaRPr sz="18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Oracle</a:t>
            </a:r>
            <a:endParaRPr sz="1400" b="0" i="0" u="none" strike="noStrike" cap="none">
              <a:solidFill>
                <a:srgbClr val="000000"/>
              </a:solidFill>
              <a:latin typeface="Arial"/>
              <a:ea typeface="Arial"/>
              <a:cs typeface="Arial"/>
              <a:sym typeface="Arial"/>
            </a:endParaRPr>
          </a:p>
        </p:txBody>
      </p:sp>
      <p:sp>
        <p:nvSpPr>
          <p:cNvPr id="1008" name="Google Shape;1008;p7"/>
          <p:cNvSpPr txBox="1">
            <a:spLocks noGrp="1"/>
          </p:cNvSpPr>
          <p:nvPr>
            <p:ph type="sldNum" idx="12"/>
          </p:nvPr>
        </p:nvSpPr>
        <p:spPr>
          <a:xfrm rot="-5400000">
            <a:off x="11189124" y="5824644"/>
            <a:ext cx="1315721" cy="48683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a:t>
            </a:fld>
            <a:endParaRPr sz="2400" b="1" i="0" u="none" strike="noStrike" cap="none">
              <a:solidFill>
                <a:srgbClr val="D1282E"/>
              </a:solidFill>
              <a:latin typeface="Arial"/>
              <a:ea typeface="Arial"/>
              <a:cs typeface="Arial"/>
              <a:sym typeface="Arial"/>
            </a:endParaRPr>
          </a:p>
        </p:txBody>
      </p:sp>
      <p:sp>
        <p:nvSpPr>
          <p:cNvPr id="1009" name="Google Shape;1009;p7"/>
          <p:cNvSpPr txBox="1">
            <a:spLocks noGrp="1"/>
          </p:cNvSpPr>
          <p:nvPr>
            <p:ph type="ftr" idx="11"/>
          </p:nvPr>
        </p:nvSpPr>
        <p:spPr>
          <a:xfrm>
            <a:off x="44302" y="6574155"/>
            <a:ext cx="4572000" cy="28384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2024 by Innovation In Software Corporation</a:t>
            </a:r>
            <a:endParaRPr/>
          </a:p>
        </p:txBody>
      </p:sp>
      <p:sp>
        <p:nvSpPr>
          <p:cNvPr id="1010" name="Google Shape;1010;p7"/>
          <p:cNvSpPr txBox="1"/>
          <p:nvPr/>
        </p:nvSpPr>
        <p:spPr>
          <a:xfrm>
            <a:off x="3063248" y="5173322"/>
            <a:ext cx="54501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chemeClr val="dk1"/>
                </a:solidFill>
              </a:rPr>
              <a:t>All India Hackathon winner conducted by Snowflake</a:t>
            </a:r>
            <a:endParaRPr sz="1400" b="0" i="0" u="none" strike="noStrike" cap="none">
              <a:solidFill>
                <a:srgbClr val="000000"/>
              </a:solidFill>
              <a:latin typeface="Arial"/>
              <a:ea typeface="Arial"/>
              <a:cs typeface="Arial"/>
              <a:sym typeface="Arial"/>
            </a:endParaRPr>
          </a:p>
        </p:txBody>
      </p:sp>
      <p:sp>
        <p:nvSpPr>
          <p:cNvPr id="1011" name="Google Shape;1011;p7"/>
          <p:cNvSpPr txBox="1"/>
          <p:nvPr/>
        </p:nvSpPr>
        <p:spPr>
          <a:xfrm>
            <a:off x="3063248" y="4695097"/>
            <a:ext cx="54501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chemeClr val="dk1"/>
                </a:solidFill>
              </a:rPr>
              <a:t>Snowflake Squad Member </a:t>
            </a:r>
            <a:endParaRPr sz="1400" b="0" i="0" u="none" strike="noStrike" cap="none">
              <a:solidFill>
                <a:srgbClr val="000000"/>
              </a:solidFill>
              <a:latin typeface="Arial"/>
              <a:ea typeface="Arial"/>
              <a:cs typeface="Arial"/>
              <a:sym typeface="Arial"/>
            </a:endParaRPr>
          </a:p>
        </p:txBody>
      </p:sp>
      <p:pic>
        <p:nvPicPr>
          <p:cNvPr id="1012" name="Google Shape;1012;p7"/>
          <p:cNvPicPr preferRelativeResize="0"/>
          <p:nvPr/>
        </p:nvPicPr>
        <p:blipFill>
          <a:blip r:embed="rId3">
            <a:alphaModFix/>
          </a:blip>
          <a:stretch>
            <a:fillRect/>
          </a:stretch>
        </p:blipFill>
        <p:spPr>
          <a:xfrm>
            <a:off x="609600" y="3875950"/>
            <a:ext cx="2116033" cy="1970100"/>
          </a:xfrm>
          <a:prstGeom prst="rect">
            <a:avLst/>
          </a:prstGeom>
          <a:noFill/>
          <a:ln>
            <a:noFill/>
          </a:ln>
        </p:spPr>
      </p:pic>
      <p:pic>
        <p:nvPicPr>
          <p:cNvPr id="1013" name="Google Shape;1013;p7"/>
          <p:cNvPicPr preferRelativeResize="0"/>
          <p:nvPr/>
        </p:nvPicPr>
        <p:blipFill>
          <a:blip r:embed="rId4">
            <a:alphaModFix/>
          </a:blip>
          <a:stretch>
            <a:fillRect/>
          </a:stretch>
        </p:blipFill>
        <p:spPr>
          <a:xfrm>
            <a:off x="9486525" y="152725"/>
            <a:ext cx="2474250" cy="2474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g294317b3159_0_396"/>
          <p:cNvSpPr txBox="1">
            <a:spLocks noGrp="1"/>
          </p:cNvSpPr>
          <p:nvPr>
            <p:ph type="title"/>
          </p:nvPr>
        </p:nvSpPr>
        <p:spPr>
          <a:xfrm>
            <a:off x="787900" y="374925"/>
            <a:ext cx="10011300" cy="588000"/>
          </a:xfrm>
          <a:prstGeom prst="rect">
            <a:avLst/>
          </a:prstGeom>
          <a:noFill/>
          <a:ln>
            <a:noFill/>
          </a:ln>
        </p:spPr>
        <p:txBody>
          <a:bodyPr spcFirstLastPara="1" wrap="square" lIns="0" tIns="64125" rIns="0" bIns="0" anchor="b" anchorCtr="0">
            <a:spAutoFit/>
          </a:bodyPr>
          <a:lstStyle/>
          <a:p>
            <a:pPr marL="0" lvl="0" indent="0" algn="l" rtl="0">
              <a:lnSpc>
                <a:spcPct val="107000"/>
              </a:lnSpc>
              <a:spcBef>
                <a:spcPts val="0"/>
              </a:spcBef>
              <a:spcAft>
                <a:spcPts val="0"/>
              </a:spcAft>
              <a:buClr>
                <a:schemeClr val="dk2"/>
              </a:buClr>
              <a:buSzPts val="3600"/>
              <a:buFont typeface="Arial Black"/>
              <a:buNone/>
            </a:pPr>
            <a:r>
              <a:rPr lang="en-US" sz="3400"/>
              <a:t>Bulk vs Continuous Loading - Similarities</a:t>
            </a:r>
            <a:endParaRPr sz="3400"/>
          </a:p>
        </p:txBody>
      </p:sp>
      <p:sp>
        <p:nvSpPr>
          <p:cNvPr id="1155" name="Google Shape;1155;g294317b3159_0_39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20</a:t>
            </a:fld>
            <a:endParaRPr sz="2400" b="1" i="0" u="none" strike="noStrike" cap="none">
              <a:solidFill>
                <a:srgbClr val="D1282E"/>
              </a:solidFill>
              <a:latin typeface="Arial"/>
              <a:ea typeface="Arial"/>
              <a:cs typeface="Arial"/>
              <a:sym typeface="Arial"/>
            </a:endParaRPr>
          </a:p>
        </p:txBody>
      </p:sp>
      <p:sp>
        <p:nvSpPr>
          <p:cNvPr id="1156" name="Google Shape;1156;g294317b3159_0_396"/>
          <p:cNvSpPr txBox="1"/>
          <p:nvPr/>
        </p:nvSpPr>
        <p:spPr>
          <a:xfrm>
            <a:off x="787900" y="1096675"/>
            <a:ext cx="4748700" cy="4185300"/>
          </a:xfrm>
          <a:prstGeom prst="rect">
            <a:avLst/>
          </a:prstGeom>
          <a:noFill/>
          <a:ln>
            <a:noFill/>
          </a:ln>
        </p:spPr>
        <p:txBody>
          <a:bodyPr spcFirstLastPara="1" wrap="square" lIns="91425" tIns="45700" rIns="91425" bIns="45700" anchor="t" anchorCtr="0">
            <a:spAutoFit/>
          </a:bodyPr>
          <a:lstStyle/>
          <a:p>
            <a:pPr marL="457200" lvl="0" indent="-342900" algn="l" rtl="0">
              <a:lnSpc>
                <a:spcPct val="115000"/>
              </a:lnSpc>
              <a:spcBef>
                <a:spcPts val="1500"/>
              </a:spcBef>
              <a:spcAft>
                <a:spcPts val="0"/>
              </a:spcAft>
              <a:buClr>
                <a:srgbClr val="374151"/>
              </a:buClr>
              <a:buSzPts val="1800"/>
              <a:buFont typeface="Arial"/>
              <a:buChar char="●"/>
            </a:pPr>
            <a:r>
              <a:rPr lang="en-US" sz="1800">
                <a:solidFill>
                  <a:srgbClr val="374151"/>
                </a:solidFill>
              </a:rPr>
              <a:t>Transformations: Supports data transformations during load, including:</a:t>
            </a:r>
            <a:endParaRPr sz="1800">
              <a:solidFill>
                <a:srgbClr val="374151"/>
              </a:solidFill>
            </a:endParaRPr>
          </a:p>
          <a:p>
            <a:pPr marL="1371600" lvl="2" indent="-342900" algn="l" rtl="0">
              <a:lnSpc>
                <a:spcPct val="115000"/>
              </a:lnSpc>
              <a:spcBef>
                <a:spcPts val="0"/>
              </a:spcBef>
              <a:spcAft>
                <a:spcPts val="0"/>
              </a:spcAft>
              <a:buClr>
                <a:srgbClr val="374151"/>
              </a:buClr>
              <a:buSzPts val="1800"/>
              <a:buAutoNum type="romanLcPeriod"/>
            </a:pPr>
            <a:r>
              <a:rPr lang="en-US" sz="1800">
                <a:solidFill>
                  <a:srgbClr val="374151"/>
                </a:solidFill>
              </a:rPr>
              <a:t>Column reordering</a:t>
            </a:r>
            <a:endParaRPr sz="1800">
              <a:solidFill>
                <a:srgbClr val="374151"/>
              </a:solidFill>
            </a:endParaRPr>
          </a:p>
          <a:p>
            <a:pPr marL="1371600" lvl="2" indent="-342900" algn="l" rtl="0">
              <a:lnSpc>
                <a:spcPct val="115000"/>
              </a:lnSpc>
              <a:spcBef>
                <a:spcPts val="0"/>
              </a:spcBef>
              <a:spcAft>
                <a:spcPts val="0"/>
              </a:spcAft>
              <a:buClr>
                <a:srgbClr val="374151"/>
              </a:buClr>
              <a:buSzPts val="1800"/>
              <a:buAutoNum type="romanLcPeriod"/>
            </a:pPr>
            <a:r>
              <a:rPr lang="en-US" sz="1800">
                <a:solidFill>
                  <a:srgbClr val="374151"/>
                </a:solidFill>
              </a:rPr>
              <a:t>Column omission</a:t>
            </a:r>
            <a:endParaRPr sz="1800">
              <a:solidFill>
                <a:srgbClr val="374151"/>
              </a:solidFill>
            </a:endParaRPr>
          </a:p>
          <a:p>
            <a:pPr marL="1371600" lvl="2" indent="-342900" algn="l" rtl="0">
              <a:lnSpc>
                <a:spcPct val="115000"/>
              </a:lnSpc>
              <a:spcBef>
                <a:spcPts val="0"/>
              </a:spcBef>
              <a:spcAft>
                <a:spcPts val="0"/>
              </a:spcAft>
              <a:buClr>
                <a:srgbClr val="374151"/>
              </a:buClr>
              <a:buSzPts val="1800"/>
              <a:buAutoNum type="romanLcPeriod"/>
            </a:pPr>
            <a:r>
              <a:rPr lang="en-US" sz="1800">
                <a:solidFill>
                  <a:srgbClr val="374151"/>
                </a:solidFill>
              </a:rPr>
              <a:t>Casts</a:t>
            </a:r>
            <a:endParaRPr sz="1800">
              <a:solidFill>
                <a:srgbClr val="374151"/>
              </a:solidFill>
            </a:endParaRPr>
          </a:p>
          <a:p>
            <a:pPr marL="1371600" lvl="2" indent="-342900" algn="l" rtl="0">
              <a:lnSpc>
                <a:spcPct val="115000"/>
              </a:lnSpc>
              <a:spcBef>
                <a:spcPts val="0"/>
              </a:spcBef>
              <a:spcAft>
                <a:spcPts val="0"/>
              </a:spcAft>
              <a:buClr>
                <a:srgbClr val="374151"/>
              </a:buClr>
              <a:buSzPts val="1800"/>
              <a:buAutoNum type="romanLcPeriod"/>
            </a:pPr>
            <a:r>
              <a:rPr lang="en-US" sz="1800">
                <a:solidFill>
                  <a:srgbClr val="374151"/>
                </a:solidFill>
              </a:rPr>
              <a:t>Truncating long text strings</a:t>
            </a:r>
            <a:endParaRPr sz="1800">
              <a:solidFill>
                <a:srgbClr val="374151"/>
              </a:solidFill>
            </a:endParaRPr>
          </a:p>
          <a:p>
            <a:pPr marL="0" lvl="0" indent="0" algn="l" rtl="0">
              <a:lnSpc>
                <a:spcPct val="115000"/>
              </a:lnSpc>
              <a:spcBef>
                <a:spcPts val="1500"/>
              </a:spcBef>
              <a:spcAft>
                <a:spcPts val="0"/>
              </a:spcAft>
              <a:buNone/>
            </a:pPr>
            <a:endParaRPr sz="1800">
              <a:solidFill>
                <a:srgbClr val="374151"/>
              </a:solidFill>
            </a:endParaRPr>
          </a:p>
          <a:p>
            <a:pPr marL="0" marR="0" lvl="0" indent="0" algn="l" rtl="0">
              <a:spcBef>
                <a:spcPts val="1500"/>
              </a:spcBef>
              <a:spcAft>
                <a:spcPts val="0"/>
              </a:spcAft>
              <a:buNone/>
            </a:pPr>
            <a:endParaRPr sz="2400" b="1"/>
          </a:p>
          <a:p>
            <a:pPr marL="0" marR="0" lvl="0" indent="0" algn="l" rtl="0">
              <a:spcBef>
                <a:spcPts val="0"/>
              </a:spcBef>
              <a:spcAft>
                <a:spcPts val="0"/>
              </a:spcAft>
              <a:buNone/>
            </a:pPr>
            <a:endParaRPr sz="2400"/>
          </a:p>
          <a:p>
            <a:pPr marL="0" marR="0" lvl="0" indent="0" algn="l" rtl="0">
              <a:spcBef>
                <a:spcPts val="0"/>
              </a:spcBef>
              <a:spcAft>
                <a:spcPts val="0"/>
              </a:spcAft>
              <a:buNone/>
            </a:pPr>
            <a:endParaRPr sz="2400"/>
          </a:p>
          <a:p>
            <a:pPr marL="0" marR="0" lvl="0" indent="0" algn="l" rtl="0">
              <a:spcBef>
                <a:spcPts val="0"/>
              </a:spcBef>
              <a:spcAft>
                <a:spcPts val="0"/>
              </a:spcAft>
              <a:buNone/>
            </a:pPr>
            <a:endParaRPr sz="2400" b="1">
              <a:solidFill>
                <a:schemeClr val="dk1"/>
              </a:solidFill>
              <a:latin typeface="Arial"/>
              <a:ea typeface="Arial"/>
              <a:cs typeface="Arial"/>
              <a:sym typeface="Arial"/>
            </a:endParaRPr>
          </a:p>
        </p:txBody>
      </p:sp>
      <p:sp>
        <p:nvSpPr>
          <p:cNvPr id="1157" name="Google Shape;1157;g294317b3159_0_396"/>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pic>
        <p:nvPicPr>
          <p:cNvPr id="1158" name="Google Shape;1158;g294317b3159_0_396"/>
          <p:cNvPicPr preferRelativeResize="0"/>
          <p:nvPr/>
        </p:nvPicPr>
        <p:blipFill>
          <a:blip r:embed="rId3">
            <a:alphaModFix/>
          </a:blip>
          <a:stretch>
            <a:fillRect/>
          </a:stretch>
        </p:blipFill>
        <p:spPr>
          <a:xfrm>
            <a:off x="5445975" y="1118125"/>
            <a:ext cx="5750825" cy="41424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g294a025d0a6_0_468"/>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Increase Warehouse Size</a:t>
            </a:r>
            <a:endParaRPr/>
          </a:p>
        </p:txBody>
      </p:sp>
      <p:sp>
        <p:nvSpPr>
          <p:cNvPr id="2783" name="Google Shape;2783;g294a025d0a6_0_468"/>
          <p:cNvSpPr txBox="1">
            <a:spLocks noGrp="1"/>
          </p:cNvSpPr>
          <p:nvPr>
            <p:ph type="body" idx="1"/>
          </p:nvPr>
        </p:nvSpPr>
        <p:spPr>
          <a:xfrm>
            <a:off x="609600" y="882625"/>
            <a:ext cx="10867800" cy="57840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a:solidFill>
                  <a:srgbClr val="374151"/>
                </a:solidFill>
              </a:rPr>
              <a:t>Objective:</a:t>
            </a:r>
            <a:r>
              <a:rPr lang="en-US" sz="1200" b="0">
                <a:solidFill>
                  <a:srgbClr val="374151"/>
                </a:solidFill>
              </a:rPr>
              <a:t> Improve query performance by adjusting warehouse size</a:t>
            </a:r>
            <a:endParaRPr sz="1200" b="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en-US" sz="1200">
                <a:solidFill>
                  <a:srgbClr val="374151"/>
                </a:solidFill>
              </a:rPr>
              <a:t>Key Consideration: </a:t>
            </a:r>
            <a:r>
              <a:rPr lang="en-US" sz="1200" b="0">
                <a:solidFill>
                  <a:srgbClr val="374151"/>
                </a:solidFill>
              </a:rPr>
              <a:t>Larger warehouses offer more compute resources</a:t>
            </a:r>
            <a:endParaRPr sz="1200" b="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en-US" sz="1200">
                <a:solidFill>
                  <a:srgbClr val="374151"/>
                </a:solidFill>
              </a:rPr>
              <a:t>When to Upsize:</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For larger, complex queries (small queries may not benefit as much)</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When current warehouse is not heavily loaded</a:t>
            </a:r>
            <a:endParaRPr sz="1200" b="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en-US" sz="1200">
                <a:solidFill>
                  <a:srgbClr val="374151"/>
                </a:solidFill>
              </a:rPr>
              <a:t>Diagnostic Approach:</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Query: Warehouse Load</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Measures load for executed and queued queries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Helps determine if upsize can boost performance</a:t>
            </a:r>
            <a:endParaRPr sz="120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en-US" sz="1200">
                <a:solidFill>
                  <a:srgbClr val="374151"/>
                </a:solidFill>
              </a:rPr>
              <a:t>Cost Implications:</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Increased warehouse size = Higher credit consumption</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Credits range from 1/hour (X-Small) to 512/hour (6X-Large)</a:t>
            </a:r>
            <a:endParaRPr sz="1200" b="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en-US" sz="1200">
                <a:solidFill>
                  <a:srgbClr val="374151"/>
                </a:solidFill>
              </a:rPr>
              <a:t>Cost-Benefit Analysis:</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Upsizing may offset costs if it significantly reduces query execution time</a:t>
            </a:r>
            <a:endParaRPr sz="1200" b="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en-US" sz="1200">
                <a:solidFill>
                  <a:srgbClr val="374151"/>
                </a:solidFill>
              </a:rPr>
              <a:t>Best Practices:</a:t>
            </a:r>
            <a:endParaRPr sz="1200">
              <a:solidFill>
                <a:srgbClr val="374151"/>
              </a:solidFill>
            </a:endParaRPr>
          </a:p>
          <a:p>
            <a:pPr marL="457200" lvl="0" indent="-228600" algn="l" rtl="0">
              <a:lnSpc>
                <a:spcPct val="115000"/>
              </a:lnSpc>
              <a:spcBef>
                <a:spcPts val="1500"/>
              </a:spcBef>
              <a:spcAft>
                <a:spcPts val="0"/>
              </a:spcAft>
              <a:buClr>
                <a:srgbClr val="374151"/>
              </a:buClr>
              <a:buSzPts val="1200"/>
              <a:buFont typeface="Arial"/>
              <a:buNone/>
            </a:pPr>
            <a:r>
              <a:rPr lang="en-US" sz="1200" b="0">
                <a:solidFill>
                  <a:srgbClr val="374151"/>
                </a:solidFill>
              </a:rPr>
              <a:t>Restrict permissions for adjusting warehouse size</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Ensure warehouses are resized back to original after specific queries</a:t>
            </a:r>
            <a:endParaRPr sz="1200" b="0">
              <a:solidFill>
                <a:srgbClr val="374151"/>
              </a:solidFill>
            </a:endParaRPr>
          </a:p>
          <a:p>
            <a:pPr marL="0" lvl="0" indent="0" algn="l" rtl="0">
              <a:spcBef>
                <a:spcPts val="1500"/>
              </a:spcBef>
              <a:spcAft>
                <a:spcPts val="0"/>
              </a:spcAft>
              <a:buNone/>
            </a:pPr>
            <a:endParaRPr sz="1400" b="0">
              <a:solidFill>
                <a:srgbClr val="374151"/>
              </a:solidFill>
            </a:endParaRPr>
          </a:p>
          <a:p>
            <a:pPr marL="914400" lvl="1" indent="-317500" algn="l" rtl="0">
              <a:lnSpc>
                <a:spcPct val="115000"/>
              </a:lnSpc>
              <a:spcBef>
                <a:spcPts val="1500"/>
              </a:spcBef>
              <a:spcAft>
                <a:spcPts val="0"/>
              </a:spcAft>
              <a:buClr>
                <a:srgbClr val="374151"/>
              </a:buClr>
              <a:buSzPts val="1400"/>
              <a:buFont typeface="Roboto"/>
              <a:buChar char="●"/>
            </a:pPr>
            <a:endParaRPr sz="1400" b="1">
              <a:solidFill>
                <a:srgbClr val="374151"/>
              </a:solidFill>
            </a:endParaRPr>
          </a:p>
          <a:p>
            <a:pPr marL="0" lvl="0" indent="0" algn="l" rtl="0">
              <a:lnSpc>
                <a:spcPct val="115000"/>
              </a:lnSpc>
              <a:spcBef>
                <a:spcPts val="1500"/>
              </a:spcBef>
              <a:spcAft>
                <a:spcPts val="0"/>
              </a:spcAft>
              <a:buNone/>
            </a:pPr>
            <a:endParaRPr sz="1400">
              <a:solidFill>
                <a:srgbClr val="374151"/>
              </a:solidFill>
            </a:endParaRPr>
          </a:p>
          <a:p>
            <a:pPr marL="0" lvl="0" indent="0" algn="l" rtl="0">
              <a:spcBef>
                <a:spcPts val="1500"/>
              </a:spcBef>
              <a:spcAft>
                <a:spcPts val="600"/>
              </a:spcAft>
              <a:buNone/>
            </a:pPr>
            <a:endParaRPr sz="1000"/>
          </a:p>
        </p:txBody>
      </p:sp>
      <p:sp>
        <p:nvSpPr>
          <p:cNvPr id="2784" name="Google Shape;2784;g294a025d0a6_0_46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g294a025d0a6_0_484"/>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Query Acceleration Service</a:t>
            </a:r>
            <a:endParaRPr/>
          </a:p>
        </p:txBody>
      </p:sp>
      <p:sp>
        <p:nvSpPr>
          <p:cNvPr id="2791" name="Google Shape;2791;g294a025d0a6_0_484"/>
          <p:cNvSpPr txBox="1">
            <a:spLocks noGrp="1"/>
          </p:cNvSpPr>
          <p:nvPr>
            <p:ph type="body" idx="1"/>
          </p:nvPr>
        </p:nvSpPr>
        <p:spPr>
          <a:xfrm>
            <a:off x="609600" y="1073900"/>
            <a:ext cx="5614200" cy="5052300"/>
          </a:xfrm>
          <a:prstGeom prst="rect">
            <a:avLst/>
          </a:prstGeom>
        </p:spPr>
        <p:txBody>
          <a:bodyPr spcFirstLastPara="1" wrap="square" lIns="91425" tIns="45700" rIns="91425" bIns="45700" anchor="t" anchorCtr="0">
            <a:normAutofit lnSpcReduction="10000"/>
          </a:bodyPr>
          <a:lstStyle/>
          <a:p>
            <a:pPr marL="0" lvl="0" indent="0" algn="l" rtl="0">
              <a:lnSpc>
                <a:spcPct val="115000"/>
              </a:lnSpc>
              <a:spcBef>
                <a:spcPts val="0"/>
              </a:spcBef>
              <a:spcAft>
                <a:spcPts val="0"/>
              </a:spcAft>
              <a:buNone/>
            </a:pPr>
            <a:r>
              <a:rPr lang="en-US" sz="1200">
                <a:solidFill>
                  <a:srgbClr val="374151"/>
                </a:solidFill>
              </a:rPr>
              <a:t>Overview:</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Purpose: Enhance Snowflake's performance by efficiently processing demanding queries.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How it Works: Offloads parts of query processing to shared compute resources.</a:t>
            </a:r>
            <a:endParaRPr sz="1200" b="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en-US" sz="1200">
                <a:solidFill>
                  <a:srgbClr val="374151"/>
                </a:solidFill>
              </a:rPr>
              <a:t>Benefits of Query Acceleration</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Performance Boost: Reduces the impact of resource-intensive outlier queries.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Optimized Workloads: Especially beneficial for:</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Ad hoc analytics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Queries with unpredictable data volumes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Large data scans with selective filters</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Identifying Queries for Acceleration</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Tools in Snowflake:</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SYSTEM$ESTIMATE_QUERY_ACCELERATION function: Estimates performance gains for specific queries.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QUERY_ACCELERATION_ELIGIBLE View: Identifies eligible queries &amp; warehouses.</a:t>
            </a:r>
            <a:endParaRPr sz="120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Some Queries Might Be Ineligible: For reasons such as non-selective filters, high cardinality, or insufficient partitions.</a:t>
            </a:r>
            <a:endParaRPr sz="1200" b="0">
              <a:solidFill>
                <a:srgbClr val="374151"/>
              </a:solidFill>
            </a:endParaRPr>
          </a:p>
          <a:p>
            <a:pPr marL="0" lvl="0" indent="0" algn="l" rtl="0">
              <a:lnSpc>
                <a:spcPct val="115000"/>
              </a:lnSpc>
              <a:spcBef>
                <a:spcPts val="1500"/>
              </a:spcBef>
              <a:spcAft>
                <a:spcPts val="1500"/>
              </a:spcAft>
              <a:buNone/>
            </a:pPr>
            <a:endParaRPr sz="1200" b="0">
              <a:solidFill>
                <a:srgbClr val="374151"/>
              </a:solidFill>
              <a:highlight>
                <a:srgbClr val="F7F7F8"/>
              </a:highlight>
              <a:latin typeface="Roboto"/>
              <a:ea typeface="Roboto"/>
              <a:cs typeface="Roboto"/>
              <a:sym typeface="Roboto"/>
            </a:endParaRPr>
          </a:p>
        </p:txBody>
      </p:sp>
      <p:sp>
        <p:nvSpPr>
          <p:cNvPr id="2792" name="Google Shape;2792;g294a025d0a6_0_484"/>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201</a:t>
            </a:fld>
            <a:endParaRPr/>
          </a:p>
        </p:txBody>
      </p:sp>
      <p:pic>
        <p:nvPicPr>
          <p:cNvPr id="2793" name="Google Shape;2793;g294a025d0a6_0_484"/>
          <p:cNvPicPr preferRelativeResize="0"/>
          <p:nvPr/>
        </p:nvPicPr>
        <p:blipFill>
          <a:blip r:embed="rId3">
            <a:alphaModFix/>
          </a:blip>
          <a:stretch>
            <a:fillRect/>
          </a:stretch>
        </p:blipFill>
        <p:spPr>
          <a:xfrm>
            <a:off x="6294775" y="1073900"/>
            <a:ext cx="5381325" cy="46150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g294a025d0a6_0_495"/>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840"/>
              <a:t>Understanding Scale Factor In Query Acceleration</a:t>
            </a:r>
            <a:endParaRPr sz="2840"/>
          </a:p>
        </p:txBody>
      </p:sp>
      <p:sp>
        <p:nvSpPr>
          <p:cNvPr id="2800" name="Google Shape;2800;g294a025d0a6_0_495"/>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228600" algn="l" rtl="0">
              <a:lnSpc>
                <a:spcPct val="115000"/>
              </a:lnSpc>
              <a:spcBef>
                <a:spcPts val="1500"/>
              </a:spcBef>
              <a:spcAft>
                <a:spcPts val="0"/>
              </a:spcAft>
              <a:buClr>
                <a:srgbClr val="374151"/>
              </a:buClr>
              <a:buSzPts val="1200"/>
              <a:buFont typeface="Arial"/>
              <a:buNone/>
            </a:pPr>
            <a:r>
              <a:rPr lang="en-US" sz="1200">
                <a:solidFill>
                  <a:srgbClr val="374151"/>
                </a:solidFill>
              </a:rPr>
              <a:t>Purpose of Scale Factor:</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The scale factor serves as a cost control mechanism, setting an upper limit on the amount of additional compute resources a warehouse can lease for query acceleration.</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a:solidFill>
                  <a:srgbClr val="374151"/>
                </a:solidFill>
              </a:rPr>
              <a:t>How It Works: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It's a multiplier based on the warehouse size and cost, determining the extent of additional resources that can be leased.</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a:solidFill>
                  <a:srgbClr val="374151"/>
                </a:solidFill>
              </a:rPr>
              <a:t>Cost Implications: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The cost of leasing these additional resources is calculated based on the scale factor and the base cost of the warehouse size.</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Importantly, the cost is consistent regardless of the number of queries using the service simultaneously.</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It's billed by the second, only when in use, and separately from standard warehouse usage.</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a:solidFill>
                  <a:srgbClr val="374151"/>
                </a:solidFill>
              </a:rPr>
              <a:t>Resource Utilization:</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Not every query will require the full extent of resources made available by the scale factor.</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The actual resource allocation depends on the query's eligibility for acceleration and the data volume involved.</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Even if a high scale factor is set, the service only uses as many resources as needed and available at the time.</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a:solidFill>
                  <a:srgbClr val="374151"/>
                </a:solidFill>
              </a:rPr>
              <a:t>Constraints: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The availability of compute resources for query acceleration is subject to the availability of resources in the service and the number of other concurrent requests.</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a:solidFill>
                  <a:srgbClr val="374151"/>
                </a:solidFill>
              </a:rPr>
              <a:t>Default and Unlimited Settings: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If not explicitly set, the scale factor defaults to 8.</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Setting the scale factor to 0 removes the upper limit, allowing queries to lease as many resources as necessary and available.</a:t>
            </a:r>
            <a:endParaRPr sz="1200">
              <a:solidFill>
                <a:srgbClr val="374151"/>
              </a:solidFill>
            </a:endParaRPr>
          </a:p>
          <a:p>
            <a:pPr marL="0" lvl="0" indent="0" algn="l" rtl="0">
              <a:spcBef>
                <a:spcPts val="1500"/>
              </a:spcBef>
              <a:spcAft>
                <a:spcPts val="600"/>
              </a:spcAft>
              <a:buNone/>
            </a:pPr>
            <a:endParaRPr/>
          </a:p>
        </p:txBody>
      </p:sp>
      <p:sp>
        <p:nvSpPr>
          <p:cNvPr id="2801" name="Google Shape;2801;g294a025d0a6_0_495"/>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g294a025d0a6_0_506"/>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Query Acceleration - Continued</a:t>
            </a:r>
            <a:endParaRPr/>
          </a:p>
        </p:txBody>
      </p:sp>
      <p:sp>
        <p:nvSpPr>
          <p:cNvPr id="2808" name="Google Shape;2808;g294a025d0a6_0_506"/>
          <p:cNvSpPr txBox="1">
            <a:spLocks noGrp="1"/>
          </p:cNvSpPr>
          <p:nvPr>
            <p:ph type="body" idx="1"/>
          </p:nvPr>
        </p:nvSpPr>
        <p:spPr>
          <a:xfrm>
            <a:off x="609600" y="882625"/>
            <a:ext cx="10867800" cy="5784000"/>
          </a:xfrm>
          <a:prstGeom prst="rect">
            <a:avLst/>
          </a:prstGeom>
        </p:spPr>
        <p:txBody>
          <a:bodyPr spcFirstLastPara="1" wrap="square" lIns="91425" tIns="45700" rIns="91425" bIns="45700" anchor="t" anchorCtr="0">
            <a:noAutofit/>
          </a:bodyPr>
          <a:lstStyle/>
          <a:p>
            <a:pPr marL="0" lvl="0" indent="0" algn="l" rtl="0">
              <a:lnSpc>
                <a:spcPct val="150000"/>
              </a:lnSpc>
              <a:spcBef>
                <a:spcPts val="1200"/>
              </a:spcBef>
              <a:spcAft>
                <a:spcPts val="0"/>
              </a:spcAft>
              <a:buNone/>
            </a:pPr>
            <a:r>
              <a:rPr lang="en-US" sz="1200"/>
              <a:t>Cost Considerations</a:t>
            </a:r>
            <a:endParaRPr sz="1200"/>
          </a:p>
          <a:p>
            <a:pPr marL="457200" lvl="0" indent="-228600" algn="l" rtl="0">
              <a:lnSpc>
                <a:spcPct val="115000"/>
              </a:lnSpc>
              <a:spcBef>
                <a:spcPts val="200"/>
              </a:spcBef>
              <a:spcAft>
                <a:spcPts val="0"/>
              </a:spcAft>
              <a:buClr>
                <a:srgbClr val="374151"/>
              </a:buClr>
              <a:buSzPts val="1200"/>
              <a:buFont typeface="Arial"/>
              <a:buNone/>
            </a:pPr>
            <a:r>
              <a:rPr lang="en-US" sz="1200" b="0">
                <a:solidFill>
                  <a:srgbClr val="374151"/>
                </a:solidFill>
              </a:rPr>
              <a:t>Separate Billing: Serverless compute resources are billed independently from the warehouse.</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Cost Control: Scale factor sets a limit on serverless compute usage.</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Example: Scale factor of 5 means the serverless compute cost can't exceed 5 times the warehouse’s rate.</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Cost-Effective: Only queries that need extra compute power incur additional costs.</a:t>
            </a:r>
            <a:endParaRPr sz="1200" b="0">
              <a:solidFill>
                <a:srgbClr val="374151"/>
              </a:solidFill>
            </a:endParaRPr>
          </a:p>
          <a:p>
            <a:pPr marL="0" lvl="0" indent="0" algn="l" rtl="0">
              <a:lnSpc>
                <a:spcPct val="115000"/>
              </a:lnSpc>
              <a:spcBef>
                <a:spcPts val="1500"/>
              </a:spcBef>
              <a:spcAft>
                <a:spcPts val="0"/>
              </a:spcAft>
              <a:buNone/>
            </a:pPr>
            <a:endParaRPr sz="1200">
              <a:solidFill>
                <a:srgbClr val="374151"/>
              </a:solidFill>
            </a:endParaRPr>
          </a:p>
          <a:p>
            <a:pPr marL="0" lvl="0" indent="0" algn="l" rtl="0">
              <a:lnSpc>
                <a:spcPct val="150000"/>
              </a:lnSpc>
              <a:spcBef>
                <a:spcPts val="1500"/>
              </a:spcBef>
              <a:spcAft>
                <a:spcPts val="0"/>
              </a:spcAft>
              <a:buClr>
                <a:schemeClr val="dk1"/>
              </a:buClr>
              <a:buSzPts val="1100"/>
              <a:buFont typeface="Arial"/>
              <a:buNone/>
            </a:pPr>
            <a:r>
              <a:rPr lang="en-US" sz="1200"/>
              <a:t>Enabling Query Acceleration</a:t>
            </a:r>
            <a:endParaRPr sz="1200"/>
          </a:p>
          <a:p>
            <a:pPr marL="457200" lvl="0" indent="-228600" algn="l" rtl="0">
              <a:lnSpc>
                <a:spcPct val="115000"/>
              </a:lnSpc>
              <a:spcBef>
                <a:spcPts val="200"/>
              </a:spcBef>
              <a:spcAft>
                <a:spcPts val="0"/>
              </a:spcAft>
              <a:buClr>
                <a:srgbClr val="374151"/>
              </a:buClr>
              <a:buSzPts val="1200"/>
              <a:buFont typeface="Roboto"/>
              <a:buNone/>
            </a:pPr>
            <a:r>
              <a:rPr lang="en-US" sz="1200" b="0">
                <a:solidFill>
                  <a:srgbClr val="374151"/>
                </a:solidFill>
              </a:rPr>
              <a:t>Requirement: Access to the shared SNOWFLAKE database.</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Command:</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For maximized performance (no cost consideration):</a:t>
            </a: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endParaRPr>
          </a:p>
          <a:p>
            <a:pPr marL="0" lvl="0" indent="0" algn="l" rtl="0">
              <a:lnSpc>
                <a:spcPct val="150000"/>
              </a:lnSpc>
              <a:spcBef>
                <a:spcPts val="1500"/>
              </a:spcBef>
              <a:spcAft>
                <a:spcPts val="0"/>
              </a:spcAft>
              <a:buClr>
                <a:schemeClr val="dk1"/>
              </a:buClr>
              <a:buSzPts val="1100"/>
              <a:buFont typeface="Arial"/>
              <a:buNone/>
            </a:pPr>
            <a:r>
              <a:rPr lang="en-US" sz="1200"/>
              <a:t>Summary</a:t>
            </a:r>
            <a:endParaRPr sz="1200"/>
          </a:p>
          <a:p>
            <a:pPr marL="457200" lvl="0" indent="-304800" algn="l" rtl="0">
              <a:lnSpc>
                <a:spcPct val="115000"/>
              </a:lnSpc>
              <a:spcBef>
                <a:spcPts val="200"/>
              </a:spcBef>
              <a:spcAft>
                <a:spcPts val="0"/>
              </a:spcAft>
              <a:buClr>
                <a:srgbClr val="374151"/>
              </a:buClr>
              <a:buSzPts val="1200"/>
              <a:buFont typeface="Arial"/>
              <a:buChar char="●"/>
            </a:pPr>
            <a:r>
              <a:rPr lang="en-US" sz="1200" b="0">
                <a:solidFill>
                  <a:srgbClr val="374151"/>
                </a:solidFill>
              </a:rPr>
              <a:t>Query Acceleration is a powerful feature in Snowflake’s Enterprise Edition to enhance query performance.</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Identifying the right candidates for acceleration is key.</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Cost considerations are essential; the scale factor plays a crucial role in controlling expenses.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Enabling the service requires specific commands and settings.</a:t>
            </a:r>
            <a:endParaRPr sz="1200" b="0">
              <a:solidFill>
                <a:srgbClr val="374151"/>
              </a:solidFill>
            </a:endParaRPr>
          </a:p>
          <a:p>
            <a:pPr marL="0" lvl="0" indent="0" algn="l" rtl="0">
              <a:spcBef>
                <a:spcPts val="1500"/>
              </a:spcBef>
              <a:spcAft>
                <a:spcPts val="600"/>
              </a:spcAft>
              <a:buNone/>
            </a:pPr>
            <a:endParaRPr sz="1200"/>
          </a:p>
        </p:txBody>
      </p:sp>
      <p:sp>
        <p:nvSpPr>
          <p:cNvPr id="2809" name="Google Shape;2809;g294a025d0a6_0_50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203</a:t>
            </a:fld>
            <a:endParaRPr/>
          </a:p>
        </p:txBody>
      </p:sp>
      <p:pic>
        <p:nvPicPr>
          <p:cNvPr id="2810" name="Google Shape;2810;g294a025d0a6_0_506"/>
          <p:cNvPicPr preferRelativeResize="0"/>
          <p:nvPr/>
        </p:nvPicPr>
        <p:blipFill>
          <a:blip r:embed="rId3">
            <a:alphaModFix/>
          </a:blip>
          <a:stretch>
            <a:fillRect/>
          </a:stretch>
        </p:blipFill>
        <p:spPr>
          <a:xfrm>
            <a:off x="694561" y="3706225"/>
            <a:ext cx="7502625" cy="121887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g294a025d0a6_0_518"/>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Optimizing Warehouse Cache</a:t>
            </a:r>
            <a:endParaRPr/>
          </a:p>
        </p:txBody>
      </p:sp>
      <p:sp>
        <p:nvSpPr>
          <p:cNvPr id="2817" name="Google Shape;2817;g294a025d0a6_0_518"/>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25000" lnSpcReduction="20000"/>
          </a:bodyPr>
          <a:lstStyle/>
          <a:p>
            <a:pPr marL="0" lvl="0" indent="0" algn="l" rtl="0">
              <a:lnSpc>
                <a:spcPct val="115000"/>
              </a:lnSpc>
              <a:spcBef>
                <a:spcPts val="0"/>
              </a:spcBef>
              <a:spcAft>
                <a:spcPts val="0"/>
              </a:spcAft>
              <a:buNone/>
            </a:pPr>
            <a:r>
              <a:rPr lang="en-US" sz="4800">
                <a:solidFill>
                  <a:srgbClr val="374151"/>
                </a:solidFill>
              </a:rPr>
              <a:t>Objective:</a:t>
            </a:r>
            <a:r>
              <a:rPr lang="en-US" sz="4800" b="0">
                <a:solidFill>
                  <a:srgbClr val="374151"/>
                </a:solidFill>
              </a:rPr>
              <a:t> Improve query performance by optimizing a warehouse’s cache.</a:t>
            </a:r>
            <a:endParaRPr sz="4800" b="0">
              <a:solidFill>
                <a:srgbClr val="374151"/>
              </a:solidFill>
            </a:endParaRPr>
          </a:p>
          <a:p>
            <a:pPr marL="0" lvl="0" indent="0" algn="l" rtl="0">
              <a:lnSpc>
                <a:spcPct val="115000"/>
              </a:lnSpc>
              <a:spcBef>
                <a:spcPts val="1500"/>
              </a:spcBef>
              <a:spcAft>
                <a:spcPts val="0"/>
              </a:spcAft>
              <a:buNone/>
            </a:pPr>
            <a:r>
              <a:rPr lang="en-US" sz="4800">
                <a:solidFill>
                  <a:srgbClr val="374151"/>
                </a:solidFill>
              </a:rPr>
              <a:t>Benefit</a:t>
            </a:r>
            <a:r>
              <a:rPr lang="en-US" sz="4800" b="0">
                <a:solidFill>
                  <a:srgbClr val="374151"/>
                </a:solidFill>
              </a:rPr>
              <a:t>: A running warehouse maintains a cache of table data, speeding up subsequent queries.</a:t>
            </a:r>
            <a:endParaRPr sz="4800" b="0">
              <a:solidFill>
                <a:srgbClr val="374151"/>
              </a:solidFill>
            </a:endParaRPr>
          </a:p>
          <a:p>
            <a:pPr marL="0" lvl="0" indent="0" algn="l" rtl="0">
              <a:lnSpc>
                <a:spcPct val="150000"/>
              </a:lnSpc>
              <a:spcBef>
                <a:spcPts val="1500"/>
              </a:spcBef>
              <a:spcAft>
                <a:spcPts val="0"/>
              </a:spcAft>
              <a:buNone/>
            </a:pPr>
            <a:r>
              <a:rPr lang="en-US" sz="4800"/>
              <a:t>Identifying Data Scanned from Cache</a:t>
            </a:r>
            <a:endParaRPr sz="4800"/>
          </a:p>
          <a:p>
            <a:pPr marL="0" lvl="0" indent="0" algn="l" rtl="0">
              <a:lnSpc>
                <a:spcPct val="115000"/>
              </a:lnSpc>
              <a:spcBef>
                <a:spcPts val="200"/>
              </a:spcBef>
              <a:spcAft>
                <a:spcPts val="0"/>
              </a:spcAft>
              <a:buNone/>
            </a:pPr>
            <a:r>
              <a:rPr lang="en-US" sz="4800" b="0">
                <a:solidFill>
                  <a:srgbClr val="374151"/>
                </a:solidFill>
              </a:rPr>
              <a:t>Determine the percentage of data scanned from cache to assess potential performance gains.</a:t>
            </a:r>
            <a:endParaRPr sz="4800" b="0">
              <a:solidFill>
                <a:srgbClr val="374151"/>
              </a:solidFill>
            </a:endParaRPr>
          </a:p>
          <a:p>
            <a:pPr marL="0" lvl="0" indent="0" algn="l" rtl="0">
              <a:lnSpc>
                <a:spcPct val="115000"/>
              </a:lnSpc>
              <a:spcBef>
                <a:spcPts val="1500"/>
              </a:spcBef>
              <a:spcAft>
                <a:spcPts val="0"/>
              </a:spcAft>
              <a:buNone/>
            </a:pPr>
            <a:endParaRPr sz="4800" b="0">
              <a:solidFill>
                <a:srgbClr val="374151"/>
              </a:solidFill>
            </a:endParaRPr>
          </a:p>
          <a:p>
            <a:pPr marL="0" lvl="0" indent="0" algn="l" rtl="0">
              <a:lnSpc>
                <a:spcPct val="115000"/>
              </a:lnSpc>
              <a:spcBef>
                <a:spcPts val="1500"/>
              </a:spcBef>
              <a:spcAft>
                <a:spcPts val="0"/>
              </a:spcAft>
              <a:buNone/>
            </a:pPr>
            <a:endParaRPr sz="4800" b="0">
              <a:solidFill>
                <a:srgbClr val="374151"/>
              </a:solidFill>
            </a:endParaRPr>
          </a:p>
          <a:p>
            <a:pPr marL="0" lvl="0" indent="0" algn="l" rtl="0">
              <a:lnSpc>
                <a:spcPct val="115000"/>
              </a:lnSpc>
              <a:spcBef>
                <a:spcPts val="1500"/>
              </a:spcBef>
              <a:spcAft>
                <a:spcPts val="0"/>
              </a:spcAft>
              <a:buNone/>
            </a:pPr>
            <a:endParaRPr sz="4800" b="0">
              <a:solidFill>
                <a:srgbClr val="374151"/>
              </a:solidFill>
            </a:endParaRPr>
          </a:p>
          <a:p>
            <a:pPr marL="0" lvl="0" indent="0" algn="l" rtl="0">
              <a:lnSpc>
                <a:spcPct val="115000"/>
              </a:lnSpc>
              <a:spcBef>
                <a:spcPts val="1500"/>
              </a:spcBef>
              <a:spcAft>
                <a:spcPts val="0"/>
              </a:spcAft>
              <a:buNone/>
            </a:pPr>
            <a:endParaRPr sz="4800" b="0">
              <a:solidFill>
                <a:srgbClr val="374151"/>
              </a:solidFill>
            </a:endParaRPr>
          </a:p>
          <a:p>
            <a:pPr marL="0" lvl="0" indent="0" algn="l" rtl="0">
              <a:lnSpc>
                <a:spcPct val="115000"/>
              </a:lnSpc>
              <a:spcBef>
                <a:spcPts val="1500"/>
              </a:spcBef>
              <a:spcAft>
                <a:spcPts val="0"/>
              </a:spcAft>
              <a:buNone/>
            </a:pPr>
            <a:endParaRPr sz="4800" b="0">
              <a:solidFill>
                <a:srgbClr val="374151"/>
              </a:solidFill>
            </a:endParaRPr>
          </a:p>
          <a:p>
            <a:pPr marL="0" lvl="0" indent="0" algn="l" rtl="0">
              <a:lnSpc>
                <a:spcPct val="150000"/>
              </a:lnSpc>
              <a:spcBef>
                <a:spcPts val="1500"/>
              </a:spcBef>
              <a:spcAft>
                <a:spcPts val="0"/>
              </a:spcAft>
              <a:buNone/>
            </a:pPr>
            <a:endParaRPr sz="4800" b="0"/>
          </a:p>
          <a:p>
            <a:pPr marL="0" lvl="0" indent="0" algn="l" rtl="0">
              <a:lnSpc>
                <a:spcPct val="150000"/>
              </a:lnSpc>
              <a:spcBef>
                <a:spcPts val="1200"/>
              </a:spcBef>
              <a:spcAft>
                <a:spcPts val="0"/>
              </a:spcAft>
              <a:buClr>
                <a:schemeClr val="dk1"/>
              </a:buClr>
              <a:buSzPts val="275"/>
              <a:buFont typeface="Arial"/>
              <a:buNone/>
            </a:pPr>
            <a:r>
              <a:rPr lang="en-US" sz="4800"/>
              <a:t>About the Cache and Auto-suspension</a:t>
            </a:r>
            <a:endParaRPr sz="4800"/>
          </a:p>
          <a:p>
            <a:pPr marL="457200" lvl="0" indent="-228600" algn="l" rtl="0">
              <a:lnSpc>
                <a:spcPct val="115000"/>
              </a:lnSpc>
              <a:spcBef>
                <a:spcPts val="200"/>
              </a:spcBef>
              <a:spcAft>
                <a:spcPts val="0"/>
              </a:spcAft>
              <a:buClr>
                <a:srgbClr val="374151"/>
              </a:buClr>
              <a:buSzPct val="100000"/>
              <a:buFont typeface="Arial"/>
              <a:buNone/>
            </a:pPr>
            <a:r>
              <a:rPr lang="en-US" sz="4800" b="0">
                <a:solidFill>
                  <a:srgbClr val="374151"/>
                </a:solidFill>
              </a:rPr>
              <a:t>Auto-suspension Impact: The cache is dropped when the warehouse is suspended, affecting performance.</a:t>
            </a:r>
            <a:endParaRPr sz="4800" b="0">
              <a:solidFill>
                <a:srgbClr val="374151"/>
              </a:solidFill>
            </a:endParaRPr>
          </a:p>
          <a:p>
            <a:pPr marL="457200" lvl="0" indent="-228600" algn="l" rtl="0">
              <a:lnSpc>
                <a:spcPct val="115000"/>
              </a:lnSpc>
              <a:spcBef>
                <a:spcPts val="0"/>
              </a:spcBef>
              <a:spcAft>
                <a:spcPts val="0"/>
              </a:spcAft>
              <a:buClr>
                <a:srgbClr val="374151"/>
              </a:buClr>
              <a:buSzPct val="100000"/>
              <a:buFont typeface="Arial"/>
              <a:buNone/>
            </a:pPr>
            <a:r>
              <a:rPr lang="en-US" sz="4800" b="0">
                <a:solidFill>
                  <a:srgbClr val="374151"/>
                </a:solidFill>
              </a:rPr>
              <a:t>Recommendations:</a:t>
            </a:r>
            <a:endParaRPr sz="4800" b="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Tasks: Immediate suspension</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DevOps, DataOps, Data Science: Approximately 5 minutes</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BI, SELECT Queries: At least 10 minutes to maintain the cache</a:t>
            </a:r>
            <a:endParaRPr sz="4800">
              <a:solidFill>
                <a:srgbClr val="374151"/>
              </a:solidFill>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1500"/>
              </a:spcBef>
              <a:spcAft>
                <a:spcPts val="600"/>
              </a:spcAft>
              <a:buNone/>
            </a:pPr>
            <a:endParaRPr/>
          </a:p>
        </p:txBody>
      </p:sp>
      <p:sp>
        <p:nvSpPr>
          <p:cNvPr id="2818" name="Google Shape;2818;g294a025d0a6_0_51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204</a:t>
            </a:fld>
            <a:endParaRPr/>
          </a:p>
        </p:txBody>
      </p:sp>
      <p:pic>
        <p:nvPicPr>
          <p:cNvPr id="2819" name="Google Shape;2819;g294a025d0a6_0_518"/>
          <p:cNvPicPr preferRelativeResize="0"/>
          <p:nvPr/>
        </p:nvPicPr>
        <p:blipFill>
          <a:blip r:embed="rId3">
            <a:alphaModFix/>
          </a:blip>
          <a:stretch>
            <a:fillRect/>
          </a:stretch>
        </p:blipFill>
        <p:spPr>
          <a:xfrm>
            <a:off x="751575" y="2351450"/>
            <a:ext cx="6863701" cy="213895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824"/>
        <p:cNvGrpSpPr/>
        <p:nvPr/>
      </p:nvGrpSpPr>
      <p:grpSpPr>
        <a:xfrm>
          <a:off x="0" y="0"/>
          <a:ext cx="0" cy="0"/>
          <a:chOff x="0" y="0"/>
          <a:chExt cx="0" cy="0"/>
        </a:xfrm>
      </p:grpSpPr>
      <p:sp>
        <p:nvSpPr>
          <p:cNvPr id="2825" name="Google Shape;2825;g294a025d0a6_0_529"/>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Optimizing Warehouse Cache - Continued</a:t>
            </a:r>
            <a:endParaRPr/>
          </a:p>
        </p:txBody>
      </p:sp>
      <p:sp>
        <p:nvSpPr>
          <p:cNvPr id="2826" name="Google Shape;2826;g294a025d0a6_0_529"/>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50000"/>
              </a:lnSpc>
              <a:spcBef>
                <a:spcPts val="1200"/>
              </a:spcBef>
              <a:spcAft>
                <a:spcPts val="0"/>
              </a:spcAft>
              <a:buClr>
                <a:schemeClr val="dk1"/>
              </a:buClr>
              <a:buSzPts val="1100"/>
              <a:buFont typeface="Arial"/>
              <a:buNone/>
            </a:pPr>
            <a:r>
              <a:rPr lang="en-US" sz="1200"/>
              <a:t>Cost Considerations</a:t>
            </a:r>
            <a:endParaRPr sz="1200"/>
          </a:p>
          <a:p>
            <a:pPr marL="457200" lvl="0" indent="-228600" algn="l" rtl="0">
              <a:lnSpc>
                <a:spcPct val="115000"/>
              </a:lnSpc>
              <a:spcBef>
                <a:spcPts val="200"/>
              </a:spcBef>
              <a:spcAft>
                <a:spcPts val="0"/>
              </a:spcAft>
              <a:buClr>
                <a:srgbClr val="374151"/>
              </a:buClr>
              <a:buSzPts val="1200"/>
              <a:buFont typeface="Arial"/>
              <a:buNone/>
            </a:pPr>
            <a:r>
              <a:rPr lang="en-US" sz="1200" b="0">
                <a:solidFill>
                  <a:srgbClr val="374151"/>
                </a:solidFill>
              </a:rPr>
              <a:t>Running Warehouse Costs: A running warehouse consumes credits, even when idle.</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Match Workload: Align auto-suspension setting with query frequency to avoid unnecessary costs and cache drops.</a:t>
            </a:r>
            <a:endParaRPr sz="1200" b="0">
              <a:solidFill>
                <a:srgbClr val="374151"/>
              </a:solidFill>
            </a:endParaRPr>
          </a:p>
          <a:p>
            <a:pPr marL="0" lvl="0" indent="0" algn="l" rtl="0">
              <a:lnSpc>
                <a:spcPct val="150000"/>
              </a:lnSpc>
              <a:spcBef>
                <a:spcPts val="1500"/>
              </a:spcBef>
              <a:spcAft>
                <a:spcPts val="0"/>
              </a:spcAft>
              <a:buNone/>
            </a:pPr>
            <a:r>
              <a:rPr lang="en-US" sz="1200"/>
              <a:t>Configuring Auto-Suspension</a:t>
            </a:r>
            <a:endParaRPr sz="1200"/>
          </a:p>
          <a:p>
            <a:pPr marL="457200" lvl="0" indent="-228600" algn="l" rtl="0">
              <a:lnSpc>
                <a:spcPct val="115000"/>
              </a:lnSpc>
              <a:spcBef>
                <a:spcPts val="200"/>
              </a:spcBef>
              <a:spcAft>
                <a:spcPts val="0"/>
              </a:spcAft>
              <a:buClr>
                <a:srgbClr val="374151"/>
              </a:buClr>
              <a:buSzPts val="1200"/>
              <a:buFont typeface="Arial"/>
              <a:buNone/>
            </a:pPr>
            <a:r>
              <a:rPr lang="en-US" sz="1200" b="0">
                <a:solidFill>
                  <a:srgbClr val="374151"/>
                </a:solidFill>
              </a:rPr>
              <a:t>Via Snowsight:</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Navigate to Admin » Warehouses.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Find the warehouse, select Edit.</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Turn on Auto Suspend.</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Set Suspend After (min).</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Save changes.</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Via SQL:</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Use ALTER WAREHOUSE command.</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Example: ALTER WAREHOUSE my_wh SET AUTO_SUSPEND = 600; (in seconds).</a:t>
            </a:r>
            <a:endParaRPr sz="1200">
              <a:solidFill>
                <a:srgbClr val="374151"/>
              </a:solidFill>
            </a:endParaRPr>
          </a:p>
          <a:p>
            <a:pPr marL="0" lvl="0" indent="0" algn="l" rtl="0">
              <a:lnSpc>
                <a:spcPct val="150000"/>
              </a:lnSpc>
              <a:spcBef>
                <a:spcPts val="1500"/>
              </a:spcBef>
              <a:spcAft>
                <a:spcPts val="0"/>
              </a:spcAft>
              <a:buNone/>
            </a:pPr>
            <a:r>
              <a:rPr lang="en-US" sz="1200"/>
              <a:t>Summary</a:t>
            </a:r>
            <a:endParaRPr sz="1200"/>
          </a:p>
          <a:p>
            <a:pPr marL="457200" lvl="0" indent="-304800" algn="l" rtl="0">
              <a:lnSpc>
                <a:spcPct val="115000"/>
              </a:lnSpc>
              <a:spcBef>
                <a:spcPts val="200"/>
              </a:spcBef>
              <a:spcAft>
                <a:spcPts val="0"/>
              </a:spcAft>
              <a:buClr>
                <a:srgbClr val="374151"/>
              </a:buClr>
              <a:buSzPts val="1200"/>
              <a:buFont typeface="Arial"/>
              <a:buChar char="●"/>
            </a:pPr>
            <a:r>
              <a:rPr lang="en-US" sz="1200" b="0">
                <a:solidFill>
                  <a:srgbClr val="374151"/>
                </a:solidFill>
              </a:rPr>
              <a:t>Warehouse cache optimization can significantly improve query performance.</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Analyzing data scanned from cache helps identify optimization opportunities.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Auto-suspension settings are crucial in maintaining the cache and optimizing costs.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Roboto"/>
              <a:buChar char="●"/>
            </a:pPr>
            <a:r>
              <a:rPr lang="en-US" sz="1200" b="0">
                <a:solidFill>
                  <a:srgbClr val="374151"/>
                </a:solidFill>
              </a:rPr>
              <a:t>Regularly review and adjust auto-suspension settings based on query patterns and workload</a:t>
            </a:r>
            <a:r>
              <a:rPr lang="en-US" sz="1200" b="0">
                <a:solidFill>
                  <a:srgbClr val="374151"/>
                </a:solidFill>
                <a:latin typeface="Roboto"/>
                <a:ea typeface="Roboto"/>
                <a:cs typeface="Roboto"/>
                <a:sym typeface="Roboto"/>
              </a:rPr>
              <a:t>.</a:t>
            </a:r>
            <a:endParaRPr sz="1200" b="0">
              <a:solidFill>
                <a:srgbClr val="374151"/>
              </a:solidFill>
              <a:latin typeface="Roboto"/>
              <a:ea typeface="Roboto"/>
              <a:cs typeface="Roboto"/>
              <a:sym typeface="Roboto"/>
            </a:endParaRPr>
          </a:p>
          <a:p>
            <a:pPr marL="0" lvl="0" indent="0" algn="l" rtl="0">
              <a:spcBef>
                <a:spcPts val="1500"/>
              </a:spcBef>
              <a:spcAft>
                <a:spcPts val="600"/>
              </a:spcAft>
              <a:buNone/>
            </a:pPr>
            <a:endParaRPr/>
          </a:p>
        </p:txBody>
      </p:sp>
      <p:sp>
        <p:nvSpPr>
          <p:cNvPr id="2827" name="Google Shape;2827;g294a025d0a6_0_529"/>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832"/>
        <p:cNvGrpSpPr/>
        <p:nvPr/>
      </p:nvGrpSpPr>
      <p:grpSpPr>
        <a:xfrm>
          <a:off x="0" y="0"/>
          <a:ext cx="0" cy="0"/>
          <a:chOff x="0" y="0"/>
          <a:chExt cx="0" cy="0"/>
        </a:xfrm>
      </p:grpSpPr>
      <p:sp>
        <p:nvSpPr>
          <p:cNvPr id="2833" name="Google Shape;2833;g294a025d0a6_0_539"/>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740"/>
              <a:t>Limiting Concurrently Running Queries in Snowflake</a:t>
            </a:r>
            <a:endParaRPr sz="2740"/>
          </a:p>
        </p:txBody>
      </p:sp>
      <p:sp>
        <p:nvSpPr>
          <p:cNvPr id="2834" name="Google Shape;2834;g294a025d0a6_0_539"/>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200">
                <a:solidFill>
                  <a:srgbClr val="374151"/>
                </a:solidFill>
              </a:rPr>
              <a:t>Overview:</a:t>
            </a:r>
            <a:endParaRPr sz="1200">
              <a:solidFill>
                <a:srgbClr val="374151"/>
              </a:solidFill>
            </a:endParaRPr>
          </a:p>
          <a:p>
            <a:pPr marL="457200" lvl="0" indent="-228600" algn="l" rtl="0">
              <a:lnSpc>
                <a:spcPct val="115000"/>
              </a:lnSpc>
              <a:spcBef>
                <a:spcPts val="1500"/>
              </a:spcBef>
              <a:spcAft>
                <a:spcPts val="0"/>
              </a:spcAft>
              <a:buClr>
                <a:srgbClr val="374151"/>
              </a:buClr>
              <a:buSzPts val="1200"/>
              <a:buFont typeface="Arial"/>
              <a:buNone/>
            </a:pPr>
            <a:r>
              <a:rPr lang="en-US" sz="1200" b="0">
                <a:solidFill>
                  <a:srgbClr val="374151"/>
                </a:solidFill>
              </a:rPr>
              <a:t>Objective: Improve the performance of queries by reducing concurrency.</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Challenge: Queries running concurrently in a warehouse share resources, which can impact performance.</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Roboto"/>
              <a:buNone/>
            </a:pPr>
            <a:r>
              <a:rPr lang="en-US" sz="1200" b="0">
                <a:solidFill>
                  <a:srgbClr val="374151"/>
                </a:solidFill>
              </a:rPr>
              <a:t>Solution: Use MAX_CONCURRENCY_LEVEL to limit concurrent queries</a:t>
            </a:r>
            <a:endParaRPr sz="1200" b="0">
              <a:solidFill>
                <a:srgbClr val="374151"/>
              </a:solidFill>
            </a:endParaRPr>
          </a:p>
          <a:p>
            <a:pPr marL="0" lvl="0" indent="0" algn="l" rtl="0">
              <a:lnSpc>
                <a:spcPct val="150000"/>
              </a:lnSpc>
              <a:spcBef>
                <a:spcPts val="1500"/>
              </a:spcBef>
              <a:spcAft>
                <a:spcPts val="0"/>
              </a:spcAft>
              <a:buNone/>
            </a:pPr>
            <a:r>
              <a:rPr lang="en-US" sz="1200"/>
              <a:t>Impact of Lowering Concurrency</a:t>
            </a:r>
            <a:endParaRPr sz="1200"/>
          </a:p>
          <a:p>
            <a:pPr marL="457200" lvl="0" indent="-228600" algn="l" rtl="0">
              <a:lnSpc>
                <a:spcPct val="115000"/>
              </a:lnSpc>
              <a:spcBef>
                <a:spcPts val="200"/>
              </a:spcBef>
              <a:spcAft>
                <a:spcPts val="0"/>
              </a:spcAft>
              <a:buClr>
                <a:srgbClr val="374151"/>
              </a:buClr>
              <a:buSzPts val="1200"/>
              <a:buFont typeface="Arial"/>
              <a:buNone/>
            </a:pPr>
            <a:r>
              <a:rPr lang="en-US" sz="1200" b="0">
                <a:solidFill>
                  <a:srgbClr val="374151"/>
                </a:solidFill>
              </a:rPr>
              <a:t>Benefits:</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Potentially more resources per query.</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Enhanced performance for large, complex, or multi-statement queries.</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Considerations:</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Lowering concurrency may increase queue times for other queries.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Requires testing to ensure desired outcomes.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Alternative strategies: Dedicated warehouses, Query Acceleration Service.</a:t>
            </a:r>
            <a:endParaRPr sz="1200">
              <a:solidFill>
                <a:srgbClr val="374151"/>
              </a:solidFill>
            </a:endParaRPr>
          </a:p>
          <a:p>
            <a:pPr marL="0" lvl="0" indent="0" algn="l" rtl="0">
              <a:lnSpc>
                <a:spcPct val="150000"/>
              </a:lnSpc>
              <a:spcBef>
                <a:spcPts val="1500"/>
              </a:spcBef>
              <a:spcAft>
                <a:spcPts val="0"/>
              </a:spcAft>
              <a:buNone/>
            </a:pPr>
            <a:r>
              <a:rPr lang="en-US" sz="1200"/>
              <a:t>Queue Management</a:t>
            </a:r>
            <a:endParaRPr sz="1200"/>
          </a:p>
          <a:p>
            <a:pPr marL="457200" lvl="0" indent="-228600" algn="l" rtl="0">
              <a:lnSpc>
                <a:spcPct val="115000"/>
              </a:lnSpc>
              <a:spcBef>
                <a:spcPts val="200"/>
              </a:spcBef>
              <a:spcAft>
                <a:spcPts val="0"/>
              </a:spcAft>
              <a:buClr>
                <a:srgbClr val="374151"/>
              </a:buClr>
              <a:buSzPts val="1200"/>
              <a:buFont typeface="Arial"/>
              <a:buNone/>
            </a:pPr>
            <a:r>
              <a:rPr lang="en-US" sz="1200" b="0">
                <a:solidFill>
                  <a:srgbClr val="374151"/>
                </a:solidFill>
              </a:rPr>
              <a:t>Queueing Effects: Lower concurrency can lead to increased queuing.</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Roboto"/>
              <a:buNone/>
            </a:pPr>
            <a:r>
              <a:rPr lang="en-US" sz="1200" b="0">
                <a:solidFill>
                  <a:srgbClr val="374151"/>
                </a:solidFill>
              </a:rPr>
              <a:t>Timeout Strategy: Adjust STATEMENT_QUEUED_TIMEOUT_IN_SECONDS to prevent extended queuing.</a:t>
            </a:r>
            <a:endParaRPr sz="1200" b="0">
              <a:solidFill>
                <a:srgbClr val="374151"/>
              </a:solidFill>
            </a:endParaRPr>
          </a:p>
          <a:p>
            <a:pPr marL="0" lvl="0" indent="0" algn="l" rtl="0">
              <a:spcBef>
                <a:spcPts val="1500"/>
              </a:spcBef>
              <a:spcAft>
                <a:spcPts val="600"/>
              </a:spcAft>
              <a:buNone/>
            </a:pPr>
            <a:endParaRPr/>
          </a:p>
        </p:txBody>
      </p:sp>
      <p:sp>
        <p:nvSpPr>
          <p:cNvPr id="2835" name="Google Shape;2835;g294a025d0a6_0_539"/>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1" name="Google Shape;2841;g294a025d0a6_0_550"/>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740"/>
              <a:t>Limiting Concurrently Running Queries in Snowflake- Continued</a:t>
            </a:r>
            <a:endParaRPr sz="2740"/>
          </a:p>
        </p:txBody>
      </p:sp>
      <p:sp>
        <p:nvSpPr>
          <p:cNvPr id="2842" name="Google Shape;2842;g294a025d0a6_0_55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50000"/>
              </a:lnSpc>
              <a:spcBef>
                <a:spcPts val="1200"/>
              </a:spcBef>
              <a:spcAft>
                <a:spcPts val="0"/>
              </a:spcAft>
              <a:buNone/>
            </a:pPr>
            <a:r>
              <a:rPr lang="en-US" sz="1200"/>
              <a:t>Setting MAX_CONCURRENCY_LEVEL</a:t>
            </a:r>
            <a:endParaRPr sz="1200"/>
          </a:p>
          <a:p>
            <a:pPr marL="457200" lvl="0" indent="-228600" algn="l" rtl="0">
              <a:lnSpc>
                <a:spcPct val="115000"/>
              </a:lnSpc>
              <a:spcBef>
                <a:spcPts val="200"/>
              </a:spcBef>
              <a:spcAft>
                <a:spcPts val="0"/>
              </a:spcAft>
              <a:buClr>
                <a:srgbClr val="374151"/>
              </a:buClr>
              <a:buSzPts val="1200"/>
              <a:buFont typeface="Arial"/>
              <a:buNone/>
            </a:pPr>
            <a:r>
              <a:rPr lang="en-US" sz="1200" b="0">
                <a:solidFill>
                  <a:srgbClr val="374151"/>
                </a:solidFill>
              </a:rPr>
              <a:t>Default: The default maximum concurrency level is 8.</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Lowering Concurrency:</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Use the ALTER WAREHOUSE command.</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Specify a lower number for MAX_CONCURRENCY_LEVEL.</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Example: ALTER WAREHOUSE my_wh SET MAX_CONCURRENCY_LEVEL = 4;</a:t>
            </a:r>
            <a:endParaRPr sz="1200">
              <a:solidFill>
                <a:srgbClr val="374151"/>
              </a:solidFill>
            </a:endParaRPr>
          </a:p>
          <a:p>
            <a:pPr marL="0" lvl="0" indent="0" algn="l" rtl="0">
              <a:lnSpc>
                <a:spcPct val="150000"/>
              </a:lnSpc>
              <a:spcBef>
                <a:spcPts val="1500"/>
              </a:spcBef>
              <a:spcAft>
                <a:spcPts val="0"/>
              </a:spcAft>
              <a:buNone/>
            </a:pPr>
            <a:r>
              <a:rPr lang="en-US" sz="1200"/>
              <a:t>Best Practices</a:t>
            </a:r>
            <a:endParaRPr sz="1200"/>
          </a:p>
          <a:p>
            <a:pPr marL="457200" lvl="0" indent="-228600" algn="l" rtl="0">
              <a:lnSpc>
                <a:spcPct val="115000"/>
              </a:lnSpc>
              <a:spcBef>
                <a:spcPts val="200"/>
              </a:spcBef>
              <a:spcAft>
                <a:spcPts val="0"/>
              </a:spcAft>
              <a:buClr>
                <a:srgbClr val="374151"/>
              </a:buClr>
              <a:buSzPts val="1200"/>
              <a:buFont typeface="Arial"/>
              <a:buNone/>
            </a:pPr>
            <a:r>
              <a:rPr lang="en-US" sz="1200" b="0">
                <a:solidFill>
                  <a:srgbClr val="374151"/>
                </a:solidFill>
              </a:rPr>
              <a:t>Testing: Thoroughly test adjustments to ensure they positively impact performance.</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Balancing Act: Find the right balance between concurrency and performance.</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Monitor Queue Times: Regularly monitor the effect on queue times and adjust as necessary.</a:t>
            </a:r>
            <a:endParaRPr sz="1200" b="0">
              <a:solidFill>
                <a:srgbClr val="374151"/>
              </a:solidFill>
            </a:endParaRPr>
          </a:p>
          <a:p>
            <a:pPr marL="0" lvl="0" indent="0" algn="l" rtl="0">
              <a:lnSpc>
                <a:spcPct val="150000"/>
              </a:lnSpc>
              <a:spcBef>
                <a:spcPts val="1500"/>
              </a:spcBef>
              <a:spcAft>
                <a:spcPts val="0"/>
              </a:spcAft>
              <a:buNone/>
            </a:pPr>
            <a:r>
              <a:rPr lang="en-US" sz="1200"/>
              <a:t>Summary</a:t>
            </a:r>
            <a:endParaRPr sz="1200"/>
          </a:p>
          <a:p>
            <a:pPr marL="457200" lvl="0" indent="-304800" algn="l" rtl="0">
              <a:lnSpc>
                <a:spcPct val="115000"/>
              </a:lnSpc>
              <a:spcBef>
                <a:spcPts val="200"/>
              </a:spcBef>
              <a:spcAft>
                <a:spcPts val="0"/>
              </a:spcAft>
              <a:buClr>
                <a:srgbClr val="374151"/>
              </a:buClr>
              <a:buSzPts val="1200"/>
              <a:buFont typeface="Arial"/>
              <a:buChar char="●"/>
            </a:pPr>
            <a:r>
              <a:rPr lang="en-US" sz="1200" b="0">
                <a:solidFill>
                  <a:srgbClr val="374151"/>
                </a:solidFill>
              </a:rPr>
              <a:t>Limiting concurrently running queries can enhance individual query performance.</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Consider alternative strategies for handling large or complex queries.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Be mindful of the trade-offs, including increased queuing.</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Regular adjustments and monitoring are key to maintaining optimal performance.</a:t>
            </a:r>
            <a:endParaRPr sz="1200">
              <a:solidFill>
                <a:srgbClr val="374151"/>
              </a:solidFill>
            </a:endParaRPr>
          </a:p>
          <a:p>
            <a:pPr marL="0" lvl="0" indent="0" algn="l" rtl="0">
              <a:spcBef>
                <a:spcPts val="1500"/>
              </a:spcBef>
              <a:spcAft>
                <a:spcPts val="600"/>
              </a:spcAft>
              <a:buNone/>
            </a:pPr>
            <a:endParaRPr/>
          </a:p>
        </p:txBody>
      </p:sp>
      <p:sp>
        <p:nvSpPr>
          <p:cNvPr id="2843" name="Google Shape;2843;g294a025d0a6_0_55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207</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g294a025d0a6_0_558"/>
          <p:cNvSpPr txBox="1">
            <a:spLocks noGrp="1"/>
          </p:cNvSpPr>
          <p:nvPr>
            <p:ph type="body" idx="1"/>
          </p:nvPr>
        </p:nvSpPr>
        <p:spPr>
          <a:xfrm>
            <a:off x="457200" y="805417"/>
            <a:ext cx="7620000" cy="378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00"/>
              <a:buNone/>
            </a:pPr>
            <a:endParaRPr/>
          </a:p>
          <a:p>
            <a:pPr marL="0" lvl="0" indent="0" algn="l" rtl="0">
              <a:lnSpc>
                <a:spcPct val="100000"/>
              </a:lnSpc>
              <a:spcBef>
                <a:spcPts val="1067"/>
              </a:spcBef>
              <a:spcAft>
                <a:spcPts val="0"/>
              </a:spcAft>
              <a:buSzPts val="1500"/>
              <a:buNone/>
            </a:pPr>
            <a:endParaRPr/>
          </a:p>
        </p:txBody>
      </p:sp>
      <p:sp>
        <p:nvSpPr>
          <p:cNvPr id="2850" name="Google Shape;2850;g294a025d0a6_0_558"/>
          <p:cNvSpPr txBox="1"/>
          <p:nvPr/>
        </p:nvSpPr>
        <p:spPr>
          <a:xfrm>
            <a:off x="0" y="650817"/>
            <a:ext cx="8683500" cy="9165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5467">
                <a:solidFill>
                  <a:srgbClr val="FF0000"/>
                </a:solidFill>
                <a:latin typeface="Arial"/>
                <a:ea typeface="Arial"/>
                <a:cs typeface="Arial"/>
                <a:sym typeface="Arial"/>
              </a:rPr>
              <a:t>Experiment</a:t>
            </a:r>
            <a:endParaRPr sz="667">
              <a:solidFill>
                <a:srgbClr val="002060"/>
              </a:solidFill>
              <a:latin typeface="Arial"/>
              <a:ea typeface="Arial"/>
              <a:cs typeface="Arial"/>
              <a:sym typeface="Arial"/>
            </a:endParaRPr>
          </a:p>
        </p:txBody>
      </p:sp>
      <p:pic>
        <p:nvPicPr>
          <p:cNvPr id="2851" name="Google Shape;2851;g294a025d0a6_0_558"/>
          <p:cNvPicPr preferRelativeResize="0"/>
          <p:nvPr/>
        </p:nvPicPr>
        <p:blipFill rotWithShape="1">
          <a:blip r:embed="rId3">
            <a:alphaModFix/>
          </a:blip>
          <a:srcRect t="16072"/>
          <a:stretch/>
        </p:blipFill>
        <p:spPr>
          <a:xfrm>
            <a:off x="0" y="2138463"/>
            <a:ext cx="8448800" cy="4719541"/>
          </a:xfrm>
          <a:prstGeom prst="rect">
            <a:avLst/>
          </a:prstGeom>
          <a:noFill/>
          <a:ln>
            <a:noFill/>
          </a:ln>
        </p:spPr>
      </p:pic>
      <p:sp>
        <p:nvSpPr>
          <p:cNvPr id="2852" name="Google Shape;2852;g294a025d0a6_0_558"/>
          <p:cNvSpPr txBox="1">
            <a:spLocks noGrp="1"/>
          </p:cNvSpPr>
          <p:nvPr>
            <p:ph type="ftr" idx="11"/>
          </p:nvPr>
        </p:nvSpPr>
        <p:spPr>
          <a:xfrm>
            <a:off x="44301" y="6574155"/>
            <a:ext cx="4572000" cy="28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 2023 by Innovation In Software Corporation </a:t>
            </a:r>
            <a:br>
              <a:rPr lang="en-US"/>
            </a:br>
            <a:endParaRPr/>
          </a:p>
        </p:txBody>
      </p:sp>
      <p:sp>
        <p:nvSpPr>
          <p:cNvPr id="2853" name="Google Shape;2853;g294a025d0a6_0_558"/>
          <p:cNvSpPr txBox="1"/>
          <p:nvPr/>
        </p:nvSpPr>
        <p:spPr>
          <a:xfrm>
            <a:off x="8815128" y="3213514"/>
            <a:ext cx="2672700" cy="178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Content</a:t>
            </a:r>
            <a:endParaRPr/>
          </a:p>
          <a:p>
            <a:pPr marL="0" marR="0" lvl="0" indent="0" algn="l" rtl="0">
              <a:spcBef>
                <a:spcPts val="0"/>
              </a:spcBef>
              <a:spcAft>
                <a:spcPts val="0"/>
              </a:spcAft>
              <a:buNone/>
            </a:pPr>
            <a:r>
              <a:rPr lang="en-US" sz="2400">
                <a:solidFill>
                  <a:schemeClr val="dk1"/>
                </a:solidFill>
              </a:rPr>
              <a:t>LAB 9 - Query Acceleration</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858"/>
        <p:cNvGrpSpPr/>
        <p:nvPr/>
      </p:nvGrpSpPr>
      <p:grpSpPr>
        <a:xfrm>
          <a:off x="0" y="0"/>
          <a:ext cx="0" cy="0"/>
          <a:chOff x="0" y="0"/>
          <a:chExt cx="0" cy="0"/>
        </a:xfrm>
      </p:grpSpPr>
      <p:sp>
        <p:nvSpPr>
          <p:cNvPr id="2859" name="Google Shape;2859;g2961947477b_0_766"/>
          <p:cNvSpPr txBox="1">
            <a:spLocks noGrp="1"/>
          </p:cNvSpPr>
          <p:nvPr>
            <p:ph type="title"/>
          </p:nvPr>
        </p:nvSpPr>
        <p:spPr>
          <a:xfrm>
            <a:off x="609600" y="388325"/>
            <a:ext cx="10012800" cy="10623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Micro Partitions and Data Clustering in Data Warehousing</a:t>
            </a:r>
            <a:endParaRPr/>
          </a:p>
        </p:txBody>
      </p:sp>
      <p:sp>
        <p:nvSpPr>
          <p:cNvPr id="2860" name="Google Shape;2860;g2961947477b_0_76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209</a:t>
            </a:fld>
            <a:endParaRPr sz="2400" b="1" i="0" u="none" strike="noStrike" cap="none">
              <a:solidFill>
                <a:srgbClr val="D1282E"/>
              </a:solidFill>
              <a:latin typeface="Arial"/>
              <a:ea typeface="Arial"/>
              <a:cs typeface="Arial"/>
              <a:sym typeface="Arial"/>
            </a:endParaRPr>
          </a:p>
        </p:txBody>
      </p:sp>
      <p:sp>
        <p:nvSpPr>
          <p:cNvPr id="2861" name="Google Shape;2861;g2961947477b_0_766"/>
          <p:cNvSpPr txBox="1"/>
          <p:nvPr/>
        </p:nvSpPr>
        <p:spPr>
          <a:xfrm>
            <a:off x="609550" y="1443850"/>
            <a:ext cx="10012800" cy="55812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500"/>
              </a:spcBef>
              <a:spcAft>
                <a:spcPts val="0"/>
              </a:spcAft>
              <a:buNone/>
            </a:pPr>
            <a:r>
              <a:rPr lang="en-US" b="1">
                <a:solidFill>
                  <a:srgbClr val="374151"/>
                </a:solidFill>
              </a:rPr>
              <a:t>Traditional Data Warehouses:</a:t>
            </a:r>
            <a:r>
              <a:rPr lang="en-US">
                <a:solidFill>
                  <a:srgbClr val="374151"/>
                </a:solidFill>
              </a:rPr>
              <a:t> Static Partitioning</a:t>
            </a:r>
            <a:endParaRPr>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a:solidFill>
                  <a:srgbClr val="374151"/>
                </a:solidFill>
              </a:rPr>
              <a:t>Approach: Large tables are divided into static partitions.</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Purpose: Achieve acceptable performance and better scaling.</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Management: Partitions manipulated independently using specialized DDL and syntax.</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Limitations:</a:t>
            </a:r>
            <a:endParaRPr>
              <a:solidFill>
                <a:srgbClr val="374151"/>
              </a:solidFill>
            </a:endParaRPr>
          </a:p>
          <a:p>
            <a:pPr marL="1371600" lvl="2" indent="-317500" algn="l" rtl="0">
              <a:lnSpc>
                <a:spcPct val="115000"/>
              </a:lnSpc>
              <a:spcBef>
                <a:spcPts val="0"/>
              </a:spcBef>
              <a:spcAft>
                <a:spcPts val="0"/>
              </a:spcAft>
              <a:buClr>
                <a:srgbClr val="374151"/>
              </a:buClr>
              <a:buSzPts val="1400"/>
              <a:buFont typeface="Arial"/>
              <a:buChar char="●"/>
            </a:pPr>
            <a:r>
              <a:rPr lang="en-US">
                <a:solidFill>
                  <a:srgbClr val="374151"/>
                </a:solidFill>
              </a:rPr>
              <a:t>Maintenance Overhead: Time and resource-intensive to manage.</a:t>
            </a:r>
            <a:endParaRPr>
              <a:solidFill>
                <a:srgbClr val="374151"/>
              </a:solidFill>
            </a:endParaRPr>
          </a:p>
          <a:p>
            <a:pPr marL="1371600" lvl="2" indent="-317500" algn="l" rtl="0">
              <a:lnSpc>
                <a:spcPct val="115000"/>
              </a:lnSpc>
              <a:spcBef>
                <a:spcPts val="0"/>
              </a:spcBef>
              <a:spcAft>
                <a:spcPts val="0"/>
              </a:spcAft>
              <a:buClr>
                <a:srgbClr val="374151"/>
              </a:buClr>
              <a:buSzPts val="1400"/>
              <a:buFont typeface="Arial"/>
              <a:buChar char="●"/>
            </a:pPr>
            <a:r>
              <a:rPr lang="en-US">
                <a:solidFill>
                  <a:srgbClr val="374151"/>
                </a:solidFill>
              </a:rPr>
              <a:t>Data Skew: Results in disproportionately-sized partitions, affecting performance.</a:t>
            </a:r>
            <a:endParaRPr>
              <a:solidFill>
                <a:srgbClr val="374151"/>
              </a:solidFill>
            </a:endParaRPr>
          </a:p>
          <a:p>
            <a:pPr marL="0" lvl="0" indent="0" algn="l" rtl="0">
              <a:lnSpc>
                <a:spcPct val="115000"/>
              </a:lnSpc>
              <a:spcBef>
                <a:spcPts val="1500"/>
              </a:spcBef>
              <a:spcAft>
                <a:spcPts val="0"/>
              </a:spcAft>
              <a:buNone/>
            </a:pPr>
            <a:r>
              <a:rPr lang="en-US" b="1">
                <a:solidFill>
                  <a:srgbClr val="374151"/>
                </a:solidFill>
              </a:rPr>
              <a:t>Snowflake Data Platform:</a:t>
            </a:r>
            <a:r>
              <a:rPr lang="en-US">
                <a:solidFill>
                  <a:srgbClr val="374151"/>
                </a:solidFill>
              </a:rPr>
              <a:t> Micro-partitioning</a:t>
            </a:r>
            <a:endParaRPr>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a:solidFill>
                  <a:srgbClr val="374151"/>
                </a:solidFill>
              </a:rPr>
              <a:t>Approach: Implements a unique form of partitioning called micro-partitioning.</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Advantages over Static Partitioning:</a:t>
            </a:r>
            <a:endParaRPr>
              <a:solidFill>
                <a:srgbClr val="374151"/>
              </a:solidFill>
            </a:endParaRPr>
          </a:p>
          <a:p>
            <a:pPr marL="1371600" lvl="2" indent="-317500" algn="l" rtl="0">
              <a:lnSpc>
                <a:spcPct val="115000"/>
              </a:lnSpc>
              <a:spcBef>
                <a:spcPts val="0"/>
              </a:spcBef>
              <a:spcAft>
                <a:spcPts val="0"/>
              </a:spcAft>
              <a:buClr>
                <a:srgbClr val="374151"/>
              </a:buClr>
              <a:buSzPts val="1400"/>
              <a:buFont typeface="Arial"/>
              <a:buChar char="●"/>
            </a:pPr>
            <a:r>
              <a:rPr lang="en-US">
                <a:solidFill>
                  <a:srgbClr val="374151"/>
                </a:solidFill>
              </a:rPr>
              <a:t>Reduces Maintenance Overhead: Easier management compared to traditional static partitioning.</a:t>
            </a:r>
            <a:endParaRPr>
              <a:solidFill>
                <a:srgbClr val="374151"/>
              </a:solidFill>
            </a:endParaRPr>
          </a:p>
          <a:p>
            <a:pPr marL="1371600" lvl="2" indent="-317500" algn="l" rtl="0">
              <a:lnSpc>
                <a:spcPct val="115000"/>
              </a:lnSpc>
              <a:spcBef>
                <a:spcPts val="0"/>
              </a:spcBef>
              <a:spcAft>
                <a:spcPts val="0"/>
              </a:spcAft>
              <a:buClr>
                <a:srgbClr val="374151"/>
              </a:buClr>
              <a:buSzPts val="1400"/>
              <a:buFont typeface="Arial"/>
              <a:buChar char="●"/>
            </a:pPr>
            <a:r>
              <a:rPr lang="en-US">
                <a:solidFill>
                  <a:srgbClr val="374151"/>
                </a:solidFill>
              </a:rPr>
              <a:t>Addresses Data Skew: Avoids issues of disproportionately-sized partitions.</a:t>
            </a:r>
            <a:endParaRPr>
              <a:solidFill>
                <a:srgbClr val="374151"/>
              </a:solidFill>
            </a:endParaRPr>
          </a:p>
          <a:p>
            <a:pPr marL="1371600" lvl="2" indent="-317500" algn="l" rtl="0">
              <a:lnSpc>
                <a:spcPct val="115000"/>
              </a:lnSpc>
              <a:spcBef>
                <a:spcPts val="0"/>
              </a:spcBef>
              <a:spcAft>
                <a:spcPts val="0"/>
              </a:spcAft>
              <a:buClr>
                <a:srgbClr val="374151"/>
              </a:buClr>
              <a:buSzPts val="1400"/>
              <a:buFont typeface="Arial"/>
              <a:buChar char="●"/>
            </a:pPr>
            <a:r>
              <a:rPr lang="en-US">
                <a:solidFill>
                  <a:srgbClr val="374151"/>
                </a:solidFill>
              </a:rPr>
              <a:t>Additional Benefits: Provides significant improvements not available in traditional systems.</a:t>
            </a:r>
            <a:endParaRPr>
              <a:solidFill>
                <a:srgbClr val="374151"/>
              </a:solidFill>
            </a:endParaRPr>
          </a:p>
          <a:p>
            <a:pPr marL="0" lvl="0" indent="0" algn="l" rtl="0">
              <a:lnSpc>
                <a:spcPct val="115000"/>
              </a:lnSpc>
              <a:spcBef>
                <a:spcPts val="1500"/>
              </a:spcBef>
              <a:spcAft>
                <a:spcPts val="0"/>
              </a:spcAft>
              <a:buNone/>
            </a:pPr>
            <a:r>
              <a:rPr lang="en-US" b="1">
                <a:solidFill>
                  <a:srgbClr val="374151"/>
                </a:solidFill>
              </a:rPr>
              <a:t>Key Takeaway:</a:t>
            </a:r>
            <a:endParaRPr b="1">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a:solidFill>
                  <a:srgbClr val="374151"/>
                </a:solidFill>
              </a:rPr>
              <a:t>Innovation in Partitioning: Snowflake's micro-partitioning offers a powerful and efficient alternative to static partitioning, overcoming its limitations and enhancing data warehousing capabilities.</a:t>
            </a:r>
            <a:endParaRPr>
              <a:solidFill>
                <a:srgbClr val="374151"/>
              </a:solidFill>
            </a:endParaRPr>
          </a:p>
          <a:p>
            <a:pPr marL="0" marR="0" lvl="0" indent="0" algn="l" rtl="0">
              <a:spcBef>
                <a:spcPts val="1500"/>
              </a:spcBef>
              <a:spcAft>
                <a:spcPts val="0"/>
              </a:spcAft>
              <a:buNone/>
            </a:pPr>
            <a:endParaRPr sz="2400"/>
          </a:p>
        </p:txBody>
      </p:sp>
      <p:sp>
        <p:nvSpPr>
          <p:cNvPr id="2862" name="Google Shape;2862;g2961947477b_0_766"/>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g28d0cec9f8b_0_68"/>
          <p:cNvSpPr txBox="1">
            <a:spLocks noGrp="1"/>
          </p:cNvSpPr>
          <p:nvPr>
            <p:ph type="title"/>
          </p:nvPr>
        </p:nvSpPr>
        <p:spPr>
          <a:xfrm>
            <a:off x="783220" y="374925"/>
            <a:ext cx="10016100" cy="618900"/>
          </a:xfrm>
          <a:prstGeom prst="rect">
            <a:avLst/>
          </a:prstGeom>
          <a:noFill/>
          <a:ln>
            <a:noFill/>
          </a:ln>
        </p:spPr>
        <p:txBody>
          <a:bodyPr spcFirstLastPara="1" wrap="square" lIns="0" tIns="64125" rIns="0" bIns="0" anchor="b" anchorCtr="0">
            <a:spAutoFit/>
          </a:bodyPr>
          <a:lstStyle/>
          <a:p>
            <a:pPr marL="0" lvl="0" indent="0" algn="l" rtl="0">
              <a:lnSpc>
                <a:spcPct val="107000"/>
              </a:lnSpc>
              <a:spcBef>
                <a:spcPts val="0"/>
              </a:spcBef>
              <a:spcAft>
                <a:spcPts val="0"/>
              </a:spcAft>
              <a:buClr>
                <a:schemeClr val="dk2"/>
              </a:buClr>
              <a:buSzPts val="3600"/>
              <a:buFont typeface="Arial Black"/>
              <a:buNone/>
            </a:pPr>
            <a:r>
              <a:rPr lang="en-US"/>
              <a:t>Continuous Loading in SnowFlake</a:t>
            </a:r>
            <a:endParaRPr/>
          </a:p>
        </p:txBody>
      </p:sp>
      <p:sp>
        <p:nvSpPr>
          <p:cNvPr id="1165" name="Google Shape;1165;g28d0cec9f8b_0_6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21</a:t>
            </a:fld>
            <a:endParaRPr sz="2400" b="1" i="0" u="none" strike="noStrike" cap="none">
              <a:solidFill>
                <a:srgbClr val="D1282E"/>
              </a:solidFill>
              <a:latin typeface="Arial"/>
              <a:ea typeface="Arial"/>
              <a:cs typeface="Arial"/>
              <a:sym typeface="Arial"/>
            </a:endParaRPr>
          </a:p>
        </p:txBody>
      </p:sp>
      <p:sp>
        <p:nvSpPr>
          <p:cNvPr id="1166" name="Google Shape;1166;g28d0cec9f8b_0_68"/>
          <p:cNvSpPr txBox="1"/>
          <p:nvPr/>
        </p:nvSpPr>
        <p:spPr>
          <a:xfrm>
            <a:off x="783225" y="1296200"/>
            <a:ext cx="10820400" cy="520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dk1"/>
                </a:solidFill>
              </a:rPr>
              <a:t>Data Pipelines for Advanced Transformations</a:t>
            </a:r>
            <a:endParaRPr b="1"/>
          </a:p>
          <a:p>
            <a:pPr marL="914400" lvl="0" indent="-317500" algn="l" rtl="0">
              <a:lnSpc>
                <a:spcPct val="115000"/>
              </a:lnSpc>
              <a:spcBef>
                <a:spcPts val="1500"/>
              </a:spcBef>
              <a:spcAft>
                <a:spcPts val="0"/>
              </a:spcAft>
              <a:buClr>
                <a:srgbClr val="374151"/>
              </a:buClr>
              <a:buSzPts val="1400"/>
              <a:buFont typeface="Arial"/>
              <a:buChar char="●"/>
            </a:pPr>
            <a:r>
              <a:rPr lang="en-US">
                <a:solidFill>
                  <a:srgbClr val="374151"/>
                </a:solidFill>
              </a:rPr>
              <a:t>Purpose: Apply complex transformations post data load (ELT vs ETL)</a:t>
            </a:r>
            <a:endParaRPr>
              <a:solidFill>
                <a:srgbClr val="374151"/>
              </a:solidFill>
            </a:endParaRPr>
          </a:p>
          <a:p>
            <a:pPr marL="914400" lvl="0" indent="-317500" algn="l" rtl="0">
              <a:lnSpc>
                <a:spcPct val="115000"/>
              </a:lnSpc>
              <a:spcBef>
                <a:spcPts val="0"/>
              </a:spcBef>
              <a:spcAft>
                <a:spcPts val="0"/>
              </a:spcAft>
              <a:buClr>
                <a:srgbClr val="374151"/>
              </a:buClr>
              <a:buSzPts val="1400"/>
              <a:buFont typeface="Arial"/>
              <a:buChar char="●"/>
            </a:pPr>
            <a:r>
              <a:rPr lang="en-US">
                <a:solidFill>
                  <a:srgbClr val="374151"/>
                </a:solidFill>
              </a:rPr>
              <a:t>Workflow:</a:t>
            </a:r>
            <a:endParaRPr>
              <a:solidFill>
                <a:srgbClr val="374151"/>
              </a:solidFill>
            </a:endParaRPr>
          </a:p>
          <a:p>
            <a:pPr marL="1371600" lvl="1" indent="-317500" algn="l" rtl="0">
              <a:lnSpc>
                <a:spcPct val="115000"/>
              </a:lnSpc>
              <a:spcBef>
                <a:spcPts val="0"/>
              </a:spcBef>
              <a:spcAft>
                <a:spcPts val="0"/>
              </a:spcAft>
              <a:buClr>
                <a:srgbClr val="374151"/>
              </a:buClr>
              <a:buSzPts val="1400"/>
              <a:buFont typeface="Arial"/>
              <a:buChar char="●"/>
            </a:pPr>
            <a:r>
              <a:rPr lang="en-US">
                <a:solidFill>
                  <a:srgbClr val="374151"/>
                </a:solidFill>
              </a:rPr>
              <a:t>Use Snowpipe to load raw data into a staging table.</a:t>
            </a:r>
            <a:endParaRPr>
              <a:solidFill>
                <a:srgbClr val="374151"/>
              </a:solidFill>
            </a:endParaRPr>
          </a:p>
          <a:p>
            <a:pPr marL="1371600" lvl="1" indent="-317500" algn="l" rtl="0">
              <a:lnSpc>
                <a:spcPct val="115000"/>
              </a:lnSpc>
              <a:spcBef>
                <a:spcPts val="0"/>
              </a:spcBef>
              <a:spcAft>
                <a:spcPts val="0"/>
              </a:spcAft>
              <a:buClr>
                <a:srgbClr val="374151"/>
              </a:buClr>
              <a:buSzPts val="1400"/>
              <a:buFont typeface="Arial"/>
              <a:buChar char="●"/>
            </a:pPr>
            <a:r>
              <a:rPr lang="en-US">
                <a:solidFill>
                  <a:srgbClr val="374151"/>
                </a:solidFill>
              </a:rPr>
              <a:t>Transform and optimize data using table streams and tasks.</a:t>
            </a:r>
            <a:endParaRPr>
              <a:solidFill>
                <a:srgbClr val="374151"/>
              </a:solidFill>
            </a:endParaRPr>
          </a:p>
          <a:p>
            <a:pPr marL="0" lvl="0" indent="0" algn="l" rtl="0">
              <a:lnSpc>
                <a:spcPct val="115000"/>
              </a:lnSpc>
              <a:spcBef>
                <a:spcPts val="1500"/>
              </a:spcBef>
              <a:spcAft>
                <a:spcPts val="0"/>
              </a:spcAft>
              <a:buNone/>
            </a:pPr>
            <a:r>
              <a:rPr lang="en-US" b="1">
                <a:solidFill>
                  <a:srgbClr val="374151"/>
                </a:solidFill>
              </a:rPr>
              <a:t>Snowpipe Streaming API</a:t>
            </a:r>
            <a:r>
              <a:rPr lang="en-US">
                <a:solidFill>
                  <a:srgbClr val="374151"/>
                </a:solidFill>
              </a:rPr>
              <a:t>: Directly writes data rows to Snowflake tables without staging.</a:t>
            </a:r>
            <a:endParaRPr>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a:solidFill>
                  <a:srgbClr val="374151"/>
                </a:solidFill>
              </a:rPr>
              <a:t>Benefits: Lower load latencies and costs.</a:t>
            </a:r>
            <a:endParaRPr>
              <a:solidFill>
                <a:srgbClr val="374151"/>
              </a:solidFill>
            </a:endParaRPr>
          </a:p>
          <a:p>
            <a:pPr marL="0" lvl="0" indent="0" algn="l" rtl="0">
              <a:lnSpc>
                <a:spcPct val="115000"/>
              </a:lnSpc>
              <a:spcBef>
                <a:spcPts val="1500"/>
              </a:spcBef>
              <a:spcAft>
                <a:spcPts val="0"/>
              </a:spcAft>
              <a:buNone/>
            </a:pPr>
            <a:r>
              <a:rPr lang="en-US" b="1">
                <a:solidFill>
                  <a:srgbClr val="374151"/>
                </a:solidFill>
              </a:rPr>
              <a:t>Snowflake Connector for Kafka:</a:t>
            </a:r>
            <a:endParaRPr b="1">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a:solidFill>
                  <a:srgbClr val="374151"/>
                </a:solidFill>
              </a:rPr>
              <a:t>Allows for efficient near real-time data streaming.</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Provides a path to benefit from lower latency and cost loads.</a:t>
            </a:r>
            <a:endParaRPr>
              <a:solidFill>
                <a:srgbClr val="37415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marR="0" lvl="0" indent="0" algn="l" rtl="0">
              <a:spcBef>
                <a:spcPts val="1500"/>
              </a:spcBef>
              <a:spcAft>
                <a:spcPts val="0"/>
              </a:spcAft>
              <a:buNone/>
            </a:pPr>
            <a:endParaRPr sz="2400"/>
          </a:p>
          <a:p>
            <a:pPr marL="0" marR="0" lvl="0" indent="0" algn="l" rtl="0">
              <a:spcBef>
                <a:spcPts val="0"/>
              </a:spcBef>
              <a:spcAft>
                <a:spcPts val="0"/>
              </a:spcAft>
              <a:buNone/>
            </a:pPr>
            <a:endParaRPr sz="2400"/>
          </a:p>
          <a:p>
            <a:pPr marL="0" marR="0" lvl="0" indent="0" algn="l" rtl="0">
              <a:spcBef>
                <a:spcPts val="0"/>
              </a:spcBef>
              <a:spcAft>
                <a:spcPts val="0"/>
              </a:spcAft>
              <a:buNone/>
            </a:pPr>
            <a:endParaRPr sz="2400" b="1">
              <a:solidFill>
                <a:schemeClr val="dk1"/>
              </a:solidFill>
              <a:latin typeface="Arial"/>
              <a:ea typeface="Arial"/>
              <a:cs typeface="Arial"/>
              <a:sym typeface="Arial"/>
            </a:endParaRPr>
          </a:p>
        </p:txBody>
      </p:sp>
      <p:sp>
        <p:nvSpPr>
          <p:cNvPr id="1167" name="Google Shape;1167;g28d0cec9f8b_0_68"/>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g2961947477b_0_775"/>
          <p:cNvSpPr txBox="1">
            <a:spLocks noGrp="1"/>
          </p:cNvSpPr>
          <p:nvPr>
            <p:ph type="title"/>
          </p:nvPr>
        </p:nvSpPr>
        <p:spPr>
          <a:xfrm>
            <a:off x="609600" y="388325"/>
            <a:ext cx="10012800" cy="10623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Understanding Micro Partitions in Snowflake</a:t>
            </a:r>
            <a:endParaRPr/>
          </a:p>
        </p:txBody>
      </p:sp>
      <p:sp>
        <p:nvSpPr>
          <p:cNvPr id="2869" name="Google Shape;2869;g2961947477b_0_775"/>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210</a:t>
            </a:fld>
            <a:endParaRPr sz="2400" b="1" i="0" u="none" strike="noStrike" cap="none">
              <a:solidFill>
                <a:srgbClr val="D1282E"/>
              </a:solidFill>
              <a:latin typeface="Arial"/>
              <a:ea typeface="Arial"/>
              <a:cs typeface="Arial"/>
              <a:sym typeface="Arial"/>
            </a:endParaRPr>
          </a:p>
        </p:txBody>
      </p:sp>
      <p:sp>
        <p:nvSpPr>
          <p:cNvPr id="2870" name="Google Shape;2870;g2961947477b_0_775"/>
          <p:cNvSpPr txBox="1"/>
          <p:nvPr/>
        </p:nvSpPr>
        <p:spPr>
          <a:xfrm>
            <a:off x="609550" y="1443850"/>
            <a:ext cx="10012800" cy="57045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1500"/>
              </a:spcBef>
              <a:spcAft>
                <a:spcPts val="0"/>
              </a:spcAft>
              <a:buNone/>
            </a:pPr>
            <a:r>
              <a:rPr lang="en-US" sz="1100" b="1">
                <a:solidFill>
                  <a:srgbClr val="374151"/>
                </a:solidFill>
              </a:rPr>
              <a:t>What are Micro-partitions?</a:t>
            </a:r>
            <a:endParaRPr sz="1100" b="1">
              <a:solidFill>
                <a:srgbClr val="374151"/>
              </a:solidFill>
            </a:endParaRPr>
          </a:p>
          <a:p>
            <a:pPr marL="1371600" lvl="2" indent="-298450" algn="l" rtl="0">
              <a:lnSpc>
                <a:spcPct val="100000"/>
              </a:lnSpc>
              <a:spcBef>
                <a:spcPts val="1500"/>
              </a:spcBef>
              <a:spcAft>
                <a:spcPts val="0"/>
              </a:spcAft>
              <a:buClr>
                <a:srgbClr val="374151"/>
              </a:buClr>
              <a:buSzPts val="1100"/>
              <a:buFont typeface="Arial"/>
              <a:buChar char="●"/>
            </a:pPr>
            <a:r>
              <a:rPr lang="en-US" sz="1100">
                <a:solidFill>
                  <a:srgbClr val="374151"/>
                </a:solidFill>
              </a:rPr>
              <a:t>Definition: Contiguous units of storage in Snowflake tables.</a:t>
            </a:r>
            <a:endParaRPr sz="1100">
              <a:solidFill>
                <a:srgbClr val="374151"/>
              </a:solidFill>
            </a:endParaRPr>
          </a:p>
          <a:p>
            <a:pPr marL="1371600" lvl="2" indent="-298450" algn="l" rtl="0">
              <a:lnSpc>
                <a:spcPct val="100000"/>
              </a:lnSpc>
              <a:spcBef>
                <a:spcPts val="0"/>
              </a:spcBef>
              <a:spcAft>
                <a:spcPts val="0"/>
              </a:spcAft>
              <a:buClr>
                <a:srgbClr val="374151"/>
              </a:buClr>
              <a:buSzPts val="1100"/>
              <a:buFont typeface="Arial"/>
              <a:buChar char="●"/>
            </a:pPr>
            <a:r>
              <a:rPr lang="en-US" sz="1100">
                <a:solidFill>
                  <a:srgbClr val="374151"/>
                </a:solidFill>
              </a:rPr>
              <a:t>Size: Each contains 50 MB to 500 MB of uncompressed data (compressed when stored).</a:t>
            </a:r>
            <a:endParaRPr sz="1100">
              <a:solidFill>
                <a:srgbClr val="374151"/>
              </a:solidFill>
            </a:endParaRPr>
          </a:p>
          <a:p>
            <a:pPr marL="1371600" lvl="2" indent="-298450" algn="l" rtl="0">
              <a:lnSpc>
                <a:spcPct val="100000"/>
              </a:lnSpc>
              <a:spcBef>
                <a:spcPts val="0"/>
              </a:spcBef>
              <a:spcAft>
                <a:spcPts val="0"/>
              </a:spcAft>
              <a:buClr>
                <a:srgbClr val="374151"/>
              </a:buClr>
              <a:buSzPts val="1100"/>
              <a:buFont typeface="Arial"/>
              <a:buChar char="●"/>
            </a:pPr>
            <a:r>
              <a:rPr lang="en-US" sz="1100">
                <a:solidFill>
                  <a:srgbClr val="374151"/>
                </a:solidFill>
              </a:rPr>
              <a:t>Organization: Groups of rows in tables mapped into individual micro-partitions, organized in a columnar fashion.</a:t>
            </a:r>
            <a:endParaRPr sz="1100">
              <a:solidFill>
                <a:srgbClr val="374151"/>
              </a:solidFill>
            </a:endParaRPr>
          </a:p>
          <a:p>
            <a:pPr marL="0" lvl="0" indent="0" algn="l" rtl="0">
              <a:lnSpc>
                <a:spcPct val="100000"/>
              </a:lnSpc>
              <a:spcBef>
                <a:spcPts val="1500"/>
              </a:spcBef>
              <a:spcAft>
                <a:spcPts val="0"/>
              </a:spcAft>
              <a:buNone/>
            </a:pPr>
            <a:r>
              <a:rPr lang="en-US" sz="1100" b="1">
                <a:solidFill>
                  <a:srgbClr val="374151"/>
                </a:solidFill>
              </a:rPr>
              <a:t>Advantages of Micro-partitioning</a:t>
            </a:r>
            <a:endParaRPr sz="1100" b="1">
              <a:solidFill>
                <a:srgbClr val="374151"/>
              </a:solidFill>
            </a:endParaRPr>
          </a:p>
          <a:p>
            <a:pPr marL="1371600" lvl="2" indent="-298450" algn="l" rtl="0">
              <a:lnSpc>
                <a:spcPct val="100000"/>
              </a:lnSpc>
              <a:spcBef>
                <a:spcPts val="1500"/>
              </a:spcBef>
              <a:spcAft>
                <a:spcPts val="0"/>
              </a:spcAft>
              <a:buClr>
                <a:srgbClr val="374151"/>
              </a:buClr>
              <a:buSzPts val="1100"/>
              <a:buFont typeface="Arial"/>
              <a:buChar char="●"/>
            </a:pPr>
            <a:r>
              <a:rPr lang="en-US" sz="1100">
                <a:solidFill>
                  <a:srgbClr val="374151"/>
                </a:solidFill>
              </a:rPr>
              <a:t>Granular Pruning: Allows for extremely granular pruning of large tables, which may consist of millions of micro-partitions.</a:t>
            </a:r>
            <a:endParaRPr sz="1100">
              <a:solidFill>
                <a:srgbClr val="374151"/>
              </a:solidFill>
            </a:endParaRPr>
          </a:p>
          <a:p>
            <a:pPr marL="1371600" lvl="2" indent="-298450" algn="l" rtl="0">
              <a:lnSpc>
                <a:spcPct val="100000"/>
              </a:lnSpc>
              <a:spcBef>
                <a:spcPts val="0"/>
              </a:spcBef>
              <a:spcAft>
                <a:spcPts val="0"/>
              </a:spcAft>
              <a:buClr>
                <a:srgbClr val="374151"/>
              </a:buClr>
              <a:buSzPts val="1100"/>
              <a:buFont typeface="Arial"/>
              <a:buChar char="●"/>
            </a:pPr>
            <a:r>
              <a:rPr lang="en-US" sz="1100">
                <a:solidFill>
                  <a:srgbClr val="374151"/>
                </a:solidFill>
              </a:rPr>
              <a:t>Efficient Data Handling: Enhances the handling and querying of vast amounts of data.</a:t>
            </a:r>
            <a:endParaRPr sz="1100">
              <a:solidFill>
                <a:srgbClr val="374151"/>
              </a:solidFill>
            </a:endParaRPr>
          </a:p>
          <a:p>
            <a:pPr marL="0" lvl="0" indent="0" algn="l" rtl="0">
              <a:lnSpc>
                <a:spcPct val="100000"/>
              </a:lnSpc>
              <a:spcBef>
                <a:spcPts val="1500"/>
              </a:spcBef>
              <a:spcAft>
                <a:spcPts val="0"/>
              </a:spcAft>
              <a:buNone/>
            </a:pPr>
            <a:r>
              <a:rPr lang="en-US" sz="1100" b="1">
                <a:solidFill>
                  <a:srgbClr val="374151"/>
                </a:solidFill>
              </a:rPr>
              <a:t>Metadata Stored in Micro-partitions</a:t>
            </a:r>
            <a:endParaRPr sz="1100" b="1">
              <a:solidFill>
                <a:srgbClr val="374151"/>
              </a:solidFill>
            </a:endParaRPr>
          </a:p>
          <a:p>
            <a:pPr marL="1371600" lvl="2" indent="-298450" algn="l" rtl="0">
              <a:lnSpc>
                <a:spcPct val="100000"/>
              </a:lnSpc>
              <a:spcBef>
                <a:spcPts val="1500"/>
              </a:spcBef>
              <a:spcAft>
                <a:spcPts val="0"/>
              </a:spcAft>
              <a:buClr>
                <a:srgbClr val="374151"/>
              </a:buClr>
              <a:buSzPts val="1100"/>
              <a:buFont typeface="Arial"/>
              <a:buChar char="●"/>
            </a:pPr>
            <a:r>
              <a:rPr lang="en-US" sz="1100">
                <a:solidFill>
                  <a:srgbClr val="374151"/>
                </a:solidFill>
              </a:rPr>
              <a:t>Range of Values: For each column in the micro-partition.</a:t>
            </a:r>
            <a:endParaRPr sz="1100">
              <a:solidFill>
                <a:srgbClr val="374151"/>
              </a:solidFill>
            </a:endParaRPr>
          </a:p>
          <a:p>
            <a:pPr marL="1371600" lvl="2" indent="-298450" algn="l" rtl="0">
              <a:lnSpc>
                <a:spcPct val="100000"/>
              </a:lnSpc>
              <a:spcBef>
                <a:spcPts val="0"/>
              </a:spcBef>
              <a:spcAft>
                <a:spcPts val="0"/>
              </a:spcAft>
              <a:buClr>
                <a:srgbClr val="374151"/>
              </a:buClr>
              <a:buSzPts val="1100"/>
              <a:buFont typeface="Arial"/>
              <a:buChar char="●"/>
            </a:pPr>
            <a:r>
              <a:rPr lang="en-US" sz="1100">
                <a:solidFill>
                  <a:srgbClr val="374151"/>
                </a:solidFill>
              </a:rPr>
              <a:t>Distinct Values: Number of distinct values.</a:t>
            </a:r>
            <a:endParaRPr sz="1100">
              <a:solidFill>
                <a:srgbClr val="374151"/>
              </a:solidFill>
            </a:endParaRPr>
          </a:p>
          <a:p>
            <a:pPr marL="1371600" lvl="2" indent="-298450" algn="l" rtl="0">
              <a:lnSpc>
                <a:spcPct val="100000"/>
              </a:lnSpc>
              <a:spcBef>
                <a:spcPts val="0"/>
              </a:spcBef>
              <a:spcAft>
                <a:spcPts val="0"/>
              </a:spcAft>
              <a:buClr>
                <a:srgbClr val="374151"/>
              </a:buClr>
              <a:buSzPts val="1100"/>
              <a:buFont typeface="Arial"/>
              <a:buChar char="●"/>
            </a:pPr>
            <a:r>
              <a:rPr lang="en-US" sz="1100">
                <a:solidFill>
                  <a:srgbClr val="374151"/>
                </a:solidFill>
              </a:rPr>
              <a:t>Additional Properties: Used for optimization and efficient query processing.</a:t>
            </a:r>
            <a:endParaRPr sz="1100">
              <a:solidFill>
                <a:srgbClr val="374151"/>
              </a:solidFill>
            </a:endParaRPr>
          </a:p>
          <a:p>
            <a:pPr marL="0" lvl="0" indent="0" algn="l" rtl="0">
              <a:lnSpc>
                <a:spcPct val="100000"/>
              </a:lnSpc>
              <a:spcBef>
                <a:spcPts val="1500"/>
              </a:spcBef>
              <a:spcAft>
                <a:spcPts val="0"/>
              </a:spcAft>
              <a:buNone/>
            </a:pPr>
            <a:r>
              <a:rPr lang="en-US" sz="1100" b="1">
                <a:solidFill>
                  <a:srgbClr val="374151"/>
                </a:solidFill>
              </a:rPr>
              <a:t>Automatic and Transparent Process</a:t>
            </a:r>
            <a:endParaRPr sz="1100" b="1">
              <a:solidFill>
                <a:srgbClr val="374151"/>
              </a:solidFill>
            </a:endParaRPr>
          </a:p>
          <a:p>
            <a:pPr marL="1371600" lvl="2" indent="-298450" algn="l" rtl="0">
              <a:lnSpc>
                <a:spcPct val="100000"/>
              </a:lnSpc>
              <a:spcBef>
                <a:spcPts val="1500"/>
              </a:spcBef>
              <a:spcAft>
                <a:spcPts val="0"/>
              </a:spcAft>
              <a:buClr>
                <a:srgbClr val="374151"/>
              </a:buClr>
              <a:buSzPts val="1100"/>
              <a:buFont typeface="Arial"/>
              <a:buChar char="●"/>
            </a:pPr>
            <a:r>
              <a:rPr lang="en-US" sz="1100">
                <a:solidFill>
                  <a:srgbClr val="374151"/>
                </a:solidFill>
              </a:rPr>
              <a:t>Automatic Partitioning: All Snowflake tables are automatically micro-partitioned.</a:t>
            </a:r>
            <a:endParaRPr sz="1100">
              <a:solidFill>
                <a:srgbClr val="374151"/>
              </a:solidFill>
            </a:endParaRPr>
          </a:p>
          <a:p>
            <a:pPr marL="1371600" lvl="2" indent="-298450" algn="l" rtl="0">
              <a:lnSpc>
                <a:spcPct val="100000"/>
              </a:lnSpc>
              <a:spcBef>
                <a:spcPts val="0"/>
              </a:spcBef>
              <a:spcAft>
                <a:spcPts val="0"/>
              </a:spcAft>
              <a:buClr>
                <a:srgbClr val="374151"/>
              </a:buClr>
              <a:buSzPts val="1100"/>
              <a:buFont typeface="Arial"/>
              <a:buChar char="●"/>
            </a:pPr>
            <a:r>
              <a:rPr lang="en-US" sz="1100">
                <a:solidFill>
                  <a:srgbClr val="374151"/>
                </a:solidFill>
              </a:rPr>
              <a:t>Data Ordering: Tables are partitioned using the ordering of data as it is inserted/loaded.</a:t>
            </a:r>
            <a:endParaRPr sz="1100">
              <a:solidFill>
                <a:srgbClr val="374151"/>
              </a:solidFill>
            </a:endParaRPr>
          </a:p>
          <a:p>
            <a:pPr marL="0" lvl="0" indent="0" algn="l" rtl="0">
              <a:lnSpc>
                <a:spcPct val="100000"/>
              </a:lnSpc>
              <a:spcBef>
                <a:spcPts val="1500"/>
              </a:spcBef>
              <a:spcAft>
                <a:spcPts val="0"/>
              </a:spcAft>
              <a:buNone/>
            </a:pPr>
            <a:r>
              <a:rPr lang="en-US" sz="1100" b="1">
                <a:solidFill>
                  <a:srgbClr val="374151"/>
                </a:solidFill>
              </a:rPr>
              <a:t>Key Takeaway:</a:t>
            </a:r>
            <a:endParaRPr sz="1100" b="1">
              <a:solidFill>
                <a:srgbClr val="374151"/>
              </a:solidFill>
            </a:endParaRPr>
          </a:p>
          <a:p>
            <a:pPr marL="1371600" lvl="2" indent="-298450" algn="l" rtl="0">
              <a:lnSpc>
                <a:spcPct val="100000"/>
              </a:lnSpc>
              <a:spcBef>
                <a:spcPts val="1500"/>
              </a:spcBef>
              <a:spcAft>
                <a:spcPts val="0"/>
              </a:spcAft>
              <a:buClr>
                <a:srgbClr val="374151"/>
              </a:buClr>
              <a:buSzPts val="1100"/>
              <a:buFont typeface="Arial"/>
              <a:buChar char="●"/>
            </a:pPr>
            <a:r>
              <a:rPr lang="en-US" sz="1100">
                <a:solidFill>
                  <a:srgbClr val="374151"/>
                </a:solidFill>
              </a:rPr>
              <a:t>Innovative Data Storage: Snowflake’s micro-partitioning offers a highly efficient, granular, and automatic way of data storage and retrieval, revolutionizing the way large datasets are managed.</a:t>
            </a:r>
            <a:endParaRPr sz="1100">
              <a:solidFill>
                <a:srgbClr val="374151"/>
              </a:solidFill>
            </a:endParaRPr>
          </a:p>
          <a:p>
            <a:pPr marL="0" lvl="0" indent="0" algn="l" rtl="0">
              <a:lnSpc>
                <a:spcPct val="115000"/>
              </a:lnSpc>
              <a:spcBef>
                <a:spcPts val="1500"/>
              </a:spcBef>
              <a:spcAft>
                <a:spcPts val="0"/>
              </a:spcAft>
              <a:buNone/>
            </a:pPr>
            <a:endParaRPr b="1">
              <a:solidFill>
                <a:srgbClr val="374151"/>
              </a:solidFill>
            </a:endParaRPr>
          </a:p>
          <a:p>
            <a:pPr marL="0" marR="0" lvl="0" indent="0" algn="l" rtl="0">
              <a:spcBef>
                <a:spcPts val="1500"/>
              </a:spcBef>
              <a:spcAft>
                <a:spcPts val="0"/>
              </a:spcAft>
              <a:buNone/>
            </a:pPr>
            <a:endParaRPr sz="2400"/>
          </a:p>
        </p:txBody>
      </p:sp>
      <p:sp>
        <p:nvSpPr>
          <p:cNvPr id="2871" name="Google Shape;2871;g2961947477b_0_775"/>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876"/>
        <p:cNvGrpSpPr/>
        <p:nvPr/>
      </p:nvGrpSpPr>
      <p:grpSpPr>
        <a:xfrm>
          <a:off x="0" y="0"/>
          <a:ext cx="0" cy="0"/>
          <a:chOff x="0" y="0"/>
          <a:chExt cx="0" cy="0"/>
        </a:xfrm>
      </p:grpSpPr>
      <p:sp>
        <p:nvSpPr>
          <p:cNvPr id="2877" name="Google Shape;2877;g2961947477b_0_784"/>
          <p:cNvSpPr txBox="1">
            <a:spLocks noGrp="1"/>
          </p:cNvSpPr>
          <p:nvPr>
            <p:ph type="title"/>
          </p:nvPr>
        </p:nvSpPr>
        <p:spPr>
          <a:xfrm>
            <a:off x="609600" y="388325"/>
            <a:ext cx="10012800" cy="10623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Benefits of Micro-Partitions in Snowflake</a:t>
            </a:r>
            <a:endParaRPr/>
          </a:p>
        </p:txBody>
      </p:sp>
      <p:sp>
        <p:nvSpPr>
          <p:cNvPr id="2878" name="Google Shape;2878;g2961947477b_0_78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211</a:t>
            </a:fld>
            <a:endParaRPr sz="2400" b="1" i="0" u="none" strike="noStrike" cap="none">
              <a:solidFill>
                <a:srgbClr val="D1282E"/>
              </a:solidFill>
              <a:latin typeface="Arial"/>
              <a:ea typeface="Arial"/>
              <a:cs typeface="Arial"/>
              <a:sym typeface="Arial"/>
            </a:endParaRPr>
          </a:p>
        </p:txBody>
      </p:sp>
      <p:sp>
        <p:nvSpPr>
          <p:cNvPr id="2879" name="Google Shape;2879;g2961947477b_0_784"/>
          <p:cNvSpPr txBox="1"/>
          <p:nvPr/>
        </p:nvSpPr>
        <p:spPr>
          <a:xfrm>
            <a:off x="609550" y="1443850"/>
            <a:ext cx="10012800" cy="43482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None/>
            </a:pPr>
            <a:r>
              <a:rPr lang="en-US" b="1">
                <a:solidFill>
                  <a:srgbClr val="374151"/>
                </a:solidFill>
              </a:rPr>
              <a:t>Automated Partitioning</a:t>
            </a:r>
            <a:endParaRPr b="1">
              <a:solidFill>
                <a:srgbClr val="374151"/>
              </a:solidFill>
            </a:endParaRPr>
          </a:p>
          <a:p>
            <a:pPr marL="0" lvl="0" indent="457200" algn="l" rtl="0">
              <a:lnSpc>
                <a:spcPct val="100000"/>
              </a:lnSpc>
              <a:spcBef>
                <a:spcPts val="1500"/>
              </a:spcBef>
              <a:spcAft>
                <a:spcPts val="0"/>
              </a:spcAft>
              <a:buNone/>
            </a:pPr>
            <a:r>
              <a:rPr lang="en-US">
                <a:solidFill>
                  <a:srgbClr val="374151"/>
                </a:solidFill>
              </a:rPr>
              <a:t>Key Point: Micro-partitions are derived automatically, requiring no explicit definition or maintenance by users.</a:t>
            </a:r>
            <a:endParaRPr>
              <a:solidFill>
                <a:srgbClr val="374151"/>
              </a:solidFill>
            </a:endParaRPr>
          </a:p>
          <a:p>
            <a:pPr marL="0" lvl="0" indent="457200" algn="l" rtl="0">
              <a:lnSpc>
                <a:spcPct val="100000"/>
              </a:lnSpc>
              <a:spcBef>
                <a:spcPts val="1500"/>
              </a:spcBef>
              <a:spcAft>
                <a:spcPts val="0"/>
              </a:spcAft>
              <a:buNone/>
            </a:pPr>
            <a:r>
              <a:rPr lang="en-US">
                <a:solidFill>
                  <a:srgbClr val="374151"/>
                </a:solidFill>
              </a:rPr>
              <a:t>Advantage: Reduces manual workload and complexity.</a:t>
            </a:r>
            <a:endParaRPr>
              <a:solidFill>
                <a:srgbClr val="374151"/>
              </a:solidFill>
            </a:endParaRPr>
          </a:p>
          <a:p>
            <a:pPr marL="0" lvl="0" indent="0" algn="l" rtl="0">
              <a:lnSpc>
                <a:spcPct val="100000"/>
              </a:lnSpc>
              <a:spcBef>
                <a:spcPts val="1500"/>
              </a:spcBef>
              <a:spcAft>
                <a:spcPts val="0"/>
              </a:spcAft>
              <a:buNone/>
            </a:pPr>
            <a:r>
              <a:rPr lang="en-US" b="1">
                <a:solidFill>
                  <a:srgbClr val="374151"/>
                </a:solidFill>
              </a:rPr>
              <a:t>Size and Efficiency</a:t>
            </a:r>
            <a:endParaRPr b="1">
              <a:solidFill>
                <a:srgbClr val="374151"/>
              </a:solidFill>
            </a:endParaRPr>
          </a:p>
          <a:p>
            <a:pPr marL="0" lvl="0" indent="457200" algn="l" rtl="0">
              <a:lnSpc>
                <a:spcPct val="100000"/>
              </a:lnSpc>
              <a:spcBef>
                <a:spcPts val="1500"/>
              </a:spcBef>
              <a:spcAft>
                <a:spcPts val="0"/>
              </a:spcAft>
              <a:buNone/>
            </a:pPr>
            <a:r>
              <a:rPr lang="en-US">
                <a:solidFill>
                  <a:srgbClr val="374151"/>
                </a:solidFill>
              </a:rPr>
              <a:t>Size: Micro-partitions are small (50 to 500 MB, before compression).</a:t>
            </a:r>
            <a:endParaRPr>
              <a:solidFill>
                <a:srgbClr val="374151"/>
              </a:solidFill>
            </a:endParaRPr>
          </a:p>
          <a:p>
            <a:pPr marL="457200" lvl="0" indent="0" algn="l" rtl="0">
              <a:lnSpc>
                <a:spcPct val="100000"/>
              </a:lnSpc>
              <a:spcBef>
                <a:spcPts val="1500"/>
              </a:spcBef>
              <a:spcAft>
                <a:spcPts val="0"/>
              </a:spcAft>
              <a:buNone/>
            </a:pPr>
            <a:r>
              <a:rPr lang="en-US">
                <a:solidFill>
                  <a:srgbClr val="374151"/>
                </a:solidFill>
              </a:rPr>
              <a:t>Impact: Enables extremely efficient Data Manipulation Language (DML) operations and fine-grained pruning for faster queries.</a:t>
            </a:r>
            <a:endParaRPr>
              <a:solidFill>
                <a:srgbClr val="374151"/>
              </a:solidFill>
            </a:endParaRPr>
          </a:p>
          <a:p>
            <a:pPr marL="0" lvl="0" indent="0" algn="l" rtl="0">
              <a:lnSpc>
                <a:spcPct val="100000"/>
              </a:lnSpc>
              <a:spcBef>
                <a:spcPts val="1500"/>
              </a:spcBef>
              <a:spcAft>
                <a:spcPts val="0"/>
              </a:spcAft>
              <a:buNone/>
            </a:pPr>
            <a:r>
              <a:rPr lang="en-US" b="1">
                <a:solidFill>
                  <a:srgbClr val="374151"/>
                </a:solidFill>
              </a:rPr>
              <a:t>Uniformity and Skew Prevention</a:t>
            </a:r>
            <a:endParaRPr b="1">
              <a:solidFill>
                <a:srgbClr val="374151"/>
              </a:solidFill>
            </a:endParaRPr>
          </a:p>
          <a:p>
            <a:pPr marL="0" lvl="0" indent="457200" algn="l" rtl="0">
              <a:lnSpc>
                <a:spcPct val="100000"/>
              </a:lnSpc>
              <a:spcBef>
                <a:spcPts val="1500"/>
              </a:spcBef>
              <a:spcAft>
                <a:spcPts val="0"/>
              </a:spcAft>
              <a:buNone/>
            </a:pPr>
            <a:r>
              <a:rPr lang="en-US">
                <a:solidFill>
                  <a:srgbClr val="374151"/>
                </a:solidFill>
              </a:rPr>
              <a:t>Overlap in Ranges: Micro-partitions can overlap in their value ranges.</a:t>
            </a:r>
            <a:endParaRPr>
              <a:solidFill>
                <a:srgbClr val="374151"/>
              </a:solidFill>
            </a:endParaRPr>
          </a:p>
          <a:p>
            <a:pPr marL="0" lvl="0" indent="457200" algn="l" rtl="0">
              <a:lnSpc>
                <a:spcPct val="100000"/>
              </a:lnSpc>
              <a:spcBef>
                <a:spcPts val="1500"/>
              </a:spcBef>
              <a:spcAft>
                <a:spcPts val="0"/>
              </a:spcAft>
              <a:buNone/>
            </a:pPr>
            <a:r>
              <a:rPr lang="en-US">
                <a:solidFill>
                  <a:srgbClr val="374151"/>
                </a:solidFill>
              </a:rPr>
              <a:t>Uniform Size: Small and uniform size helps prevent data skew.</a:t>
            </a:r>
            <a:endParaRPr>
              <a:solidFill>
                <a:srgbClr val="374151"/>
              </a:solidFill>
            </a:endParaRPr>
          </a:p>
          <a:p>
            <a:pPr marL="0" marR="0" lvl="0" indent="0" algn="l" rtl="0">
              <a:spcBef>
                <a:spcPts val="1500"/>
              </a:spcBef>
              <a:spcAft>
                <a:spcPts val="0"/>
              </a:spcAft>
              <a:buNone/>
            </a:pPr>
            <a:endParaRPr sz="2400"/>
          </a:p>
        </p:txBody>
      </p:sp>
      <p:sp>
        <p:nvSpPr>
          <p:cNvPr id="2880" name="Google Shape;2880;g2961947477b_0_784"/>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SoftwareCorporation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885"/>
        <p:cNvGrpSpPr/>
        <p:nvPr/>
      </p:nvGrpSpPr>
      <p:grpSpPr>
        <a:xfrm>
          <a:off x="0" y="0"/>
          <a:ext cx="0" cy="0"/>
          <a:chOff x="0" y="0"/>
          <a:chExt cx="0" cy="0"/>
        </a:xfrm>
      </p:grpSpPr>
      <p:sp>
        <p:nvSpPr>
          <p:cNvPr id="2886" name="Google Shape;2886;g2961947477b_0_793"/>
          <p:cNvSpPr txBox="1">
            <a:spLocks noGrp="1"/>
          </p:cNvSpPr>
          <p:nvPr>
            <p:ph type="title"/>
          </p:nvPr>
        </p:nvSpPr>
        <p:spPr>
          <a:xfrm>
            <a:off x="609600" y="388325"/>
            <a:ext cx="10012800" cy="10623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Benefits of Micro-Partitions in Snowflake - Continued</a:t>
            </a:r>
            <a:endParaRPr/>
          </a:p>
        </p:txBody>
      </p:sp>
      <p:sp>
        <p:nvSpPr>
          <p:cNvPr id="2887" name="Google Shape;2887;g2961947477b_0_79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212</a:t>
            </a:fld>
            <a:endParaRPr sz="2400" b="1" i="0" u="none" strike="noStrike" cap="none">
              <a:solidFill>
                <a:srgbClr val="D1282E"/>
              </a:solidFill>
              <a:latin typeface="Arial"/>
              <a:ea typeface="Arial"/>
              <a:cs typeface="Arial"/>
              <a:sym typeface="Arial"/>
            </a:endParaRPr>
          </a:p>
        </p:txBody>
      </p:sp>
      <p:sp>
        <p:nvSpPr>
          <p:cNvPr id="2888" name="Google Shape;2888;g2961947477b_0_793"/>
          <p:cNvSpPr txBox="1"/>
          <p:nvPr/>
        </p:nvSpPr>
        <p:spPr>
          <a:xfrm>
            <a:off x="609550" y="1443850"/>
            <a:ext cx="10012800" cy="49809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None/>
            </a:pPr>
            <a:r>
              <a:rPr lang="en-US" b="1">
                <a:solidFill>
                  <a:srgbClr val="374151"/>
                </a:solidFill>
              </a:rPr>
              <a:t>Columnar Storage and Scanning</a:t>
            </a:r>
            <a:endParaRPr b="1">
              <a:solidFill>
                <a:srgbClr val="374151"/>
              </a:solidFill>
            </a:endParaRPr>
          </a:p>
          <a:p>
            <a:pPr marL="0" lvl="0" indent="457200" algn="l" rtl="0">
              <a:lnSpc>
                <a:spcPct val="100000"/>
              </a:lnSpc>
              <a:spcBef>
                <a:spcPts val="1500"/>
              </a:spcBef>
              <a:spcAft>
                <a:spcPts val="0"/>
              </a:spcAft>
              <a:buNone/>
            </a:pPr>
            <a:r>
              <a:rPr lang="en-US">
                <a:solidFill>
                  <a:srgbClr val="374151"/>
                </a:solidFill>
              </a:rPr>
              <a:t>Storage: Columns are stored independently within micro-partitions (columnar storage).</a:t>
            </a:r>
            <a:endParaRPr>
              <a:solidFill>
                <a:srgbClr val="374151"/>
              </a:solidFill>
            </a:endParaRPr>
          </a:p>
          <a:p>
            <a:pPr marL="0" lvl="0" indent="457200" algn="l" rtl="0">
              <a:lnSpc>
                <a:spcPct val="100000"/>
              </a:lnSpc>
              <a:spcBef>
                <a:spcPts val="1500"/>
              </a:spcBef>
              <a:spcAft>
                <a:spcPts val="0"/>
              </a:spcAft>
              <a:buNone/>
            </a:pPr>
            <a:r>
              <a:rPr lang="en-US">
                <a:solidFill>
                  <a:srgbClr val="374151"/>
                </a:solidFill>
              </a:rPr>
              <a:t>Query Scanning: Only columns referenced by a query are scanned, enhancing efficiency.</a:t>
            </a:r>
            <a:endParaRPr>
              <a:solidFill>
                <a:srgbClr val="374151"/>
              </a:solidFill>
            </a:endParaRPr>
          </a:p>
          <a:p>
            <a:pPr marL="0" lvl="0" indent="0" algn="l" rtl="0">
              <a:lnSpc>
                <a:spcPct val="100000"/>
              </a:lnSpc>
              <a:spcBef>
                <a:spcPts val="1500"/>
              </a:spcBef>
              <a:spcAft>
                <a:spcPts val="0"/>
              </a:spcAft>
              <a:buNone/>
            </a:pPr>
            <a:r>
              <a:rPr lang="en-US" b="1">
                <a:solidFill>
                  <a:srgbClr val="374151"/>
                </a:solidFill>
              </a:rPr>
              <a:t>Individual Column Compression</a:t>
            </a:r>
            <a:endParaRPr b="1">
              <a:solidFill>
                <a:srgbClr val="374151"/>
              </a:solidFill>
            </a:endParaRPr>
          </a:p>
          <a:p>
            <a:pPr marL="0" lvl="0" indent="457200" algn="l" rtl="0">
              <a:lnSpc>
                <a:spcPct val="100000"/>
              </a:lnSpc>
              <a:spcBef>
                <a:spcPts val="1500"/>
              </a:spcBef>
              <a:spcAft>
                <a:spcPts val="0"/>
              </a:spcAft>
              <a:buNone/>
            </a:pPr>
            <a:r>
              <a:rPr lang="en-US">
                <a:solidFill>
                  <a:srgbClr val="374151"/>
                </a:solidFill>
              </a:rPr>
              <a:t>Compression Approach: Columns are compressed individually within micro-partitions.</a:t>
            </a:r>
            <a:endParaRPr>
              <a:solidFill>
                <a:srgbClr val="374151"/>
              </a:solidFill>
            </a:endParaRPr>
          </a:p>
          <a:p>
            <a:pPr marL="0" lvl="0" indent="457200" algn="l" rtl="0">
              <a:lnSpc>
                <a:spcPct val="100000"/>
              </a:lnSpc>
              <a:spcBef>
                <a:spcPts val="1500"/>
              </a:spcBef>
              <a:spcAft>
                <a:spcPts val="0"/>
              </a:spcAft>
              <a:buNone/>
            </a:pPr>
            <a:r>
              <a:rPr lang="en-US">
                <a:solidFill>
                  <a:srgbClr val="374151"/>
                </a:solidFill>
              </a:rPr>
              <a:t>Optimization: Snowflake automatically determines the most efficient compression algorithm for each micro-partition.</a:t>
            </a:r>
            <a:endParaRPr>
              <a:solidFill>
                <a:srgbClr val="374151"/>
              </a:solidFill>
            </a:endParaRPr>
          </a:p>
          <a:p>
            <a:pPr marL="0" lvl="0" indent="0" algn="l" rtl="0">
              <a:lnSpc>
                <a:spcPct val="100000"/>
              </a:lnSpc>
              <a:spcBef>
                <a:spcPts val="1500"/>
              </a:spcBef>
              <a:spcAft>
                <a:spcPts val="0"/>
              </a:spcAft>
              <a:buNone/>
            </a:pPr>
            <a:r>
              <a:rPr lang="en-US" b="1">
                <a:solidFill>
                  <a:srgbClr val="374151"/>
                </a:solidFill>
              </a:rPr>
              <a:t>Key Takeaway:</a:t>
            </a:r>
            <a:endParaRPr b="1">
              <a:solidFill>
                <a:srgbClr val="374151"/>
              </a:solidFill>
            </a:endParaRPr>
          </a:p>
          <a:p>
            <a:pPr marL="0" lvl="0" indent="0" algn="l" rtl="0">
              <a:lnSpc>
                <a:spcPct val="100000"/>
              </a:lnSpc>
              <a:spcBef>
                <a:spcPts val="0"/>
              </a:spcBef>
              <a:spcAft>
                <a:spcPts val="0"/>
              </a:spcAft>
              <a:buNone/>
            </a:pPr>
            <a:endParaRPr>
              <a:solidFill>
                <a:srgbClr val="374151"/>
              </a:solidFill>
            </a:endParaRPr>
          </a:p>
          <a:p>
            <a:pPr marL="457200" lvl="0" indent="0" algn="l" rtl="0">
              <a:lnSpc>
                <a:spcPct val="100000"/>
              </a:lnSpc>
              <a:spcBef>
                <a:spcPts val="0"/>
              </a:spcBef>
              <a:spcAft>
                <a:spcPts val="0"/>
              </a:spcAft>
              <a:buNone/>
            </a:pPr>
            <a:r>
              <a:rPr lang="en-US">
                <a:solidFill>
                  <a:srgbClr val="374151"/>
                </a:solidFill>
              </a:rPr>
              <a:t>Enhanced Data Management: Snowflake’s micro-partitioning offers a suite of benefits, including automation, size efficiency, skew prevention, and optimized storage, fundamentally improving data management and query performance.</a:t>
            </a:r>
            <a:endParaRPr>
              <a:solidFill>
                <a:srgbClr val="374151"/>
              </a:solidFill>
            </a:endParaRPr>
          </a:p>
          <a:p>
            <a:pPr marL="0" lvl="0" indent="0" algn="l" rtl="0">
              <a:lnSpc>
                <a:spcPct val="100000"/>
              </a:lnSpc>
              <a:spcBef>
                <a:spcPts val="1500"/>
              </a:spcBef>
              <a:spcAft>
                <a:spcPts val="0"/>
              </a:spcAft>
              <a:buNone/>
            </a:pPr>
            <a:endParaRPr sz="1100" b="1">
              <a:solidFill>
                <a:srgbClr val="374151"/>
              </a:solidFill>
            </a:endParaRPr>
          </a:p>
          <a:p>
            <a:pPr marL="0" lvl="0" indent="0" algn="l" rtl="0">
              <a:lnSpc>
                <a:spcPct val="115000"/>
              </a:lnSpc>
              <a:spcBef>
                <a:spcPts val="1500"/>
              </a:spcBef>
              <a:spcAft>
                <a:spcPts val="0"/>
              </a:spcAft>
              <a:buNone/>
            </a:pPr>
            <a:endParaRPr b="1">
              <a:solidFill>
                <a:srgbClr val="374151"/>
              </a:solidFill>
            </a:endParaRPr>
          </a:p>
          <a:p>
            <a:pPr marL="0" marR="0" lvl="0" indent="0" algn="l" rtl="0">
              <a:spcBef>
                <a:spcPts val="1500"/>
              </a:spcBef>
              <a:spcAft>
                <a:spcPts val="0"/>
              </a:spcAft>
              <a:buNone/>
            </a:pPr>
            <a:endParaRPr sz="2400"/>
          </a:p>
        </p:txBody>
      </p:sp>
      <p:sp>
        <p:nvSpPr>
          <p:cNvPr id="2889" name="Google Shape;2889;g2961947477b_0_793"/>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SoftwareCorporation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894"/>
        <p:cNvGrpSpPr/>
        <p:nvPr/>
      </p:nvGrpSpPr>
      <p:grpSpPr>
        <a:xfrm>
          <a:off x="0" y="0"/>
          <a:ext cx="0" cy="0"/>
          <a:chOff x="0" y="0"/>
          <a:chExt cx="0" cy="0"/>
        </a:xfrm>
      </p:grpSpPr>
      <p:sp>
        <p:nvSpPr>
          <p:cNvPr id="2895" name="Google Shape;2895;g2961947477b_0_801"/>
          <p:cNvSpPr txBox="1">
            <a:spLocks noGrp="1"/>
          </p:cNvSpPr>
          <p:nvPr>
            <p:ph type="title"/>
          </p:nvPr>
        </p:nvSpPr>
        <p:spPr>
          <a:xfrm>
            <a:off x="609600" y="388325"/>
            <a:ext cx="10012800" cy="10623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Impact of Micro-Partitions on DML and Query Pruning</a:t>
            </a:r>
            <a:endParaRPr/>
          </a:p>
        </p:txBody>
      </p:sp>
      <p:sp>
        <p:nvSpPr>
          <p:cNvPr id="2896" name="Google Shape;2896;g2961947477b_0_801"/>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213</a:t>
            </a:fld>
            <a:endParaRPr sz="2400" b="1" i="0" u="none" strike="noStrike" cap="none">
              <a:solidFill>
                <a:srgbClr val="D1282E"/>
              </a:solidFill>
              <a:latin typeface="Arial"/>
              <a:ea typeface="Arial"/>
              <a:cs typeface="Arial"/>
              <a:sym typeface="Arial"/>
            </a:endParaRPr>
          </a:p>
        </p:txBody>
      </p:sp>
      <p:sp>
        <p:nvSpPr>
          <p:cNvPr id="2897" name="Google Shape;2897;g2961947477b_0_801"/>
          <p:cNvSpPr txBox="1"/>
          <p:nvPr/>
        </p:nvSpPr>
        <p:spPr>
          <a:xfrm>
            <a:off x="609550" y="1443850"/>
            <a:ext cx="10012800" cy="5887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500"/>
              </a:spcBef>
              <a:spcAft>
                <a:spcPts val="0"/>
              </a:spcAft>
              <a:buNone/>
            </a:pPr>
            <a:r>
              <a:rPr lang="en-US" b="1">
                <a:solidFill>
                  <a:srgbClr val="374151"/>
                </a:solidFill>
              </a:rPr>
              <a:t>DML Operations </a:t>
            </a:r>
            <a:r>
              <a:rPr lang="en-US">
                <a:solidFill>
                  <a:srgbClr val="374151"/>
                </a:solidFill>
              </a:rPr>
              <a:t>(e.g. DELETE, UPDATE, MERGE)</a:t>
            </a:r>
            <a:endParaRPr>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a:solidFill>
                  <a:srgbClr val="374151"/>
                </a:solidFill>
              </a:rPr>
              <a:t>Key Point: Leverage underlying micro-partition metadata for table maintenance.</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Example: Some operations like deleting all rows from a table are metadata-only operations, simplifying the process.</a:t>
            </a:r>
            <a:endParaRPr>
              <a:solidFill>
                <a:srgbClr val="374151"/>
              </a:solidFill>
            </a:endParaRPr>
          </a:p>
          <a:p>
            <a:pPr marL="0" lvl="0" indent="0" algn="l" rtl="0">
              <a:lnSpc>
                <a:spcPct val="115000"/>
              </a:lnSpc>
              <a:spcBef>
                <a:spcPts val="1500"/>
              </a:spcBef>
              <a:spcAft>
                <a:spcPts val="0"/>
              </a:spcAft>
              <a:buNone/>
            </a:pPr>
            <a:r>
              <a:rPr lang="en-US" b="1">
                <a:solidFill>
                  <a:srgbClr val="374151"/>
                </a:solidFill>
              </a:rPr>
              <a:t>Query Pruning and Efficiency</a:t>
            </a:r>
            <a:endParaRPr b="1">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a:solidFill>
                  <a:srgbClr val="374151"/>
                </a:solidFill>
              </a:rPr>
              <a:t>Role of Metadata: Enables precise pruning of columns in micro-partitions during query run-time, including semi-structured data.</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Example: For a query accessing 10% of the values in a range, ideally only 10% of the micro-partitions are scanned.</a:t>
            </a:r>
            <a:endParaRPr>
              <a:solidFill>
                <a:srgbClr val="374151"/>
              </a:solidFill>
            </a:endParaRPr>
          </a:p>
          <a:p>
            <a:pPr marL="0" lvl="0" indent="0" algn="l" rtl="0">
              <a:lnSpc>
                <a:spcPct val="115000"/>
              </a:lnSpc>
              <a:spcBef>
                <a:spcPts val="1500"/>
              </a:spcBef>
              <a:spcAft>
                <a:spcPts val="0"/>
              </a:spcAft>
              <a:buNone/>
            </a:pPr>
            <a:r>
              <a:rPr lang="en-US" b="1">
                <a:solidFill>
                  <a:srgbClr val="374151"/>
                </a:solidFill>
              </a:rPr>
              <a:t>Columnar Scanning for Enhanced Performance</a:t>
            </a:r>
            <a:endParaRPr b="1">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a:solidFill>
                  <a:srgbClr val="374151"/>
                </a:solidFill>
              </a:rPr>
              <a:t>Scenario: Consider a large table with one year of historical data and date/hour columns.</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Query Targeting: A query targeting a particular hour would ideally scan 1/8760th of the micro-partitions, and only scan the portion containing the data for that hour.</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Advantage: Snowflake’s columnar scanning ensures only relevant micro-partitions are scanned.</a:t>
            </a:r>
            <a:endParaRPr>
              <a:solidFill>
                <a:srgbClr val="374151"/>
              </a:solidFill>
            </a:endParaRPr>
          </a:p>
          <a:p>
            <a:pPr marL="0" lvl="0" indent="0" algn="l" rtl="0">
              <a:lnSpc>
                <a:spcPct val="100000"/>
              </a:lnSpc>
              <a:spcBef>
                <a:spcPts val="1500"/>
              </a:spcBef>
              <a:spcAft>
                <a:spcPts val="0"/>
              </a:spcAft>
              <a:buNone/>
            </a:pPr>
            <a:endParaRPr sz="1100" b="1">
              <a:solidFill>
                <a:srgbClr val="374151"/>
              </a:solidFill>
            </a:endParaRPr>
          </a:p>
          <a:p>
            <a:pPr marL="0" lvl="0" indent="0" algn="l" rtl="0">
              <a:lnSpc>
                <a:spcPct val="115000"/>
              </a:lnSpc>
              <a:spcBef>
                <a:spcPts val="1500"/>
              </a:spcBef>
              <a:spcAft>
                <a:spcPts val="0"/>
              </a:spcAft>
              <a:buNone/>
            </a:pPr>
            <a:endParaRPr b="1">
              <a:solidFill>
                <a:srgbClr val="374151"/>
              </a:solidFill>
            </a:endParaRPr>
          </a:p>
          <a:p>
            <a:pPr marL="0" marR="0" lvl="0" indent="0" algn="l" rtl="0">
              <a:spcBef>
                <a:spcPts val="1500"/>
              </a:spcBef>
              <a:spcAft>
                <a:spcPts val="0"/>
              </a:spcAft>
              <a:buNone/>
            </a:pPr>
            <a:endParaRPr sz="2400"/>
          </a:p>
        </p:txBody>
      </p:sp>
      <p:sp>
        <p:nvSpPr>
          <p:cNvPr id="2898" name="Google Shape;2898;g2961947477b_0_801"/>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SoftwareCorporation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g2961947477b_0_810"/>
          <p:cNvSpPr txBox="1">
            <a:spLocks noGrp="1"/>
          </p:cNvSpPr>
          <p:nvPr>
            <p:ph type="title"/>
          </p:nvPr>
        </p:nvSpPr>
        <p:spPr>
          <a:xfrm>
            <a:off x="609600" y="388325"/>
            <a:ext cx="10012800" cy="10623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Impact of Micro-Partitions on DML and Query Pruning - Continued</a:t>
            </a:r>
            <a:endParaRPr/>
          </a:p>
        </p:txBody>
      </p:sp>
      <p:sp>
        <p:nvSpPr>
          <p:cNvPr id="2905" name="Google Shape;2905;g2961947477b_0_81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214</a:t>
            </a:fld>
            <a:endParaRPr sz="2400" b="1" i="0" u="none" strike="noStrike" cap="none">
              <a:solidFill>
                <a:srgbClr val="D1282E"/>
              </a:solidFill>
              <a:latin typeface="Arial"/>
              <a:ea typeface="Arial"/>
              <a:cs typeface="Arial"/>
              <a:sym typeface="Arial"/>
            </a:endParaRPr>
          </a:p>
        </p:txBody>
      </p:sp>
      <p:sp>
        <p:nvSpPr>
          <p:cNvPr id="2906" name="Google Shape;2906;g2961947477b_0_810"/>
          <p:cNvSpPr txBox="1"/>
          <p:nvPr/>
        </p:nvSpPr>
        <p:spPr>
          <a:xfrm>
            <a:off x="609550" y="1443850"/>
            <a:ext cx="10012800" cy="48084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500"/>
              </a:spcBef>
              <a:spcAft>
                <a:spcPts val="0"/>
              </a:spcAft>
              <a:buNone/>
            </a:pPr>
            <a:r>
              <a:rPr lang="en-US" b="1">
                <a:solidFill>
                  <a:srgbClr val="374151"/>
                </a:solidFill>
              </a:rPr>
              <a:t>Pruning Efficiency Ratio</a:t>
            </a:r>
            <a:endParaRPr b="1">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a:solidFill>
                  <a:srgbClr val="374151"/>
                </a:solidFill>
              </a:rPr>
              <a:t>Optimal Pruning: The closer the ratio of scanned micro-partitions and columnar data is to the actual data selected, the more efficient the pruning.</a:t>
            </a:r>
            <a:endParaRPr>
              <a:solidFill>
                <a:srgbClr val="374151"/>
              </a:solidFill>
            </a:endParaRPr>
          </a:p>
          <a:p>
            <a:pPr marL="0" lvl="0" indent="0" algn="l" rtl="0">
              <a:lnSpc>
                <a:spcPct val="115000"/>
              </a:lnSpc>
              <a:spcBef>
                <a:spcPts val="1500"/>
              </a:spcBef>
              <a:spcAft>
                <a:spcPts val="0"/>
              </a:spcAft>
              <a:buNone/>
            </a:pPr>
            <a:r>
              <a:rPr lang="en-US" b="1">
                <a:solidFill>
                  <a:srgbClr val="374151"/>
                </a:solidFill>
              </a:rPr>
              <a:t>Time-Series Data and Sub-Second Response</a:t>
            </a:r>
            <a:endParaRPr b="1">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a:solidFill>
                  <a:srgbClr val="374151"/>
                </a:solidFill>
              </a:rPr>
              <a:t>Potential: Enables sub-second response times for queries within fine-grained ranges, such as one hour or less.</a:t>
            </a:r>
            <a:endParaRPr>
              <a:solidFill>
                <a:srgbClr val="374151"/>
              </a:solidFill>
            </a:endParaRPr>
          </a:p>
          <a:p>
            <a:pPr marL="0" lvl="0" indent="0" algn="l" rtl="0">
              <a:lnSpc>
                <a:spcPct val="115000"/>
              </a:lnSpc>
              <a:spcBef>
                <a:spcPts val="1500"/>
              </a:spcBef>
              <a:spcAft>
                <a:spcPts val="0"/>
              </a:spcAft>
              <a:buNone/>
            </a:pPr>
            <a:r>
              <a:rPr lang="en-US" b="1">
                <a:solidFill>
                  <a:srgbClr val="374151"/>
                </a:solidFill>
              </a:rPr>
              <a:t>Key Takeaway:</a:t>
            </a:r>
            <a:endParaRPr b="1">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a:solidFill>
                  <a:srgbClr val="374151"/>
                </a:solidFill>
              </a:rPr>
              <a:t>Optimized Data Handling: Micro-partitions significantly optimize DML operations and query pruning, leading to enhanced performance, especially for time-series data and queries with precise filters.</a:t>
            </a:r>
            <a:endParaRPr>
              <a:solidFill>
                <a:srgbClr val="374151"/>
              </a:solidFill>
            </a:endParaRPr>
          </a:p>
          <a:p>
            <a:pPr marL="457200" lvl="0" indent="0" algn="l" rtl="0">
              <a:lnSpc>
                <a:spcPct val="100000"/>
              </a:lnSpc>
              <a:spcBef>
                <a:spcPts val="1500"/>
              </a:spcBef>
              <a:spcAft>
                <a:spcPts val="0"/>
              </a:spcAft>
              <a:buNone/>
            </a:pPr>
            <a:endParaRPr b="1">
              <a:solidFill>
                <a:srgbClr val="374151"/>
              </a:solidFill>
            </a:endParaRPr>
          </a:p>
          <a:p>
            <a:pPr marL="0" lvl="0" indent="0" algn="l" rtl="0">
              <a:lnSpc>
                <a:spcPct val="100000"/>
              </a:lnSpc>
              <a:spcBef>
                <a:spcPts val="1500"/>
              </a:spcBef>
              <a:spcAft>
                <a:spcPts val="0"/>
              </a:spcAft>
              <a:buNone/>
            </a:pPr>
            <a:endParaRPr sz="1100" b="1">
              <a:solidFill>
                <a:srgbClr val="374151"/>
              </a:solidFill>
            </a:endParaRPr>
          </a:p>
          <a:p>
            <a:pPr marL="0" lvl="0" indent="0" algn="l" rtl="0">
              <a:lnSpc>
                <a:spcPct val="115000"/>
              </a:lnSpc>
              <a:spcBef>
                <a:spcPts val="1500"/>
              </a:spcBef>
              <a:spcAft>
                <a:spcPts val="0"/>
              </a:spcAft>
              <a:buNone/>
            </a:pPr>
            <a:endParaRPr b="1">
              <a:solidFill>
                <a:srgbClr val="374151"/>
              </a:solidFill>
            </a:endParaRPr>
          </a:p>
          <a:p>
            <a:pPr marL="0" marR="0" lvl="0" indent="0" algn="l" rtl="0">
              <a:spcBef>
                <a:spcPts val="1500"/>
              </a:spcBef>
              <a:spcAft>
                <a:spcPts val="0"/>
              </a:spcAft>
              <a:buNone/>
            </a:pPr>
            <a:endParaRPr sz="2400"/>
          </a:p>
        </p:txBody>
      </p:sp>
      <p:sp>
        <p:nvSpPr>
          <p:cNvPr id="2907" name="Google Shape;2907;g2961947477b_0_810"/>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SoftwareCorporation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912"/>
        <p:cNvGrpSpPr/>
        <p:nvPr/>
      </p:nvGrpSpPr>
      <p:grpSpPr>
        <a:xfrm>
          <a:off x="0" y="0"/>
          <a:ext cx="0" cy="0"/>
          <a:chOff x="0" y="0"/>
          <a:chExt cx="0" cy="0"/>
        </a:xfrm>
      </p:grpSpPr>
      <p:sp>
        <p:nvSpPr>
          <p:cNvPr id="2913" name="Google Shape;2913;g2961947477b_0_818"/>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Data Clustering</a:t>
            </a:r>
            <a:endParaRPr/>
          </a:p>
        </p:txBody>
      </p:sp>
      <p:sp>
        <p:nvSpPr>
          <p:cNvPr id="2914" name="Google Shape;2914;g2961947477b_0_818"/>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r>
              <a:rPr lang="en-US" sz="1400">
                <a:solidFill>
                  <a:srgbClr val="374151"/>
                </a:solidFill>
              </a:rPr>
              <a:t>What is Data Clustering?</a:t>
            </a:r>
            <a:endParaRPr sz="1400">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sz="1400">
                <a:solidFill>
                  <a:srgbClr val="374151"/>
                </a:solidFill>
              </a:rPr>
              <a:t>Definition: Sorting/ordering of data stored in tables along natural dimensions (e.g., date, geographic regions).</a:t>
            </a:r>
            <a:endParaRPr sz="1400">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sz="1400">
                <a:solidFill>
                  <a:srgbClr val="374151"/>
                </a:solidFill>
              </a:rPr>
              <a:t>Importance: Clustering is crucial for query performance, especially in very large tables.</a:t>
            </a:r>
            <a:endParaRPr sz="1400">
              <a:solidFill>
                <a:srgbClr val="374151"/>
              </a:solidFill>
            </a:endParaRPr>
          </a:p>
          <a:p>
            <a:pPr marL="457200" lvl="0" indent="-228600" algn="l" rtl="0">
              <a:lnSpc>
                <a:spcPct val="115000"/>
              </a:lnSpc>
              <a:spcBef>
                <a:spcPts val="0"/>
              </a:spcBef>
              <a:spcAft>
                <a:spcPts val="0"/>
              </a:spcAft>
              <a:buClr>
                <a:srgbClr val="374151"/>
              </a:buClr>
              <a:buSzPts val="1400"/>
              <a:buFont typeface="Arial"/>
              <a:buNone/>
            </a:pPr>
            <a:endParaRPr sz="1400" b="0">
              <a:solidFill>
                <a:srgbClr val="374151"/>
              </a:solidFill>
            </a:endParaRPr>
          </a:p>
          <a:p>
            <a:pPr marL="0" lvl="0" indent="0" algn="l" rtl="0">
              <a:lnSpc>
                <a:spcPct val="115000"/>
              </a:lnSpc>
              <a:spcBef>
                <a:spcPts val="1500"/>
              </a:spcBef>
              <a:spcAft>
                <a:spcPts val="0"/>
              </a:spcAft>
              <a:buNone/>
            </a:pPr>
            <a:r>
              <a:rPr lang="en-US" sz="1400">
                <a:solidFill>
                  <a:srgbClr val="374151"/>
                </a:solidFill>
              </a:rPr>
              <a:t>Clustering in Snowflake</a:t>
            </a:r>
            <a:endParaRPr sz="1400">
              <a:solidFill>
                <a:srgbClr val="374151"/>
              </a:solidFill>
            </a:endParaRPr>
          </a:p>
          <a:p>
            <a:pPr marL="914400" lvl="1" indent="-317500" algn="l" rtl="0">
              <a:lnSpc>
                <a:spcPct val="115000"/>
              </a:lnSpc>
              <a:spcBef>
                <a:spcPts val="1500"/>
              </a:spcBef>
              <a:spcAft>
                <a:spcPts val="0"/>
              </a:spcAft>
              <a:buClr>
                <a:srgbClr val="374151"/>
              </a:buClr>
              <a:buSzPts val="1400"/>
              <a:buFont typeface="Arial"/>
              <a:buChar char="●"/>
            </a:pPr>
            <a:r>
              <a:rPr lang="en-US" sz="1400">
                <a:solidFill>
                  <a:srgbClr val="374151"/>
                </a:solidFill>
              </a:rPr>
              <a:t>Process: As data is inserted/loaded, clustering metadata is collected for each micro-partition.</a:t>
            </a:r>
            <a:endParaRPr sz="1400">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sz="1400">
                <a:solidFill>
                  <a:srgbClr val="374151"/>
                </a:solidFill>
              </a:rPr>
              <a:t>Utilization: This metadata is used to avoid unnecessary scanning of micro-partitions during querying.</a:t>
            </a:r>
            <a:endParaRPr sz="1400">
              <a:solidFill>
                <a:srgbClr val="374151"/>
              </a:solidFill>
            </a:endParaRPr>
          </a:p>
          <a:p>
            <a:pPr marL="0" lvl="0" indent="0" algn="l" rtl="0">
              <a:spcBef>
                <a:spcPts val="1500"/>
              </a:spcBef>
              <a:spcAft>
                <a:spcPts val="600"/>
              </a:spcAft>
              <a:buNone/>
            </a:pPr>
            <a:endParaRPr/>
          </a:p>
        </p:txBody>
      </p:sp>
      <p:sp>
        <p:nvSpPr>
          <p:cNvPr id="2915" name="Google Shape;2915;g2961947477b_0_81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920"/>
        <p:cNvGrpSpPr/>
        <p:nvPr/>
      </p:nvGrpSpPr>
      <p:grpSpPr>
        <a:xfrm>
          <a:off x="0" y="0"/>
          <a:ext cx="0" cy="0"/>
          <a:chOff x="0" y="0"/>
          <a:chExt cx="0" cy="0"/>
        </a:xfrm>
      </p:grpSpPr>
      <p:sp>
        <p:nvSpPr>
          <p:cNvPr id="2921" name="Google Shape;2921;g295ec2f26d2_0_538"/>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DATA CLUSTERING</a:t>
            </a:r>
            <a:endParaRPr/>
          </a:p>
        </p:txBody>
      </p:sp>
      <p:sp>
        <p:nvSpPr>
          <p:cNvPr id="2922" name="Google Shape;2922;g295ec2f26d2_0_53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216</a:t>
            </a:fld>
            <a:endParaRPr sz="2400" b="1" i="0" u="none" strike="noStrike" cap="none">
              <a:solidFill>
                <a:srgbClr val="D1282E"/>
              </a:solidFill>
              <a:latin typeface="Arial"/>
              <a:ea typeface="Arial"/>
              <a:cs typeface="Arial"/>
              <a:sym typeface="Arial"/>
            </a:endParaRPr>
          </a:p>
        </p:txBody>
      </p:sp>
      <p:pic>
        <p:nvPicPr>
          <p:cNvPr id="2923" name="Google Shape;2923;g295ec2f26d2_0_538"/>
          <p:cNvPicPr preferRelativeResize="0"/>
          <p:nvPr/>
        </p:nvPicPr>
        <p:blipFill rotWithShape="1">
          <a:blip r:embed="rId3">
            <a:alphaModFix/>
          </a:blip>
          <a:srcRect/>
          <a:stretch/>
        </p:blipFill>
        <p:spPr>
          <a:xfrm>
            <a:off x="138298" y="1127760"/>
            <a:ext cx="11352661" cy="5341913"/>
          </a:xfrm>
          <a:prstGeom prst="rect">
            <a:avLst/>
          </a:prstGeom>
          <a:noFill/>
          <a:ln>
            <a:noFill/>
          </a:ln>
        </p:spPr>
      </p:pic>
      <p:sp>
        <p:nvSpPr>
          <p:cNvPr id="2924" name="Google Shape;2924;g295ec2f26d2_0_538"/>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929"/>
        <p:cNvGrpSpPr/>
        <p:nvPr/>
      </p:nvGrpSpPr>
      <p:grpSpPr>
        <a:xfrm>
          <a:off x="0" y="0"/>
          <a:ext cx="0" cy="0"/>
          <a:chOff x="0" y="0"/>
          <a:chExt cx="0" cy="0"/>
        </a:xfrm>
      </p:grpSpPr>
      <p:sp>
        <p:nvSpPr>
          <p:cNvPr id="2930" name="Google Shape;2930;g2961947477b_0_855"/>
          <p:cNvSpPr txBox="1">
            <a:spLocks noGrp="1"/>
          </p:cNvSpPr>
          <p:nvPr>
            <p:ph type="title"/>
          </p:nvPr>
        </p:nvSpPr>
        <p:spPr>
          <a:xfrm>
            <a:off x="609600" y="152725"/>
            <a:ext cx="103035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640"/>
              <a:t>Clustering Information for MicroParitions in Snowflake</a:t>
            </a:r>
            <a:endParaRPr sz="2640"/>
          </a:p>
        </p:txBody>
      </p:sp>
      <p:sp>
        <p:nvSpPr>
          <p:cNvPr id="2931" name="Google Shape;2931;g2961947477b_0_855"/>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lnSpcReduction="10000"/>
          </a:bodyPr>
          <a:lstStyle/>
          <a:p>
            <a:pPr marL="457200" lvl="0" indent="-317500" algn="l" rtl="0">
              <a:lnSpc>
                <a:spcPct val="115000"/>
              </a:lnSpc>
              <a:spcBef>
                <a:spcPts val="1500"/>
              </a:spcBef>
              <a:spcAft>
                <a:spcPts val="0"/>
              </a:spcAft>
              <a:buClr>
                <a:srgbClr val="374151"/>
              </a:buClr>
              <a:buSzPts val="1400"/>
              <a:buAutoNum type="arabicPeriod"/>
            </a:pPr>
            <a:r>
              <a:rPr lang="en-US" sz="1400">
                <a:solidFill>
                  <a:srgbClr val="374151"/>
                </a:solidFill>
              </a:rPr>
              <a:t>Clustering Metadata Overview</a:t>
            </a:r>
            <a:endParaRPr sz="1400">
              <a:solidFill>
                <a:srgbClr val="374151"/>
              </a:solidFill>
            </a:endParaRPr>
          </a:p>
          <a:p>
            <a:pPr marL="1371600" lvl="2" indent="-317500" algn="l" rtl="0">
              <a:lnSpc>
                <a:spcPct val="115000"/>
              </a:lnSpc>
              <a:spcBef>
                <a:spcPts val="0"/>
              </a:spcBef>
              <a:spcAft>
                <a:spcPts val="0"/>
              </a:spcAft>
              <a:buClr>
                <a:srgbClr val="374151"/>
              </a:buClr>
              <a:buSzPts val="1400"/>
              <a:buAutoNum type="romanLcPeriod"/>
            </a:pPr>
            <a:r>
              <a:rPr lang="en-US" sz="1400">
                <a:solidFill>
                  <a:srgbClr val="374151"/>
                </a:solidFill>
              </a:rPr>
              <a:t>Total Micro-partitions: Number comprising the table.</a:t>
            </a:r>
            <a:endParaRPr sz="1400">
              <a:solidFill>
                <a:srgbClr val="374151"/>
              </a:solidFill>
            </a:endParaRPr>
          </a:p>
          <a:p>
            <a:pPr marL="1371600" lvl="2" indent="-317500" algn="l" rtl="0">
              <a:lnSpc>
                <a:spcPct val="115000"/>
              </a:lnSpc>
              <a:spcBef>
                <a:spcPts val="0"/>
              </a:spcBef>
              <a:spcAft>
                <a:spcPts val="0"/>
              </a:spcAft>
              <a:buClr>
                <a:srgbClr val="374151"/>
              </a:buClr>
              <a:buSzPts val="1400"/>
              <a:buAutoNum type="romanLcPeriod"/>
            </a:pPr>
            <a:r>
              <a:rPr lang="en-US" sz="1400">
                <a:solidFill>
                  <a:srgbClr val="374151"/>
                </a:solidFill>
              </a:rPr>
              <a:t>Overlapping Micro-partitions: Number with values overlapping in specified columns.</a:t>
            </a:r>
            <a:endParaRPr sz="1400">
              <a:solidFill>
                <a:srgbClr val="374151"/>
              </a:solidFill>
            </a:endParaRPr>
          </a:p>
          <a:p>
            <a:pPr marL="1371600" lvl="2" indent="-317500" algn="l" rtl="0">
              <a:lnSpc>
                <a:spcPct val="115000"/>
              </a:lnSpc>
              <a:spcBef>
                <a:spcPts val="0"/>
              </a:spcBef>
              <a:spcAft>
                <a:spcPts val="0"/>
              </a:spcAft>
              <a:buClr>
                <a:srgbClr val="374151"/>
              </a:buClr>
              <a:buSzPts val="1400"/>
              <a:buAutoNum type="romanLcPeriod"/>
            </a:pPr>
            <a:r>
              <a:rPr lang="en-US" sz="1400">
                <a:solidFill>
                  <a:srgbClr val="374151"/>
                </a:solidFill>
              </a:rPr>
              <a:t>Overlapping Depth: Depth of these overlapping micro-partitions.</a:t>
            </a:r>
            <a:endParaRPr sz="1400">
              <a:solidFill>
                <a:srgbClr val="374151"/>
              </a:solidFill>
            </a:endParaRPr>
          </a:p>
          <a:p>
            <a:pPr marL="457200" lvl="0" indent="-317500" algn="l" rtl="0">
              <a:lnSpc>
                <a:spcPct val="115000"/>
              </a:lnSpc>
              <a:spcBef>
                <a:spcPts val="0"/>
              </a:spcBef>
              <a:spcAft>
                <a:spcPts val="0"/>
              </a:spcAft>
              <a:buClr>
                <a:srgbClr val="374151"/>
              </a:buClr>
              <a:buSzPts val="1400"/>
              <a:buAutoNum type="arabicPeriod"/>
            </a:pPr>
            <a:r>
              <a:rPr lang="en-US" sz="1400">
                <a:solidFill>
                  <a:srgbClr val="374151"/>
                </a:solidFill>
              </a:rPr>
              <a:t>Clustering Depth</a:t>
            </a:r>
            <a:endParaRPr sz="1400">
              <a:solidFill>
                <a:srgbClr val="374151"/>
              </a:solidFill>
            </a:endParaRPr>
          </a:p>
          <a:p>
            <a:pPr marL="1371600" lvl="2" indent="-317500" algn="l" rtl="0">
              <a:lnSpc>
                <a:spcPct val="115000"/>
              </a:lnSpc>
              <a:spcBef>
                <a:spcPts val="0"/>
              </a:spcBef>
              <a:spcAft>
                <a:spcPts val="0"/>
              </a:spcAft>
              <a:buClr>
                <a:srgbClr val="374151"/>
              </a:buClr>
              <a:buSzPts val="1400"/>
              <a:buAutoNum type="romanLcPeriod"/>
            </a:pPr>
            <a:r>
              <a:rPr lang="en-US" sz="1400">
                <a:solidFill>
                  <a:srgbClr val="374151"/>
                </a:solidFill>
              </a:rPr>
              <a:t>Definition: Average depth (1 or greater) of overlapping micro-partitions for specified columns in a table.</a:t>
            </a:r>
            <a:endParaRPr sz="1400">
              <a:solidFill>
                <a:srgbClr val="374151"/>
              </a:solidFill>
            </a:endParaRPr>
          </a:p>
          <a:p>
            <a:pPr marL="1371600" lvl="2" indent="-317500" algn="l" rtl="0">
              <a:lnSpc>
                <a:spcPct val="115000"/>
              </a:lnSpc>
              <a:spcBef>
                <a:spcPts val="0"/>
              </a:spcBef>
              <a:spcAft>
                <a:spcPts val="0"/>
              </a:spcAft>
              <a:buClr>
                <a:srgbClr val="374151"/>
              </a:buClr>
              <a:buSzPts val="1400"/>
              <a:buAutoNum type="romanLcPeriod"/>
            </a:pPr>
            <a:r>
              <a:rPr lang="en-US" sz="1400">
                <a:solidFill>
                  <a:srgbClr val="374151"/>
                </a:solidFill>
              </a:rPr>
              <a:t>Indicator: Smaller average depth signifies better clustering for the specified columns.</a:t>
            </a:r>
            <a:endParaRPr sz="1400">
              <a:solidFill>
                <a:srgbClr val="374151"/>
              </a:solidFill>
            </a:endParaRPr>
          </a:p>
          <a:p>
            <a:pPr marL="457200" lvl="0" indent="-317500" algn="l" rtl="0">
              <a:lnSpc>
                <a:spcPct val="115000"/>
              </a:lnSpc>
              <a:spcBef>
                <a:spcPts val="0"/>
              </a:spcBef>
              <a:spcAft>
                <a:spcPts val="0"/>
              </a:spcAft>
              <a:buClr>
                <a:srgbClr val="374151"/>
              </a:buClr>
              <a:buSzPts val="1400"/>
              <a:buAutoNum type="arabicPeriod"/>
            </a:pPr>
            <a:r>
              <a:rPr lang="en-US" sz="1400">
                <a:solidFill>
                  <a:srgbClr val="374151"/>
                </a:solidFill>
              </a:rPr>
              <a:t>Uses of Clustering Depth</a:t>
            </a:r>
            <a:endParaRPr sz="1400">
              <a:solidFill>
                <a:srgbClr val="374151"/>
              </a:solidFill>
            </a:endParaRPr>
          </a:p>
          <a:p>
            <a:pPr marL="1371600" lvl="2" indent="-317500" algn="l" rtl="0">
              <a:lnSpc>
                <a:spcPct val="115000"/>
              </a:lnSpc>
              <a:spcBef>
                <a:spcPts val="0"/>
              </a:spcBef>
              <a:spcAft>
                <a:spcPts val="0"/>
              </a:spcAft>
              <a:buClr>
                <a:srgbClr val="374151"/>
              </a:buClr>
              <a:buSzPts val="1400"/>
              <a:buAutoNum type="romanLcPeriod"/>
            </a:pPr>
            <a:r>
              <a:rPr lang="en-US" sz="1400">
                <a:solidFill>
                  <a:srgbClr val="374151"/>
                </a:solidFill>
              </a:rPr>
              <a:t>Monitoring: Assess the clustering "health" of a large table, especially over time with DML operations.</a:t>
            </a:r>
            <a:endParaRPr sz="1400">
              <a:solidFill>
                <a:srgbClr val="374151"/>
              </a:solidFill>
            </a:endParaRPr>
          </a:p>
          <a:p>
            <a:pPr marL="1371600" lvl="2" indent="-317500" algn="l" rtl="0">
              <a:lnSpc>
                <a:spcPct val="115000"/>
              </a:lnSpc>
              <a:spcBef>
                <a:spcPts val="0"/>
              </a:spcBef>
              <a:spcAft>
                <a:spcPts val="0"/>
              </a:spcAft>
              <a:buClr>
                <a:srgbClr val="374151"/>
              </a:buClr>
              <a:buSzPts val="1400"/>
              <a:buAutoNum type="romanLcPeriod"/>
            </a:pPr>
            <a:r>
              <a:rPr lang="en-US" sz="1400">
                <a:solidFill>
                  <a:srgbClr val="374151"/>
                </a:solidFill>
              </a:rPr>
              <a:t>Decision Making: Determine if a large table could benefit from an explicitly defined clustering key.</a:t>
            </a:r>
            <a:endParaRPr sz="1400">
              <a:solidFill>
                <a:srgbClr val="374151"/>
              </a:solidFill>
            </a:endParaRPr>
          </a:p>
          <a:p>
            <a:pPr marL="457200" lvl="0" indent="-317500" algn="l" rtl="0">
              <a:lnSpc>
                <a:spcPct val="115000"/>
              </a:lnSpc>
              <a:spcBef>
                <a:spcPts val="0"/>
              </a:spcBef>
              <a:spcAft>
                <a:spcPts val="0"/>
              </a:spcAft>
              <a:buClr>
                <a:srgbClr val="374151"/>
              </a:buClr>
              <a:buSzPts val="1400"/>
              <a:buAutoNum type="arabicPeriod"/>
            </a:pPr>
            <a:r>
              <a:rPr lang="en-US" sz="1400">
                <a:solidFill>
                  <a:srgbClr val="374151"/>
                </a:solidFill>
              </a:rPr>
              <a:t>Clustering Depth in Unpopulated Tables</a:t>
            </a:r>
            <a:endParaRPr sz="1400">
              <a:solidFill>
                <a:srgbClr val="374151"/>
              </a:solidFill>
            </a:endParaRPr>
          </a:p>
          <a:p>
            <a:pPr marL="1371600" lvl="2" indent="-317500" algn="l" rtl="0">
              <a:lnSpc>
                <a:spcPct val="115000"/>
              </a:lnSpc>
              <a:spcBef>
                <a:spcPts val="0"/>
              </a:spcBef>
              <a:spcAft>
                <a:spcPts val="0"/>
              </a:spcAft>
              <a:buClr>
                <a:srgbClr val="374151"/>
              </a:buClr>
              <a:buSzPts val="1400"/>
              <a:buAutoNum type="romanLcPeriod"/>
            </a:pPr>
            <a:r>
              <a:rPr lang="en-US" sz="1400">
                <a:solidFill>
                  <a:srgbClr val="374151"/>
                </a:solidFill>
              </a:rPr>
              <a:t>Note: A table with no micro-partitions (unpopulated/empty) has a clustering depth of 0.</a:t>
            </a:r>
            <a:endParaRPr sz="1400">
              <a:solidFill>
                <a:srgbClr val="374151"/>
              </a:solidFill>
            </a:endParaRPr>
          </a:p>
          <a:p>
            <a:pPr marL="457200" lvl="0" indent="-317500" algn="l" rtl="0">
              <a:lnSpc>
                <a:spcPct val="115000"/>
              </a:lnSpc>
              <a:spcBef>
                <a:spcPts val="0"/>
              </a:spcBef>
              <a:spcAft>
                <a:spcPts val="0"/>
              </a:spcAft>
              <a:buClr>
                <a:srgbClr val="374151"/>
              </a:buClr>
              <a:buSzPts val="1400"/>
              <a:buAutoNum type="arabicPeriod"/>
            </a:pPr>
            <a:r>
              <a:rPr lang="en-US" sz="1400">
                <a:solidFill>
                  <a:srgbClr val="374151"/>
                </a:solidFill>
              </a:rPr>
              <a:t>Understanding Clustering Depth</a:t>
            </a:r>
            <a:endParaRPr sz="1400">
              <a:solidFill>
                <a:srgbClr val="374151"/>
              </a:solidFill>
            </a:endParaRPr>
          </a:p>
          <a:p>
            <a:pPr marL="1371600" lvl="2" indent="-317500" algn="l" rtl="0">
              <a:lnSpc>
                <a:spcPct val="115000"/>
              </a:lnSpc>
              <a:spcBef>
                <a:spcPts val="0"/>
              </a:spcBef>
              <a:spcAft>
                <a:spcPts val="0"/>
              </a:spcAft>
              <a:buClr>
                <a:srgbClr val="374151"/>
              </a:buClr>
              <a:buSzPts val="1400"/>
              <a:buAutoNum type="romanLcPeriod"/>
            </a:pPr>
            <a:r>
              <a:rPr lang="en-US" sz="1400">
                <a:solidFill>
                  <a:srgbClr val="374151"/>
                </a:solidFill>
              </a:rPr>
              <a:t>Not Absolute: Clustering depth isn't a precise measure of a table's clustering effectiveness.</a:t>
            </a:r>
            <a:endParaRPr sz="1400">
              <a:solidFill>
                <a:srgbClr val="374151"/>
              </a:solidFill>
            </a:endParaRPr>
          </a:p>
          <a:p>
            <a:pPr marL="1371600" lvl="2" indent="-317500" algn="l" rtl="0">
              <a:lnSpc>
                <a:spcPct val="115000"/>
              </a:lnSpc>
              <a:spcBef>
                <a:spcPts val="0"/>
              </a:spcBef>
              <a:spcAft>
                <a:spcPts val="0"/>
              </a:spcAft>
              <a:buClr>
                <a:srgbClr val="374151"/>
              </a:buClr>
              <a:buSzPts val="1400"/>
              <a:buAutoNum type="romanLcPeriod"/>
            </a:pPr>
            <a:r>
              <a:rPr lang="en-US" sz="1400">
                <a:solidFill>
                  <a:srgbClr val="374151"/>
                </a:solidFill>
              </a:rPr>
              <a:t>Best Indicator: Query performance remains the best indicator of how well-clustered a table is.</a:t>
            </a:r>
            <a:endParaRPr sz="1400">
              <a:solidFill>
                <a:srgbClr val="374151"/>
              </a:solidFill>
            </a:endParaRPr>
          </a:p>
          <a:p>
            <a:pPr marL="1828800" lvl="3" indent="-317500" algn="l" rtl="0">
              <a:lnSpc>
                <a:spcPct val="115000"/>
              </a:lnSpc>
              <a:spcBef>
                <a:spcPts val="0"/>
              </a:spcBef>
              <a:spcAft>
                <a:spcPts val="0"/>
              </a:spcAft>
              <a:buClr>
                <a:srgbClr val="374151"/>
              </a:buClr>
              <a:buSzPts val="1400"/>
              <a:buAutoNum type="arabicPeriod"/>
            </a:pPr>
            <a:r>
              <a:rPr lang="en-US" sz="1400">
                <a:solidFill>
                  <a:srgbClr val="374151"/>
                </a:solidFill>
              </a:rPr>
              <a:t>Well-Clustered: If queries perform as needed or expected.</a:t>
            </a:r>
            <a:endParaRPr sz="1400">
              <a:solidFill>
                <a:srgbClr val="374151"/>
              </a:solidFill>
            </a:endParaRPr>
          </a:p>
          <a:p>
            <a:pPr marL="1828800" lvl="3" indent="-317500" algn="l" rtl="0">
              <a:lnSpc>
                <a:spcPct val="115000"/>
              </a:lnSpc>
              <a:spcBef>
                <a:spcPts val="0"/>
              </a:spcBef>
              <a:spcAft>
                <a:spcPts val="0"/>
              </a:spcAft>
              <a:buClr>
                <a:srgbClr val="374151"/>
              </a:buClr>
              <a:buSzPts val="1400"/>
              <a:buAutoNum type="arabicPeriod"/>
            </a:pPr>
            <a:r>
              <a:rPr lang="en-US" sz="1400">
                <a:solidFill>
                  <a:srgbClr val="374151"/>
                </a:solidFill>
              </a:rPr>
              <a:t>Needs Clustering: If query performance degrades over time.</a:t>
            </a:r>
            <a:endParaRPr sz="1400">
              <a:solidFill>
                <a:srgbClr val="374151"/>
              </a:solidFill>
            </a:endParaRPr>
          </a:p>
          <a:p>
            <a:pPr marL="457200" lvl="0" indent="-317500" algn="l" rtl="0">
              <a:lnSpc>
                <a:spcPct val="115000"/>
              </a:lnSpc>
              <a:spcBef>
                <a:spcPts val="0"/>
              </a:spcBef>
              <a:spcAft>
                <a:spcPts val="0"/>
              </a:spcAft>
              <a:buClr>
                <a:srgbClr val="374151"/>
              </a:buClr>
              <a:buSzPts val="1400"/>
              <a:buAutoNum type="arabicPeriod"/>
            </a:pPr>
            <a:r>
              <a:rPr lang="en-US" sz="1400">
                <a:solidFill>
                  <a:srgbClr val="374151"/>
                </a:solidFill>
              </a:rPr>
              <a:t>Key Takeaway:</a:t>
            </a:r>
            <a:endParaRPr sz="1400">
              <a:solidFill>
                <a:srgbClr val="374151"/>
              </a:solidFill>
            </a:endParaRPr>
          </a:p>
          <a:p>
            <a:pPr marL="1371600" lvl="2" indent="-317500" algn="l" rtl="0">
              <a:lnSpc>
                <a:spcPct val="115000"/>
              </a:lnSpc>
              <a:spcBef>
                <a:spcPts val="0"/>
              </a:spcBef>
              <a:spcAft>
                <a:spcPts val="0"/>
              </a:spcAft>
              <a:buClr>
                <a:srgbClr val="374151"/>
              </a:buClr>
              <a:buSzPts val="1400"/>
              <a:buAutoNum type="romanLcPeriod"/>
            </a:pPr>
            <a:r>
              <a:rPr lang="en-US" sz="1400">
                <a:solidFill>
                  <a:srgbClr val="374151"/>
                </a:solidFill>
              </a:rPr>
              <a:t>Practical Implications: Understanding and monitoring clustering depth helps in optimizing query performance and determining the need for clustering adjustments in Snowflake.</a:t>
            </a:r>
            <a:endParaRPr sz="2000"/>
          </a:p>
        </p:txBody>
      </p:sp>
      <p:sp>
        <p:nvSpPr>
          <p:cNvPr id="2932" name="Google Shape;2932;g2961947477b_0_855"/>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937"/>
        <p:cNvGrpSpPr/>
        <p:nvPr/>
      </p:nvGrpSpPr>
      <p:grpSpPr>
        <a:xfrm>
          <a:off x="0" y="0"/>
          <a:ext cx="0" cy="0"/>
          <a:chOff x="0" y="0"/>
          <a:chExt cx="0" cy="0"/>
        </a:xfrm>
      </p:grpSpPr>
      <p:sp>
        <p:nvSpPr>
          <p:cNvPr id="2938" name="Google Shape;2938;g2961947477b_0_862"/>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Clustering Depth Illustrated</a:t>
            </a:r>
            <a:endParaRPr/>
          </a:p>
        </p:txBody>
      </p:sp>
      <p:sp>
        <p:nvSpPr>
          <p:cNvPr id="2939" name="Google Shape;2939;g2961947477b_0_862"/>
          <p:cNvSpPr txBox="1">
            <a:spLocks noGrp="1"/>
          </p:cNvSpPr>
          <p:nvPr>
            <p:ph type="body" idx="1"/>
          </p:nvPr>
        </p:nvSpPr>
        <p:spPr>
          <a:xfrm>
            <a:off x="8519700" y="1054375"/>
            <a:ext cx="3084000" cy="5052300"/>
          </a:xfrm>
          <a:prstGeom prst="rect">
            <a:avLst/>
          </a:prstGeom>
        </p:spPr>
        <p:txBody>
          <a:bodyPr spcFirstLastPara="1" wrap="square" lIns="91425" tIns="45700" rIns="91425" bIns="45700" anchor="t" anchorCtr="0">
            <a:normAutofit fontScale="85000" lnSpcReduction="10000"/>
          </a:bodyPr>
          <a:lstStyle/>
          <a:p>
            <a:pPr marL="0" lvl="0" indent="0" algn="l" rtl="0">
              <a:lnSpc>
                <a:spcPct val="115000"/>
              </a:lnSpc>
              <a:spcBef>
                <a:spcPts val="0"/>
              </a:spcBef>
              <a:spcAft>
                <a:spcPts val="0"/>
              </a:spcAft>
              <a:buClr>
                <a:schemeClr val="dk1"/>
              </a:buClr>
              <a:buSzPct val="72095"/>
              <a:buFont typeface="Arial"/>
              <a:buNone/>
            </a:pPr>
            <a:r>
              <a:rPr lang="en-US" sz="1525" b="0">
                <a:solidFill>
                  <a:srgbClr val="2C2F34"/>
                </a:solidFill>
                <a:highlight>
                  <a:srgbClr val="FFFFFF"/>
                </a:highlight>
              </a:rPr>
              <a:t>As this diagram illustrates:</a:t>
            </a:r>
            <a:endParaRPr sz="1525" b="0">
              <a:solidFill>
                <a:srgbClr val="2C2F34"/>
              </a:solidFill>
              <a:highlight>
                <a:srgbClr val="FFFFFF"/>
              </a:highlight>
            </a:endParaRPr>
          </a:p>
          <a:p>
            <a:pPr marL="457200" lvl="0" indent="-310952" algn="l" rtl="0">
              <a:lnSpc>
                <a:spcPct val="115000"/>
              </a:lnSpc>
              <a:spcBef>
                <a:spcPts val="1800"/>
              </a:spcBef>
              <a:spcAft>
                <a:spcPts val="0"/>
              </a:spcAft>
              <a:buClr>
                <a:srgbClr val="2C2F34"/>
              </a:buClr>
              <a:buSzPct val="100000"/>
              <a:buAutoNum type="arabicPeriod"/>
            </a:pPr>
            <a:r>
              <a:rPr lang="en-US" sz="1525" b="0">
                <a:solidFill>
                  <a:srgbClr val="2C2F34"/>
                </a:solidFill>
                <a:highlight>
                  <a:srgbClr val="FFFFFF"/>
                </a:highlight>
              </a:rPr>
              <a:t>At the beginning, the range of values in all the micro-partitions overlap.</a:t>
            </a:r>
            <a:endParaRPr sz="1525" b="0">
              <a:solidFill>
                <a:srgbClr val="2C2F34"/>
              </a:solidFill>
              <a:highlight>
                <a:srgbClr val="FFFFFF"/>
              </a:highlight>
            </a:endParaRPr>
          </a:p>
          <a:p>
            <a:pPr marL="457200" lvl="0" indent="-310952" algn="l" rtl="0">
              <a:lnSpc>
                <a:spcPct val="115000"/>
              </a:lnSpc>
              <a:spcBef>
                <a:spcPts val="0"/>
              </a:spcBef>
              <a:spcAft>
                <a:spcPts val="0"/>
              </a:spcAft>
              <a:buClr>
                <a:srgbClr val="2C2F34"/>
              </a:buClr>
              <a:buSzPct val="100000"/>
              <a:buAutoNum type="arabicPeriod"/>
            </a:pPr>
            <a:r>
              <a:rPr lang="en-US" sz="1525" b="0">
                <a:solidFill>
                  <a:srgbClr val="2C2F34"/>
                </a:solidFill>
                <a:highlight>
                  <a:srgbClr val="FFFFFF"/>
                </a:highlight>
              </a:rPr>
              <a:t>As the number of overlapping micro-partitions decreases, the overlap depth decreases.</a:t>
            </a:r>
            <a:endParaRPr sz="1525" b="0">
              <a:solidFill>
                <a:srgbClr val="2C2F34"/>
              </a:solidFill>
              <a:highlight>
                <a:srgbClr val="FFFFFF"/>
              </a:highlight>
            </a:endParaRPr>
          </a:p>
          <a:p>
            <a:pPr marL="457200" lvl="0" indent="-310952" algn="l" rtl="0">
              <a:lnSpc>
                <a:spcPct val="115000"/>
              </a:lnSpc>
              <a:spcBef>
                <a:spcPts val="0"/>
              </a:spcBef>
              <a:spcAft>
                <a:spcPts val="0"/>
              </a:spcAft>
              <a:buClr>
                <a:srgbClr val="2C2F34"/>
              </a:buClr>
              <a:buSzPct val="100000"/>
              <a:buAutoNum type="arabicPeriod"/>
            </a:pPr>
            <a:r>
              <a:rPr lang="en-US" sz="1525" b="0">
                <a:solidFill>
                  <a:srgbClr val="2C2F34"/>
                </a:solidFill>
                <a:highlight>
                  <a:srgbClr val="FFFFFF"/>
                </a:highlight>
              </a:rPr>
              <a:t>When there is no overlap in the range of values across all micro-partitions, the micro-partitions are considered to be in a </a:t>
            </a:r>
            <a:r>
              <a:rPr lang="en-US" sz="1525" b="0" i="1">
                <a:solidFill>
                  <a:srgbClr val="2C2F34"/>
                </a:solidFill>
                <a:highlight>
                  <a:srgbClr val="FFFFFF"/>
                </a:highlight>
              </a:rPr>
              <a:t>constant state</a:t>
            </a:r>
            <a:r>
              <a:rPr lang="en-US" sz="1525" b="0">
                <a:solidFill>
                  <a:srgbClr val="2C2F34"/>
                </a:solidFill>
                <a:highlight>
                  <a:srgbClr val="FFFFFF"/>
                </a:highlight>
              </a:rPr>
              <a:t> (i.e. they cannot be improved by clustering).</a:t>
            </a:r>
            <a:endParaRPr sz="1525" b="0">
              <a:solidFill>
                <a:srgbClr val="2C2F34"/>
              </a:solidFill>
              <a:highlight>
                <a:srgbClr val="FFFFFF"/>
              </a:highlight>
            </a:endParaRPr>
          </a:p>
          <a:p>
            <a:pPr marL="0" lvl="0" indent="0" algn="l" rtl="0">
              <a:lnSpc>
                <a:spcPct val="115000"/>
              </a:lnSpc>
              <a:spcBef>
                <a:spcPts val="2400"/>
              </a:spcBef>
              <a:spcAft>
                <a:spcPts val="0"/>
              </a:spcAft>
              <a:buClr>
                <a:schemeClr val="dk1"/>
              </a:buClr>
              <a:buSzPct val="72095"/>
              <a:buFont typeface="Arial"/>
              <a:buNone/>
            </a:pPr>
            <a:r>
              <a:rPr lang="en-US" sz="1525" b="0">
                <a:solidFill>
                  <a:srgbClr val="2C2F34"/>
                </a:solidFill>
                <a:highlight>
                  <a:srgbClr val="FFFFFF"/>
                </a:highlight>
              </a:rPr>
              <a:t>The diagram is not intended to represent an actual table. In an actual table, with data contained in a large numbers of micro-partitions, reaching a constant state across all micro-partitions is neither likely nor required to improve query performance.</a:t>
            </a:r>
            <a:endParaRPr sz="1525" b="0">
              <a:solidFill>
                <a:srgbClr val="2C2F34"/>
              </a:solidFill>
              <a:highlight>
                <a:srgbClr val="FFFFFF"/>
              </a:highlight>
            </a:endParaRPr>
          </a:p>
          <a:p>
            <a:pPr marL="0" lvl="0" indent="0" algn="l" rtl="0">
              <a:spcBef>
                <a:spcPts val="1800"/>
              </a:spcBef>
              <a:spcAft>
                <a:spcPts val="600"/>
              </a:spcAft>
              <a:buNone/>
            </a:pPr>
            <a:endParaRPr/>
          </a:p>
        </p:txBody>
      </p:sp>
      <p:sp>
        <p:nvSpPr>
          <p:cNvPr id="2940" name="Google Shape;2940;g2961947477b_0_862"/>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218</a:t>
            </a:fld>
            <a:endParaRPr/>
          </a:p>
        </p:txBody>
      </p:sp>
      <p:pic>
        <p:nvPicPr>
          <p:cNvPr id="2941" name="Google Shape;2941;g2961947477b_0_862"/>
          <p:cNvPicPr preferRelativeResize="0"/>
          <p:nvPr/>
        </p:nvPicPr>
        <p:blipFill>
          <a:blip r:embed="rId3">
            <a:alphaModFix/>
          </a:blip>
          <a:stretch>
            <a:fillRect/>
          </a:stretch>
        </p:blipFill>
        <p:spPr>
          <a:xfrm>
            <a:off x="335975" y="969225"/>
            <a:ext cx="8013300" cy="546960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946"/>
        <p:cNvGrpSpPr/>
        <p:nvPr/>
      </p:nvGrpSpPr>
      <p:grpSpPr>
        <a:xfrm>
          <a:off x="0" y="0"/>
          <a:ext cx="0" cy="0"/>
          <a:chOff x="0" y="0"/>
          <a:chExt cx="0" cy="0"/>
        </a:xfrm>
      </p:grpSpPr>
      <p:sp>
        <p:nvSpPr>
          <p:cNvPr id="2947" name="Google Shape;2947;g2961947477b_0_87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SYSTEM$CLUSTERING_DEPTH</a:t>
            </a:r>
            <a:endParaRPr/>
          </a:p>
        </p:txBody>
      </p:sp>
      <p:sp>
        <p:nvSpPr>
          <p:cNvPr id="2948" name="Google Shape;2948;g2961947477b_0_87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sz="1400" b="0">
                <a:solidFill>
                  <a:srgbClr val="2C2F34"/>
                </a:solidFill>
                <a:highlight>
                  <a:srgbClr val="FFFFFF"/>
                </a:highlight>
              </a:rPr>
              <a:t>Computes the average depth of the table according to the specified columns (or the clustering key defined for the table). The average depth of a populated table (i.e. a table containing data) is always </a:t>
            </a:r>
            <a:r>
              <a:rPr lang="en-US" sz="1400" b="0">
                <a:solidFill>
                  <a:srgbClr val="2C2F34"/>
                </a:solidFill>
              </a:rPr>
              <a:t>1</a:t>
            </a:r>
            <a:r>
              <a:rPr lang="en-US" sz="1400" b="0">
                <a:solidFill>
                  <a:srgbClr val="2C2F34"/>
                </a:solidFill>
                <a:highlight>
                  <a:srgbClr val="FFFFFF"/>
                </a:highlight>
              </a:rPr>
              <a:t> or more. The smaller the average depth, the better clustered the table is with regards to the specified columns.</a:t>
            </a:r>
            <a:endParaRPr sz="1400" b="0">
              <a:solidFill>
                <a:srgbClr val="2C2F34"/>
              </a:solidFill>
              <a:highlight>
                <a:srgbClr val="FFFFFF"/>
              </a:highlight>
            </a:endParaRPr>
          </a:p>
          <a:p>
            <a:pPr marL="0" lvl="0" indent="0" algn="l" rtl="0">
              <a:spcBef>
                <a:spcPts val="600"/>
              </a:spcBef>
              <a:spcAft>
                <a:spcPts val="0"/>
              </a:spcAft>
              <a:buNone/>
            </a:pPr>
            <a:endParaRPr sz="1400" b="0">
              <a:solidFill>
                <a:srgbClr val="2C2F34"/>
              </a:solidFill>
              <a:highlight>
                <a:srgbClr val="FFFFFF"/>
              </a:highlight>
            </a:endParaRPr>
          </a:p>
          <a:p>
            <a:pPr marL="0" lvl="0" indent="0" algn="l" rtl="0">
              <a:spcBef>
                <a:spcPts val="600"/>
              </a:spcBef>
              <a:spcAft>
                <a:spcPts val="0"/>
              </a:spcAft>
              <a:buNone/>
            </a:pPr>
            <a:endParaRPr sz="1400" b="0">
              <a:solidFill>
                <a:srgbClr val="2C2F34"/>
              </a:solidFill>
              <a:highlight>
                <a:srgbClr val="FFFFFF"/>
              </a:highlight>
            </a:endParaRPr>
          </a:p>
          <a:p>
            <a:pPr marL="0" lvl="0" indent="0" algn="l" rtl="0">
              <a:spcBef>
                <a:spcPts val="600"/>
              </a:spcBef>
              <a:spcAft>
                <a:spcPts val="0"/>
              </a:spcAft>
              <a:buNone/>
            </a:pPr>
            <a:endParaRPr sz="1400" b="0">
              <a:solidFill>
                <a:srgbClr val="2C2F34"/>
              </a:solidFill>
              <a:highlight>
                <a:srgbClr val="FFFFFF"/>
              </a:highlight>
            </a:endParaRPr>
          </a:p>
          <a:p>
            <a:pPr marL="0" lvl="0" indent="0" algn="l" rtl="0">
              <a:spcBef>
                <a:spcPts val="600"/>
              </a:spcBef>
              <a:spcAft>
                <a:spcPts val="0"/>
              </a:spcAft>
              <a:buNone/>
            </a:pPr>
            <a:endParaRPr sz="1400" b="0">
              <a:solidFill>
                <a:srgbClr val="2C2F34"/>
              </a:solidFill>
              <a:highlight>
                <a:srgbClr val="FFFFFF"/>
              </a:highlight>
            </a:endParaRPr>
          </a:p>
          <a:p>
            <a:pPr marL="0" lvl="0" indent="0" algn="l" rtl="0">
              <a:spcBef>
                <a:spcPts val="600"/>
              </a:spcBef>
              <a:spcAft>
                <a:spcPts val="0"/>
              </a:spcAft>
              <a:buNone/>
            </a:pPr>
            <a:endParaRPr sz="1400" b="0">
              <a:solidFill>
                <a:srgbClr val="2C2F34"/>
              </a:solidFill>
              <a:highlight>
                <a:srgbClr val="FFFFFF"/>
              </a:highlight>
            </a:endParaRPr>
          </a:p>
          <a:p>
            <a:pPr marL="0" lvl="0" indent="0" algn="l" rtl="0">
              <a:spcBef>
                <a:spcPts val="600"/>
              </a:spcBef>
              <a:spcAft>
                <a:spcPts val="0"/>
              </a:spcAft>
              <a:buNone/>
            </a:pPr>
            <a:endParaRPr sz="1400" b="0">
              <a:solidFill>
                <a:srgbClr val="2C2F34"/>
              </a:solidFill>
              <a:highlight>
                <a:srgbClr val="FFFFFF"/>
              </a:highlight>
            </a:endParaRPr>
          </a:p>
          <a:p>
            <a:pPr marL="0" lvl="0" indent="0" algn="l" rtl="0">
              <a:spcBef>
                <a:spcPts val="600"/>
              </a:spcBef>
              <a:spcAft>
                <a:spcPts val="0"/>
              </a:spcAft>
              <a:buNone/>
            </a:pPr>
            <a:endParaRPr sz="1400" b="0">
              <a:solidFill>
                <a:srgbClr val="2C2F34"/>
              </a:solidFill>
              <a:highlight>
                <a:srgbClr val="FFFFFF"/>
              </a:highlight>
            </a:endParaRPr>
          </a:p>
          <a:p>
            <a:pPr marL="0" lvl="0" indent="0" algn="l" rtl="0">
              <a:lnSpc>
                <a:spcPct val="115000"/>
              </a:lnSpc>
              <a:spcBef>
                <a:spcPts val="600"/>
              </a:spcBef>
              <a:spcAft>
                <a:spcPts val="0"/>
              </a:spcAft>
              <a:buClr>
                <a:schemeClr val="dk1"/>
              </a:buClr>
              <a:buSzPts val="1100"/>
              <a:buFont typeface="Arial"/>
              <a:buNone/>
            </a:pPr>
            <a:r>
              <a:rPr lang="en-US" sz="1300" b="0">
                <a:solidFill>
                  <a:srgbClr val="2C2F34"/>
                </a:solidFill>
                <a:highlight>
                  <a:srgbClr val="FFFFFF"/>
                </a:highlight>
              </a:rPr>
              <a:t>Column(s) in the table used to calculate the clustering depth:</a:t>
            </a:r>
            <a:endParaRPr sz="1300" b="0">
              <a:solidFill>
                <a:srgbClr val="2C2F34"/>
              </a:solidFill>
              <a:highlight>
                <a:srgbClr val="FFFFFF"/>
              </a:highlight>
            </a:endParaRPr>
          </a:p>
          <a:p>
            <a:pPr marL="457200" lvl="0" indent="-311150" algn="l" rtl="0">
              <a:lnSpc>
                <a:spcPct val="115000"/>
              </a:lnSpc>
              <a:spcBef>
                <a:spcPts val="1800"/>
              </a:spcBef>
              <a:spcAft>
                <a:spcPts val="0"/>
              </a:spcAft>
              <a:buClr>
                <a:srgbClr val="2C2F34"/>
              </a:buClr>
              <a:buSzPts val="1300"/>
              <a:buChar char="●"/>
            </a:pPr>
            <a:r>
              <a:rPr lang="en-US" sz="1300" b="0">
                <a:solidFill>
                  <a:srgbClr val="2C2F34"/>
                </a:solidFill>
                <a:highlight>
                  <a:srgbClr val="FFFFFF"/>
                </a:highlight>
              </a:rPr>
              <a:t>For a table with no clustering key, this argument is required. If this argument is omitted, an error is returned.</a:t>
            </a:r>
            <a:endParaRPr sz="1300" b="0">
              <a:solidFill>
                <a:srgbClr val="2C2F34"/>
              </a:solidFill>
              <a:highlight>
                <a:srgbClr val="FFFFFF"/>
              </a:highlight>
            </a:endParaRPr>
          </a:p>
          <a:p>
            <a:pPr marL="457200" lvl="0" indent="-311150" algn="l" rtl="0">
              <a:lnSpc>
                <a:spcPct val="115000"/>
              </a:lnSpc>
              <a:spcBef>
                <a:spcPts val="0"/>
              </a:spcBef>
              <a:spcAft>
                <a:spcPts val="0"/>
              </a:spcAft>
              <a:buClr>
                <a:srgbClr val="2C2F34"/>
              </a:buClr>
              <a:buSzPts val="1300"/>
              <a:buChar char="●"/>
            </a:pPr>
            <a:r>
              <a:rPr lang="en-US" sz="1300" b="0">
                <a:solidFill>
                  <a:srgbClr val="2C2F34"/>
                </a:solidFill>
                <a:highlight>
                  <a:srgbClr val="FFFFFF"/>
                </a:highlight>
              </a:rPr>
              <a:t>For a table with a clustering key, this argument is optional; if the argument is omitted, Snowflake uses the defined clustering key to calculate the depth.</a:t>
            </a:r>
            <a:endParaRPr sz="1300" b="0">
              <a:solidFill>
                <a:srgbClr val="2C2F34"/>
              </a:solidFill>
              <a:highlight>
                <a:srgbClr val="FFFFFF"/>
              </a:highlight>
            </a:endParaRPr>
          </a:p>
          <a:p>
            <a:pPr marL="0" lvl="0" indent="0" algn="l" rtl="0">
              <a:lnSpc>
                <a:spcPct val="115000"/>
              </a:lnSpc>
              <a:spcBef>
                <a:spcPts val="2400"/>
              </a:spcBef>
              <a:spcAft>
                <a:spcPts val="0"/>
              </a:spcAft>
              <a:buClr>
                <a:schemeClr val="dk1"/>
              </a:buClr>
              <a:buSzPts val="1100"/>
              <a:buFont typeface="Arial"/>
              <a:buNone/>
            </a:pPr>
            <a:r>
              <a:rPr lang="en-US" sz="1300">
                <a:solidFill>
                  <a:srgbClr val="2C2F34"/>
                </a:solidFill>
              </a:rPr>
              <a:t>Note</a:t>
            </a:r>
            <a:endParaRPr sz="1300">
              <a:solidFill>
                <a:srgbClr val="2C2F34"/>
              </a:solidFill>
            </a:endParaRPr>
          </a:p>
          <a:p>
            <a:pPr marL="0" lvl="0" indent="0" algn="l" rtl="0">
              <a:lnSpc>
                <a:spcPct val="115000"/>
              </a:lnSpc>
              <a:spcBef>
                <a:spcPts val="0"/>
              </a:spcBef>
              <a:spcAft>
                <a:spcPts val="0"/>
              </a:spcAft>
              <a:buClr>
                <a:schemeClr val="dk1"/>
              </a:buClr>
              <a:buSzPts val="1100"/>
              <a:buFont typeface="Arial"/>
              <a:buNone/>
            </a:pPr>
            <a:r>
              <a:rPr lang="en-US" sz="1300" b="0">
                <a:solidFill>
                  <a:srgbClr val="2C2F34"/>
                </a:solidFill>
              </a:rPr>
              <a:t>You can use this argument to calculate the depth for any columns in the table, regardless of the clustering key defined for the table.</a:t>
            </a:r>
            <a:endParaRPr sz="1300" b="0">
              <a:solidFill>
                <a:srgbClr val="2C2F34"/>
              </a:solidFill>
            </a:endParaRPr>
          </a:p>
          <a:p>
            <a:pPr marL="0" lvl="0" indent="0" algn="l" rtl="0">
              <a:spcBef>
                <a:spcPts val="360"/>
              </a:spcBef>
              <a:spcAft>
                <a:spcPts val="600"/>
              </a:spcAft>
              <a:buNone/>
            </a:pPr>
            <a:endParaRPr sz="1400" b="0">
              <a:solidFill>
                <a:srgbClr val="2C2F34"/>
              </a:solidFill>
              <a:highlight>
                <a:srgbClr val="FFFFFF"/>
              </a:highlight>
            </a:endParaRPr>
          </a:p>
        </p:txBody>
      </p:sp>
      <p:sp>
        <p:nvSpPr>
          <p:cNvPr id="2949" name="Google Shape;2949;g2961947477b_0_87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219</a:t>
            </a:fld>
            <a:endParaRPr/>
          </a:p>
        </p:txBody>
      </p:sp>
      <p:pic>
        <p:nvPicPr>
          <p:cNvPr id="2950" name="Google Shape;2950;g2961947477b_0_871"/>
          <p:cNvPicPr preferRelativeResize="0"/>
          <p:nvPr/>
        </p:nvPicPr>
        <p:blipFill>
          <a:blip r:embed="rId3">
            <a:alphaModFix/>
          </a:blip>
          <a:stretch>
            <a:fillRect/>
          </a:stretch>
        </p:blipFill>
        <p:spPr>
          <a:xfrm>
            <a:off x="609600" y="2144650"/>
            <a:ext cx="10073349" cy="1383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g25cd0f7e00a_0_752"/>
          <p:cNvSpPr txBox="1">
            <a:spLocks noGrp="1"/>
          </p:cNvSpPr>
          <p:nvPr>
            <p:ph type="title"/>
          </p:nvPr>
        </p:nvSpPr>
        <p:spPr>
          <a:xfrm>
            <a:off x="783220" y="374925"/>
            <a:ext cx="10016100" cy="557400"/>
          </a:xfrm>
          <a:prstGeom prst="rect">
            <a:avLst/>
          </a:prstGeom>
          <a:noFill/>
          <a:ln>
            <a:noFill/>
          </a:ln>
        </p:spPr>
        <p:txBody>
          <a:bodyPr spcFirstLastPara="1" wrap="square" lIns="0" tIns="64125" rIns="0" bIns="0" anchor="b" anchorCtr="0">
            <a:spAutoFit/>
          </a:bodyPr>
          <a:lstStyle/>
          <a:p>
            <a:pPr marL="0" lvl="0" indent="0" algn="l" rtl="0">
              <a:lnSpc>
                <a:spcPct val="107000"/>
              </a:lnSpc>
              <a:spcBef>
                <a:spcPts val="0"/>
              </a:spcBef>
              <a:spcAft>
                <a:spcPts val="0"/>
              </a:spcAft>
              <a:buClr>
                <a:schemeClr val="dk2"/>
              </a:buClr>
              <a:buSzPts val="3600"/>
              <a:buFont typeface="Arial Black"/>
              <a:buNone/>
            </a:pPr>
            <a:r>
              <a:rPr lang="en-US" sz="3200"/>
              <a:t>Working with Semi-Structured Data Files</a:t>
            </a:r>
            <a:endParaRPr sz="3200"/>
          </a:p>
        </p:txBody>
      </p:sp>
      <p:sp>
        <p:nvSpPr>
          <p:cNvPr id="1174" name="Google Shape;1174;g25cd0f7e00a_0_75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22</a:t>
            </a:fld>
            <a:endParaRPr sz="2400" b="1" i="0" u="none" strike="noStrike" cap="none">
              <a:solidFill>
                <a:srgbClr val="D1282E"/>
              </a:solidFill>
              <a:latin typeface="Arial"/>
              <a:ea typeface="Arial"/>
              <a:cs typeface="Arial"/>
              <a:sym typeface="Arial"/>
            </a:endParaRPr>
          </a:p>
        </p:txBody>
      </p:sp>
      <p:sp>
        <p:nvSpPr>
          <p:cNvPr id="1175" name="Google Shape;1175;g25cd0f7e00a_0_752"/>
          <p:cNvSpPr txBox="1"/>
          <p:nvPr/>
        </p:nvSpPr>
        <p:spPr>
          <a:xfrm>
            <a:off x="783225" y="1123425"/>
            <a:ext cx="4838100" cy="4428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500"/>
              </a:spcBef>
              <a:spcAft>
                <a:spcPts val="0"/>
              </a:spcAft>
              <a:buNone/>
            </a:pPr>
            <a:r>
              <a:rPr lang="en-US" b="1">
                <a:solidFill>
                  <a:srgbClr val="374151"/>
                </a:solidFill>
              </a:rPr>
              <a:t>Challenges: </a:t>
            </a:r>
            <a:r>
              <a:rPr lang="en-US">
                <a:solidFill>
                  <a:srgbClr val="374151"/>
                </a:solidFill>
              </a:rPr>
              <a:t>Semi-structured data can contain thousands of columns.</a:t>
            </a:r>
            <a:endParaRPr>
              <a:solidFill>
                <a:srgbClr val="374151"/>
              </a:solidFill>
            </a:endParaRPr>
          </a:p>
          <a:p>
            <a:pPr marL="0" lvl="0" indent="0" algn="l" rtl="0">
              <a:lnSpc>
                <a:spcPct val="115000"/>
              </a:lnSpc>
              <a:spcBef>
                <a:spcPts val="1500"/>
              </a:spcBef>
              <a:spcAft>
                <a:spcPts val="0"/>
              </a:spcAft>
              <a:buNone/>
            </a:pPr>
            <a:r>
              <a:rPr lang="en-US" b="1">
                <a:solidFill>
                  <a:srgbClr val="374151"/>
                </a:solidFill>
              </a:rPr>
              <a:t>Solutions:</a:t>
            </a:r>
            <a:endParaRPr b="1">
              <a:solidFill>
                <a:srgbClr val="374151"/>
              </a:solidFill>
            </a:endParaRPr>
          </a:p>
          <a:p>
            <a:pPr marL="914400" lvl="0" indent="-317500" algn="l" rtl="0">
              <a:lnSpc>
                <a:spcPct val="115000"/>
              </a:lnSpc>
              <a:spcBef>
                <a:spcPts val="1500"/>
              </a:spcBef>
              <a:spcAft>
                <a:spcPts val="0"/>
              </a:spcAft>
              <a:buClr>
                <a:srgbClr val="374151"/>
              </a:buClr>
              <a:buSzPts val="1400"/>
              <a:buChar char="●"/>
            </a:pPr>
            <a:r>
              <a:rPr lang="en-US">
                <a:solidFill>
                  <a:srgbClr val="374151"/>
                </a:solidFill>
              </a:rPr>
              <a:t>Reference directly using external tables.</a:t>
            </a:r>
            <a:endParaRPr>
              <a:solidFill>
                <a:srgbClr val="374151"/>
              </a:solidFill>
            </a:endParaRPr>
          </a:p>
          <a:p>
            <a:pPr marL="914400" lvl="0" indent="-317500" algn="l" rtl="0">
              <a:lnSpc>
                <a:spcPct val="115000"/>
              </a:lnSpc>
              <a:spcBef>
                <a:spcPts val="0"/>
              </a:spcBef>
              <a:spcAft>
                <a:spcPts val="0"/>
              </a:spcAft>
              <a:buClr>
                <a:srgbClr val="374151"/>
              </a:buClr>
              <a:buSzPts val="1400"/>
              <a:buChar char="●"/>
            </a:pPr>
            <a:r>
              <a:rPr lang="en-US">
                <a:solidFill>
                  <a:srgbClr val="374151"/>
                </a:solidFill>
              </a:rPr>
              <a:t>Load into VARIANT type column.</a:t>
            </a:r>
            <a:endParaRPr>
              <a:solidFill>
                <a:srgbClr val="374151"/>
              </a:solidFill>
            </a:endParaRPr>
          </a:p>
          <a:p>
            <a:pPr marL="914400" lvl="0" indent="-317500" algn="l" rtl="0">
              <a:lnSpc>
                <a:spcPct val="115000"/>
              </a:lnSpc>
              <a:spcBef>
                <a:spcPts val="0"/>
              </a:spcBef>
              <a:spcAft>
                <a:spcPts val="0"/>
              </a:spcAft>
              <a:buClr>
                <a:srgbClr val="374151"/>
              </a:buClr>
              <a:buSzPts val="1400"/>
              <a:buChar char="●"/>
            </a:pPr>
            <a:r>
              <a:rPr lang="en-US">
                <a:solidFill>
                  <a:srgbClr val="374151"/>
                </a:solidFill>
              </a:rPr>
              <a:t>Transform and load into separate columns in a relational table.</a:t>
            </a:r>
            <a:endParaRPr>
              <a:solidFill>
                <a:srgbClr val="374151"/>
              </a:solidFill>
            </a:endParaRPr>
          </a:p>
          <a:p>
            <a:pPr marL="0" lvl="0" indent="0" algn="l" rtl="0">
              <a:lnSpc>
                <a:spcPct val="115000"/>
              </a:lnSpc>
              <a:spcBef>
                <a:spcPts val="1500"/>
              </a:spcBef>
              <a:spcAft>
                <a:spcPts val="0"/>
              </a:spcAft>
              <a:buNone/>
            </a:pPr>
            <a:endParaRPr sz="1800" b="1">
              <a:solidFill>
                <a:schemeClr val="dk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marR="0" lvl="0" indent="0" algn="l" rtl="0">
              <a:spcBef>
                <a:spcPts val="1500"/>
              </a:spcBef>
              <a:spcAft>
                <a:spcPts val="0"/>
              </a:spcAft>
              <a:buNone/>
            </a:pPr>
            <a:endParaRPr sz="2400"/>
          </a:p>
          <a:p>
            <a:pPr marL="0" marR="0" lvl="0" indent="0" algn="l" rtl="0">
              <a:spcBef>
                <a:spcPts val="0"/>
              </a:spcBef>
              <a:spcAft>
                <a:spcPts val="0"/>
              </a:spcAft>
              <a:buNone/>
            </a:pPr>
            <a:endParaRPr sz="2400"/>
          </a:p>
          <a:p>
            <a:pPr marL="0" marR="0" lvl="0" indent="0" algn="l" rtl="0">
              <a:spcBef>
                <a:spcPts val="0"/>
              </a:spcBef>
              <a:spcAft>
                <a:spcPts val="0"/>
              </a:spcAft>
              <a:buNone/>
            </a:pPr>
            <a:endParaRPr sz="2400" b="1">
              <a:solidFill>
                <a:schemeClr val="dk1"/>
              </a:solidFill>
              <a:latin typeface="Arial"/>
              <a:ea typeface="Arial"/>
              <a:cs typeface="Arial"/>
              <a:sym typeface="Arial"/>
            </a:endParaRPr>
          </a:p>
        </p:txBody>
      </p:sp>
      <p:sp>
        <p:nvSpPr>
          <p:cNvPr id="1176" name="Google Shape;1176;g25cd0f7e00a_0_75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pic>
        <p:nvPicPr>
          <p:cNvPr id="1177" name="Google Shape;1177;g25cd0f7e00a_0_752"/>
          <p:cNvPicPr preferRelativeResize="0"/>
          <p:nvPr/>
        </p:nvPicPr>
        <p:blipFill>
          <a:blip r:embed="rId3">
            <a:alphaModFix/>
          </a:blip>
          <a:stretch>
            <a:fillRect/>
          </a:stretch>
        </p:blipFill>
        <p:spPr>
          <a:xfrm>
            <a:off x="5773725" y="1084725"/>
            <a:ext cx="5660576" cy="3631825"/>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955"/>
        <p:cNvGrpSpPr/>
        <p:nvPr/>
      </p:nvGrpSpPr>
      <p:grpSpPr>
        <a:xfrm>
          <a:off x="0" y="0"/>
          <a:ext cx="0" cy="0"/>
          <a:chOff x="0" y="0"/>
          <a:chExt cx="0" cy="0"/>
        </a:xfrm>
      </p:grpSpPr>
      <p:sp>
        <p:nvSpPr>
          <p:cNvPr id="2956" name="Google Shape;2956;g2961947477b_0_881"/>
          <p:cNvSpPr txBox="1">
            <a:spLocks noGrp="1"/>
          </p:cNvSpPr>
          <p:nvPr>
            <p:ph type="title"/>
          </p:nvPr>
        </p:nvSpPr>
        <p:spPr>
          <a:xfrm>
            <a:off x="609600" y="152725"/>
            <a:ext cx="104814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SYSTEM$CLUSTERING_DEPTH – Example</a:t>
            </a:r>
            <a:endParaRPr/>
          </a:p>
        </p:txBody>
      </p:sp>
      <p:sp>
        <p:nvSpPr>
          <p:cNvPr id="2957" name="Google Shape;2957;g2961947477b_0_88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endParaRPr sz="1300" b="0">
              <a:solidFill>
                <a:srgbClr val="2C2F34"/>
              </a:solidFill>
            </a:endParaRPr>
          </a:p>
          <a:p>
            <a:pPr marL="0" lvl="0" indent="0" algn="l" rtl="0">
              <a:spcBef>
                <a:spcPts val="360"/>
              </a:spcBef>
              <a:spcAft>
                <a:spcPts val="600"/>
              </a:spcAft>
              <a:buNone/>
            </a:pPr>
            <a:endParaRPr sz="1400" b="0">
              <a:solidFill>
                <a:srgbClr val="2C2F34"/>
              </a:solidFill>
              <a:highlight>
                <a:srgbClr val="FFFFFF"/>
              </a:highlight>
            </a:endParaRPr>
          </a:p>
        </p:txBody>
      </p:sp>
      <p:sp>
        <p:nvSpPr>
          <p:cNvPr id="2958" name="Google Shape;2958;g2961947477b_0_88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220</a:t>
            </a:fld>
            <a:endParaRPr/>
          </a:p>
        </p:txBody>
      </p:sp>
      <p:pic>
        <p:nvPicPr>
          <p:cNvPr id="2959" name="Google Shape;2959;g2961947477b_0_881"/>
          <p:cNvPicPr preferRelativeResize="0"/>
          <p:nvPr/>
        </p:nvPicPr>
        <p:blipFill>
          <a:blip r:embed="rId3">
            <a:alphaModFix/>
          </a:blip>
          <a:stretch>
            <a:fillRect/>
          </a:stretch>
        </p:blipFill>
        <p:spPr>
          <a:xfrm>
            <a:off x="609600" y="1213350"/>
            <a:ext cx="9945649" cy="36445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2965" name="Google Shape;2965;g2961947477b_0_890"/>
          <p:cNvSpPr txBox="1">
            <a:spLocks noGrp="1"/>
          </p:cNvSpPr>
          <p:nvPr>
            <p:ph type="title"/>
          </p:nvPr>
        </p:nvSpPr>
        <p:spPr>
          <a:xfrm>
            <a:off x="609600" y="152725"/>
            <a:ext cx="104814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SYSTEM$CLUSTERING_DEPTH – Example</a:t>
            </a:r>
            <a:endParaRPr/>
          </a:p>
        </p:txBody>
      </p:sp>
      <p:sp>
        <p:nvSpPr>
          <p:cNvPr id="2966" name="Google Shape;2966;g2961947477b_0_89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endParaRPr sz="1300" b="0">
              <a:solidFill>
                <a:srgbClr val="2C2F34"/>
              </a:solidFill>
            </a:endParaRPr>
          </a:p>
          <a:p>
            <a:pPr marL="0" lvl="0" indent="0" algn="l" rtl="0">
              <a:spcBef>
                <a:spcPts val="360"/>
              </a:spcBef>
              <a:spcAft>
                <a:spcPts val="600"/>
              </a:spcAft>
              <a:buNone/>
            </a:pPr>
            <a:endParaRPr sz="1400" b="0">
              <a:solidFill>
                <a:srgbClr val="2C2F34"/>
              </a:solidFill>
              <a:highlight>
                <a:srgbClr val="FFFFFF"/>
              </a:highlight>
            </a:endParaRPr>
          </a:p>
        </p:txBody>
      </p:sp>
      <p:sp>
        <p:nvSpPr>
          <p:cNvPr id="2967" name="Google Shape;2967;g2961947477b_0_89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221</a:t>
            </a:fld>
            <a:endParaRPr/>
          </a:p>
        </p:txBody>
      </p:sp>
      <p:pic>
        <p:nvPicPr>
          <p:cNvPr id="2968" name="Google Shape;2968;g2961947477b_0_890"/>
          <p:cNvPicPr preferRelativeResize="0"/>
          <p:nvPr/>
        </p:nvPicPr>
        <p:blipFill>
          <a:blip r:embed="rId3">
            <a:alphaModFix/>
          </a:blip>
          <a:stretch>
            <a:fillRect/>
          </a:stretch>
        </p:blipFill>
        <p:spPr>
          <a:xfrm>
            <a:off x="609600" y="1684450"/>
            <a:ext cx="9792925" cy="304457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74" name="Google Shape;2974;g2961947477b_0_901"/>
          <p:cNvSpPr txBox="1">
            <a:spLocks noGrp="1"/>
          </p:cNvSpPr>
          <p:nvPr>
            <p:ph type="title"/>
          </p:nvPr>
        </p:nvSpPr>
        <p:spPr>
          <a:xfrm>
            <a:off x="609600" y="152725"/>
            <a:ext cx="104814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SYSTEM$CLUSTERING_DEPTH – Example</a:t>
            </a:r>
            <a:endParaRPr/>
          </a:p>
        </p:txBody>
      </p:sp>
      <p:sp>
        <p:nvSpPr>
          <p:cNvPr id="2975" name="Google Shape;2975;g2961947477b_0_90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endParaRPr sz="1300" b="0">
              <a:solidFill>
                <a:srgbClr val="2C2F34"/>
              </a:solidFill>
            </a:endParaRPr>
          </a:p>
          <a:p>
            <a:pPr marL="0" lvl="0" indent="0" algn="l" rtl="0">
              <a:spcBef>
                <a:spcPts val="360"/>
              </a:spcBef>
              <a:spcAft>
                <a:spcPts val="600"/>
              </a:spcAft>
              <a:buNone/>
            </a:pPr>
            <a:endParaRPr sz="1400" b="0">
              <a:solidFill>
                <a:srgbClr val="2C2F34"/>
              </a:solidFill>
              <a:highlight>
                <a:srgbClr val="FFFFFF"/>
              </a:highlight>
            </a:endParaRPr>
          </a:p>
        </p:txBody>
      </p:sp>
      <p:sp>
        <p:nvSpPr>
          <p:cNvPr id="2976" name="Google Shape;2976;g2961947477b_0_90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222</a:t>
            </a:fld>
            <a:endParaRPr/>
          </a:p>
        </p:txBody>
      </p:sp>
      <p:pic>
        <p:nvPicPr>
          <p:cNvPr id="2977" name="Google Shape;2977;g2961947477b_0_901"/>
          <p:cNvPicPr preferRelativeResize="0"/>
          <p:nvPr/>
        </p:nvPicPr>
        <p:blipFill>
          <a:blip r:embed="rId3">
            <a:alphaModFix/>
          </a:blip>
          <a:stretch>
            <a:fillRect/>
          </a:stretch>
        </p:blipFill>
        <p:spPr>
          <a:xfrm>
            <a:off x="609600" y="1800250"/>
            <a:ext cx="10345300" cy="268007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982"/>
        <p:cNvGrpSpPr/>
        <p:nvPr/>
      </p:nvGrpSpPr>
      <p:grpSpPr>
        <a:xfrm>
          <a:off x="0" y="0"/>
          <a:ext cx="0" cy="0"/>
          <a:chOff x="0" y="0"/>
          <a:chExt cx="0" cy="0"/>
        </a:xfrm>
      </p:grpSpPr>
      <p:sp>
        <p:nvSpPr>
          <p:cNvPr id="2983" name="Google Shape;2983;g2961947477b_0_910"/>
          <p:cNvSpPr txBox="1">
            <a:spLocks noGrp="1"/>
          </p:cNvSpPr>
          <p:nvPr>
            <p:ph type="title"/>
          </p:nvPr>
        </p:nvSpPr>
        <p:spPr>
          <a:xfrm>
            <a:off x="609600" y="152725"/>
            <a:ext cx="104814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SYSTEM$CLUSTERING_DEPTH – Example</a:t>
            </a:r>
            <a:endParaRPr/>
          </a:p>
        </p:txBody>
      </p:sp>
      <p:sp>
        <p:nvSpPr>
          <p:cNvPr id="2984" name="Google Shape;2984;g2961947477b_0_91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endParaRPr sz="1300" b="0">
              <a:solidFill>
                <a:srgbClr val="2C2F34"/>
              </a:solidFill>
            </a:endParaRPr>
          </a:p>
          <a:p>
            <a:pPr marL="0" lvl="0" indent="0" algn="l" rtl="0">
              <a:spcBef>
                <a:spcPts val="360"/>
              </a:spcBef>
              <a:spcAft>
                <a:spcPts val="600"/>
              </a:spcAft>
              <a:buNone/>
            </a:pPr>
            <a:endParaRPr sz="1400" b="0">
              <a:solidFill>
                <a:srgbClr val="2C2F34"/>
              </a:solidFill>
              <a:highlight>
                <a:srgbClr val="FFFFFF"/>
              </a:highlight>
            </a:endParaRPr>
          </a:p>
        </p:txBody>
      </p:sp>
      <p:sp>
        <p:nvSpPr>
          <p:cNvPr id="2985" name="Google Shape;2985;g2961947477b_0_91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223</a:t>
            </a:fld>
            <a:endParaRPr/>
          </a:p>
        </p:txBody>
      </p:sp>
      <p:pic>
        <p:nvPicPr>
          <p:cNvPr id="2986" name="Google Shape;2986;g2961947477b_0_910"/>
          <p:cNvPicPr preferRelativeResize="0"/>
          <p:nvPr/>
        </p:nvPicPr>
        <p:blipFill>
          <a:blip r:embed="rId3">
            <a:alphaModFix/>
          </a:blip>
          <a:stretch>
            <a:fillRect/>
          </a:stretch>
        </p:blipFill>
        <p:spPr>
          <a:xfrm>
            <a:off x="609600" y="1800250"/>
            <a:ext cx="10345300" cy="268007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991"/>
        <p:cNvGrpSpPr/>
        <p:nvPr/>
      </p:nvGrpSpPr>
      <p:grpSpPr>
        <a:xfrm>
          <a:off x="0" y="0"/>
          <a:ext cx="0" cy="0"/>
          <a:chOff x="0" y="0"/>
          <a:chExt cx="0" cy="0"/>
        </a:xfrm>
      </p:grpSpPr>
      <p:sp>
        <p:nvSpPr>
          <p:cNvPr id="2992" name="Google Shape;2992;g2961947477b_0_918"/>
          <p:cNvSpPr txBox="1">
            <a:spLocks noGrp="1"/>
          </p:cNvSpPr>
          <p:nvPr>
            <p:ph type="title"/>
          </p:nvPr>
        </p:nvSpPr>
        <p:spPr>
          <a:xfrm>
            <a:off x="609600" y="152725"/>
            <a:ext cx="104814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SYSTEM$CLUSTERING_INFORMATION</a:t>
            </a:r>
            <a:endParaRPr/>
          </a:p>
        </p:txBody>
      </p:sp>
      <p:sp>
        <p:nvSpPr>
          <p:cNvPr id="2993" name="Google Shape;2993;g2961947477b_0_918"/>
          <p:cNvSpPr txBox="1">
            <a:spLocks noGrp="1"/>
          </p:cNvSpPr>
          <p:nvPr>
            <p:ph type="body" idx="1"/>
          </p:nvPr>
        </p:nvSpPr>
        <p:spPr>
          <a:xfrm>
            <a:off x="643600" y="1022889"/>
            <a:ext cx="10160100" cy="5052300"/>
          </a:xfrm>
          <a:prstGeom prst="rect">
            <a:avLst/>
          </a:prstGeom>
        </p:spPr>
        <p:txBody>
          <a:bodyPr spcFirstLastPara="1" wrap="square" lIns="91425" tIns="45700" rIns="91425" bIns="45700" anchor="t" anchorCtr="0">
            <a:normAutofit fontScale="25000" lnSpcReduction="20000"/>
          </a:bodyPr>
          <a:lstStyle/>
          <a:p>
            <a:pPr marL="0" lvl="0" indent="0" algn="l" rtl="0">
              <a:spcBef>
                <a:spcPts val="360"/>
              </a:spcBef>
              <a:spcAft>
                <a:spcPts val="0"/>
              </a:spcAft>
              <a:buNone/>
            </a:pPr>
            <a:r>
              <a:rPr lang="en-US" sz="4800">
                <a:solidFill>
                  <a:srgbClr val="2C2F34"/>
                </a:solidFill>
                <a:highlight>
                  <a:srgbClr val="FFFFFF"/>
                </a:highlight>
              </a:rPr>
              <a:t>Returns clustering information, including average clustering depth, for a table based on one or more columns in the table.</a:t>
            </a:r>
            <a:endParaRPr sz="4800">
              <a:solidFill>
                <a:srgbClr val="2C2F34"/>
              </a:solidFill>
              <a:highlight>
                <a:srgbClr val="FFFFFF"/>
              </a:highlight>
            </a:endParaRPr>
          </a:p>
          <a:p>
            <a:pPr marL="0" lvl="0" indent="0" algn="l" rtl="0">
              <a:spcBef>
                <a:spcPts val="600"/>
              </a:spcBef>
              <a:spcAft>
                <a:spcPts val="0"/>
              </a:spcAft>
              <a:buNone/>
            </a:pPr>
            <a:endParaRPr sz="4800">
              <a:solidFill>
                <a:srgbClr val="2C2F34"/>
              </a:solidFill>
              <a:highlight>
                <a:srgbClr val="FFFFFF"/>
              </a:highlight>
            </a:endParaRPr>
          </a:p>
          <a:p>
            <a:pPr marL="0" lvl="0" indent="0" algn="l" rtl="0">
              <a:spcBef>
                <a:spcPts val="600"/>
              </a:spcBef>
              <a:spcAft>
                <a:spcPts val="0"/>
              </a:spcAft>
              <a:buNone/>
            </a:pPr>
            <a:endParaRPr sz="4800">
              <a:solidFill>
                <a:srgbClr val="2C2F34"/>
              </a:solidFill>
              <a:highlight>
                <a:srgbClr val="FFFFFF"/>
              </a:highlight>
            </a:endParaRPr>
          </a:p>
          <a:p>
            <a:pPr marL="0" lvl="0" indent="0" algn="l" rtl="0">
              <a:spcBef>
                <a:spcPts val="600"/>
              </a:spcBef>
              <a:spcAft>
                <a:spcPts val="0"/>
              </a:spcAft>
              <a:buNone/>
            </a:pPr>
            <a:endParaRPr sz="4800">
              <a:solidFill>
                <a:srgbClr val="2C2F34"/>
              </a:solidFill>
              <a:highlight>
                <a:srgbClr val="FFFFFF"/>
              </a:highlight>
            </a:endParaRPr>
          </a:p>
          <a:p>
            <a:pPr marL="0" lvl="0" indent="0" algn="l" rtl="0">
              <a:spcBef>
                <a:spcPts val="600"/>
              </a:spcBef>
              <a:spcAft>
                <a:spcPts val="0"/>
              </a:spcAft>
              <a:buNone/>
            </a:pPr>
            <a:endParaRPr sz="4800">
              <a:solidFill>
                <a:srgbClr val="2C2F34"/>
              </a:solidFill>
              <a:highlight>
                <a:srgbClr val="FFFFFF"/>
              </a:highlight>
            </a:endParaRPr>
          </a:p>
          <a:p>
            <a:pPr marL="0" lvl="0" indent="0" algn="l" rtl="0">
              <a:spcBef>
                <a:spcPts val="600"/>
              </a:spcBef>
              <a:spcAft>
                <a:spcPts val="0"/>
              </a:spcAft>
              <a:buNone/>
            </a:pPr>
            <a:endParaRPr sz="4800">
              <a:solidFill>
                <a:srgbClr val="2C2F34"/>
              </a:solidFill>
              <a:highlight>
                <a:srgbClr val="FFFFFF"/>
              </a:highlight>
            </a:endParaRPr>
          </a:p>
          <a:p>
            <a:pPr marL="0" lvl="0" indent="0" algn="l" rtl="0">
              <a:spcBef>
                <a:spcPts val="600"/>
              </a:spcBef>
              <a:spcAft>
                <a:spcPts val="0"/>
              </a:spcAft>
              <a:buNone/>
            </a:pPr>
            <a:endParaRPr sz="4800">
              <a:solidFill>
                <a:srgbClr val="2C2F34"/>
              </a:solidFill>
              <a:highlight>
                <a:srgbClr val="FFFFFF"/>
              </a:highlight>
            </a:endParaRPr>
          </a:p>
          <a:p>
            <a:pPr marL="0" lvl="0" indent="0" algn="l" rtl="0">
              <a:spcBef>
                <a:spcPts val="600"/>
              </a:spcBef>
              <a:spcAft>
                <a:spcPts val="0"/>
              </a:spcAft>
              <a:buNone/>
            </a:pPr>
            <a:endParaRPr sz="4800">
              <a:solidFill>
                <a:srgbClr val="2C2F34"/>
              </a:solidFill>
              <a:highlight>
                <a:srgbClr val="FFFFFF"/>
              </a:highlight>
            </a:endParaRPr>
          </a:p>
          <a:p>
            <a:pPr marL="0" lvl="0" indent="0" algn="l" rtl="0">
              <a:spcBef>
                <a:spcPts val="600"/>
              </a:spcBef>
              <a:spcAft>
                <a:spcPts val="0"/>
              </a:spcAft>
              <a:buNone/>
            </a:pPr>
            <a:endParaRPr sz="4800">
              <a:solidFill>
                <a:srgbClr val="2C2F34"/>
              </a:solidFill>
              <a:highlight>
                <a:srgbClr val="FFFFFF"/>
              </a:highlight>
            </a:endParaRPr>
          </a:p>
          <a:p>
            <a:pPr marL="0" lvl="0" indent="0" algn="l" rtl="0">
              <a:lnSpc>
                <a:spcPct val="115000"/>
              </a:lnSpc>
              <a:spcBef>
                <a:spcPts val="600"/>
              </a:spcBef>
              <a:spcAft>
                <a:spcPts val="0"/>
              </a:spcAft>
              <a:buClr>
                <a:schemeClr val="dk1"/>
              </a:buClr>
              <a:buSzPts val="275"/>
              <a:buFont typeface="Arial"/>
              <a:buNone/>
            </a:pPr>
            <a:r>
              <a:rPr lang="en-US" sz="4800" b="0">
                <a:solidFill>
                  <a:srgbClr val="2C2F34"/>
                </a:solidFill>
                <a:highlight>
                  <a:srgbClr val="FFFFFF"/>
                </a:highlight>
              </a:rPr>
              <a:t>Column names or expressions for which clustering information is returned:</a:t>
            </a:r>
            <a:endParaRPr sz="4800" b="0">
              <a:solidFill>
                <a:srgbClr val="2C2F34"/>
              </a:solidFill>
              <a:highlight>
                <a:srgbClr val="FFFFFF"/>
              </a:highlight>
            </a:endParaRPr>
          </a:p>
          <a:p>
            <a:pPr marL="457200" lvl="0" indent="-304800" algn="l" rtl="0">
              <a:lnSpc>
                <a:spcPct val="115000"/>
              </a:lnSpc>
              <a:spcBef>
                <a:spcPts val="1800"/>
              </a:spcBef>
              <a:spcAft>
                <a:spcPts val="0"/>
              </a:spcAft>
              <a:buClr>
                <a:srgbClr val="2C2F34"/>
              </a:buClr>
              <a:buSzPct val="100000"/>
              <a:buChar char="●"/>
            </a:pPr>
            <a:r>
              <a:rPr lang="en-US" sz="4800" b="0">
                <a:solidFill>
                  <a:srgbClr val="2C2F34"/>
                </a:solidFill>
                <a:highlight>
                  <a:srgbClr val="FFFFFF"/>
                </a:highlight>
              </a:rPr>
              <a:t>For a table with no clustering key, this argument is required. If this argument is omitted, an error is returned.</a:t>
            </a:r>
            <a:endParaRPr sz="4800" b="0">
              <a:solidFill>
                <a:srgbClr val="2C2F34"/>
              </a:solidFill>
              <a:highlight>
                <a:srgbClr val="FFFFFF"/>
              </a:highlight>
            </a:endParaRPr>
          </a:p>
          <a:p>
            <a:pPr marL="457200" lvl="0" indent="-304800" algn="l" rtl="0">
              <a:lnSpc>
                <a:spcPct val="115000"/>
              </a:lnSpc>
              <a:spcBef>
                <a:spcPts val="0"/>
              </a:spcBef>
              <a:spcAft>
                <a:spcPts val="0"/>
              </a:spcAft>
              <a:buClr>
                <a:srgbClr val="2C2F34"/>
              </a:buClr>
              <a:buSzPct val="100000"/>
              <a:buChar char="●"/>
            </a:pPr>
            <a:r>
              <a:rPr lang="en-US" sz="4800" b="0">
                <a:solidFill>
                  <a:srgbClr val="2C2F34"/>
                </a:solidFill>
                <a:highlight>
                  <a:srgbClr val="FFFFFF"/>
                </a:highlight>
              </a:rPr>
              <a:t>For a table with a clustering key, this argument is optional; if the argument is omitted, Snowflake uses the defined clustering key to return clustering information.</a:t>
            </a:r>
            <a:endParaRPr sz="4800" b="0">
              <a:solidFill>
                <a:srgbClr val="2C2F34"/>
              </a:solidFill>
              <a:highlight>
                <a:srgbClr val="FFFFFF"/>
              </a:highlight>
            </a:endParaRPr>
          </a:p>
          <a:p>
            <a:pPr marL="0" lvl="0" indent="0" algn="l" rtl="0">
              <a:lnSpc>
                <a:spcPct val="115000"/>
              </a:lnSpc>
              <a:spcBef>
                <a:spcPts val="2400"/>
              </a:spcBef>
              <a:spcAft>
                <a:spcPts val="0"/>
              </a:spcAft>
              <a:buClr>
                <a:schemeClr val="dk1"/>
              </a:buClr>
              <a:buSzPts val="275"/>
              <a:buFont typeface="Arial"/>
              <a:buNone/>
            </a:pPr>
            <a:r>
              <a:rPr lang="en-US" sz="4800" b="0">
                <a:solidFill>
                  <a:srgbClr val="2C2F34"/>
                </a:solidFill>
                <a:highlight>
                  <a:srgbClr val="FFFFFF"/>
                </a:highlight>
              </a:rPr>
              <a:t>Even if only one column name or expression is passed, it must be inside parentheses.</a:t>
            </a:r>
            <a:endParaRPr sz="4800" b="0">
              <a:solidFill>
                <a:srgbClr val="2C2F34"/>
              </a:solidFill>
              <a:highlight>
                <a:srgbClr val="FFFFFF"/>
              </a:highlight>
            </a:endParaRPr>
          </a:p>
          <a:p>
            <a:pPr marL="0" lvl="0" indent="0" algn="l" rtl="0">
              <a:lnSpc>
                <a:spcPct val="115000"/>
              </a:lnSpc>
              <a:spcBef>
                <a:spcPts val="1800"/>
              </a:spcBef>
              <a:spcAft>
                <a:spcPts val="0"/>
              </a:spcAft>
              <a:buClr>
                <a:schemeClr val="dk1"/>
              </a:buClr>
              <a:buSzPts val="275"/>
              <a:buFont typeface="Arial"/>
              <a:buNone/>
            </a:pPr>
            <a:r>
              <a:rPr lang="en-US" sz="4800">
                <a:solidFill>
                  <a:srgbClr val="2C2F34"/>
                </a:solidFill>
              </a:rPr>
              <a:t>Note</a:t>
            </a:r>
            <a:endParaRPr sz="4800">
              <a:solidFill>
                <a:srgbClr val="2C2F34"/>
              </a:solidFill>
            </a:endParaRPr>
          </a:p>
          <a:p>
            <a:pPr marL="0" lvl="0" indent="0" algn="l" rtl="0">
              <a:lnSpc>
                <a:spcPct val="115000"/>
              </a:lnSpc>
              <a:spcBef>
                <a:spcPts val="0"/>
              </a:spcBef>
              <a:spcAft>
                <a:spcPts val="0"/>
              </a:spcAft>
              <a:buClr>
                <a:schemeClr val="dk1"/>
              </a:buClr>
              <a:buSzPts val="275"/>
              <a:buFont typeface="Arial"/>
              <a:buNone/>
            </a:pPr>
            <a:r>
              <a:rPr lang="en-US" sz="4800" b="0">
                <a:solidFill>
                  <a:srgbClr val="2C2F34"/>
                </a:solidFill>
              </a:rPr>
              <a:t>You can use this argument to return clustering information for any columns in the table, regardless of whether a clustering key is defined for the table.</a:t>
            </a:r>
            <a:endParaRPr sz="4800" b="0">
              <a:solidFill>
                <a:srgbClr val="2C2F34"/>
              </a:solidFill>
            </a:endParaRPr>
          </a:p>
          <a:p>
            <a:pPr marL="0" lvl="0" indent="0" algn="l" rtl="0">
              <a:lnSpc>
                <a:spcPct val="115000"/>
              </a:lnSpc>
              <a:spcBef>
                <a:spcPts val="1800"/>
              </a:spcBef>
              <a:spcAft>
                <a:spcPts val="0"/>
              </a:spcAft>
              <a:buClr>
                <a:schemeClr val="dk1"/>
              </a:buClr>
              <a:buSzPts val="275"/>
              <a:buFont typeface="Arial"/>
              <a:buNone/>
            </a:pPr>
            <a:r>
              <a:rPr lang="en-US" sz="4800" b="0">
                <a:solidFill>
                  <a:srgbClr val="2C2F34"/>
                </a:solidFill>
              </a:rPr>
              <a:t>In other words, you can use this to help you decide what clustering to use in the future.</a:t>
            </a:r>
            <a:endParaRPr sz="4800" b="0">
              <a:solidFill>
                <a:srgbClr val="2C2F34"/>
              </a:solidFill>
            </a:endParaRPr>
          </a:p>
          <a:p>
            <a:pPr marL="0" lvl="0" indent="0" algn="l" rtl="0">
              <a:spcBef>
                <a:spcPts val="360"/>
              </a:spcBef>
              <a:spcAft>
                <a:spcPts val="0"/>
              </a:spcAft>
              <a:buNone/>
            </a:pPr>
            <a:endParaRPr sz="1400">
              <a:solidFill>
                <a:srgbClr val="2C2F34"/>
              </a:solidFill>
              <a:highlight>
                <a:srgbClr val="FFFFFF"/>
              </a:highlight>
            </a:endParaRPr>
          </a:p>
          <a:p>
            <a:pPr marL="0" lvl="0" indent="0" algn="l" rtl="0">
              <a:spcBef>
                <a:spcPts val="600"/>
              </a:spcBef>
              <a:spcAft>
                <a:spcPts val="0"/>
              </a:spcAft>
              <a:buNone/>
            </a:pPr>
            <a:endParaRPr sz="1400">
              <a:solidFill>
                <a:srgbClr val="2C2F34"/>
              </a:solidFill>
              <a:highlight>
                <a:srgbClr val="FFFFFF"/>
              </a:highlight>
            </a:endParaRPr>
          </a:p>
          <a:p>
            <a:pPr marL="0" lvl="0" indent="0" algn="l" rtl="0">
              <a:spcBef>
                <a:spcPts val="600"/>
              </a:spcBef>
              <a:spcAft>
                <a:spcPts val="600"/>
              </a:spcAft>
              <a:buNone/>
            </a:pPr>
            <a:endParaRPr sz="1400">
              <a:solidFill>
                <a:srgbClr val="2C2F34"/>
              </a:solidFill>
              <a:highlight>
                <a:srgbClr val="FFFFFF"/>
              </a:highlight>
            </a:endParaRPr>
          </a:p>
        </p:txBody>
      </p:sp>
      <p:sp>
        <p:nvSpPr>
          <p:cNvPr id="2994" name="Google Shape;2994;g2961947477b_0_91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224</a:t>
            </a:fld>
            <a:endParaRPr/>
          </a:p>
        </p:txBody>
      </p:sp>
      <p:pic>
        <p:nvPicPr>
          <p:cNvPr id="2995" name="Google Shape;2995;g2961947477b_0_918"/>
          <p:cNvPicPr preferRelativeResize="0"/>
          <p:nvPr/>
        </p:nvPicPr>
        <p:blipFill>
          <a:blip r:embed="rId3">
            <a:alphaModFix/>
          </a:blip>
          <a:stretch>
            <a:fillRect/>
          </a:stretch>
        </p:blipFill>
        <p:spPr>
          <a:xfrm>
            <a:off x="714650" y="1358125"/>
            <a:ext cx="7824450" cy="156252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3000"/>
        <p:cNvGrpSpPr/>
        <p:nvPr/>
      </p:nvGrpSpPr>
      <p:grpSpPr>
        <a:xfrm>
          <a:off x="0" y="0"/>
          <a:ext cx="0" cy="0"/>
          <a:chOff x="0" y="0"/>
          <a:chExt cx="0" cy="0"/>
        </a:xfrm>
      </p:grpSpPr>
      <p:sp>
        <p:nvSpPr>
          <p:cNvPr id="3001" name="Google Shape;3001;g2961947477b_0_929"/>
          <p:cNvSpPr txBox="1">
            <a:spLocks noGrp="1"/>
          </p:cNvSpPr>
          <p:nvPr>
            <p:ph type="title"/>
          </p:nvPr>
        </p:nvSpPr>
        <p:spPr>
          <a:xfrm>
            <a:off x="609600" y="152725"/>
            <a:ext cx="104814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SzPts val="990"/>
              <a:buNone/>
            </a:pPr>
            <a:r>
              <a:rPr lang="en-US" sz="2940"/>
              <a:t>SYSTEM$CLUSTERING_INFORMATION - Output</a:t>
            </a:r>
            <a:endParaRPr sz="2940"/>
          </a:p>
        </p:txBody>
      </p:sp>
      <p:sp>
        <p:nvSpPr>
          <p:cNvPr id="3002" name="Google Shape;3002;g2961947477b_0_929"/>
          <p:cNvSpPr txBox="1">
            <a:spLocks noGrp="1"/>
          </p:cNvSpPr>
          <p:nvPr>
            <p:ph type="body" idx="1"/>
          </p:nvPr>
        </p:nvSpPr>
        <p:spPr>
          <a:xfrm>
            <a:off x="643600" y="1022901"/>
            <a:ext cx="10160100" cy="5658600"/>
          </a:xfrm>
          <a:prstGeom prst="rect">
            <a:avLst/>
          </a:prstGeom>
        </p:spPr>
        <p:txBody>
          <a:bodyPr spcFirstLastPara="1" wrap="square" lIns="91425" tIns="45700" rIns="91425" bIns="45700" anchor="t" anchorCtr="0">
            <a:normAutofit fontScale="25000" lnSpcReduction="20000"/>
          </a:bodyPr>
          <a:lstStyle/>
          <a:p>
            <a:pPr marL="0" lvl="0" indent="0" algn="l" rtl="0">
              <a:lnSpc>
                <a:spcPct val="115000"/>
              </a:lnSpc>
              <a:spcBef>
                <a:spcPts val="0"/>
              </a:spcBef>
              <a:spcAft>
                <a:spcPts val="0"/>
              </a:spcAft>
              <a:buNone/>
            </a:pPr>
            <a:r>
              <a:rPr lang="en-US" sz="4800" dirty="0" err="1">
                <a:solidFill>
                  <a:srgbClr val="2C2F34"/>
                </a:solidFill>
              </a:rPr>
              <a:t>cluster_by_keys</a:t>
            </a:r>
            <a:r>
              <a:rPr lang="en-US" sz="4800" dirty="0">
                <a:solidFill>
                  <a:srgbClr val="2C2F34"/>
                </a:solidFill>
              </a:rPr>
              <a:t> - </a:t>
            </a:r>
            <a:r>
              <a:rPr lang="en-US" sz="4800" b="0" dirty="0">
                <a:solidFill>
                  <a:srgbClr val="2C2F34"/>
                </a:solidFill>
              </a:rPr>
              <a:t>Columns in table used to return clustering information; can be any columns in the table.</a:t>
            </a:r>
            <a:endParaRPr sz="4800" b="0" dirty="0">
              <a:solidFill>
                <a:srgbClr val="2C2F34"/>
              </a:solidFill>
            </a:endParaRPr>
          </a:p>
          <a:p>
            <a:pPr marL="0" lvl="0" indent="0" algn="l" rtl="0">
              <a:lnSpc>
                <a:spcPct val="115000"/>
              </a:lnSpc>
              <a:spcBef>
                <a:spcPts val="0"/>
              </a:spcBef>
              <a:spcAft>
                <a:spcPts val="0"/>
              </a:spcAft>
              <a:buNone/>
            </a:pPr>
            <a:endParaRPr sz="4800" b="0" dirty="0">
              <a:solidFill>
                <a:srgbClr val="2C2F34"/>
              </a:solidFill>
            </a:endParaRPr>
          </a:p>
          <a:p>
            <a:pPr marL="0" lvl="0" indent="0" algn="l" rtl="0">
              <a:lnSpc>
                <a:spcPct val="115000"/>
              </a:lnSpc>
              <a:spcBef>
                <a:spcPts val="0"/>
              </a:spcBef>
              <a:spcAft>
                <a:spcPts val="0"/>
              </a:spcAft>
              <a:buNone/>
            </a:pPr>
            <a:r>
              <a:rPr lang="en-US" sz="4800" dirty="0">
                <a:solidFill>
                  <a:srgbClr val="2C2F34"/>
                </a:solidFill>
              </a:rPr>
              <a:t>notes </a:t>
            </a:r>
            <a:r>
              <a:rPr lang="en-US" sz="4800" b="0" dirty="0">
                <a:solidFill>
                  <a:srgbClr val="2C2F34"/>
                </a:solidFill>
              </a:rPr>
              <a:t>- This column can contain suggestions to make clustering more efficient. For example, this field might contain a warning if the cardinality of the clustering column is extremely high.</a:t>
            </a:r>
            <a:endParaRPr sz="4800" b="0" dirty="0">
              <a:solidFill>
                <a:srgbClr val="2C2F34"/>
              </a:solidFill>
            </a:endParaRPr>
          </a:p>
          <a:p>
            <a:pPr marL="0" lvl="0" indent="0" algn="l" rtl="0">
              <a:lnSpc>
                <a:spcPct val="115000"/>
              </a:lnSpc>
              <a:spcBef>
                <a:spcPts val="0"/>
              </a:spcBef>
              <a:spcAft>
                <a:spcPts val="0"/>
              </a:spcAft>
              <a:buNone/>
            </a:pPr>
            <a:r>
              <a:rPr lang="en-US" sz="4800" b="0" dirty="0">
                <a:solidFill>
                  <a:srgbClr val="2C2F34"/>
                </a:solidFill>
              </a:rPr>
              <a:t>This column can be empty.</a:t>
            </a:r>
            <a:endParaRPr sz="4800" b="0" dirty="0">
              <a:solidFill>
                <a:srgbClr val="2C2F34"/>
              </a:solidFill>
            </a:endParaRPr>
          </a:p>
          <a:p>
            <a:pPr marL="0" lvl="0" indent="0" algn="l" rtl="0">
              <a:lnSpc>
                <a:spcPct val="115000"/>
              </a:lnSpc>
              <a:spcBef>
                <a:spcPts val="1800"/>
              </a:spcBef>
              <a:spcAft>
                <a:spcPts val="0"/>
              </a:spcAft>
              <a:buNone/>
            </a:pPr>
            <a:r>
              <a:rPr lang="en-US" sz="4800" dirty="0" err="1">
                <a:solidFill>
                  <a:srgbClr val="2C2F34"/>
                </a:solidFill>
              </a:rPr>
              <a:t>total_paritition_count</a:t>
            </a:r>
            <a:r>
              <a:rPr lang="en-US" sz="4800" b="0" dirty="0">
                <a:solidFill>
                  <a:srgbClr val="2C2F34"/>
                </a:solidFill>
              </a:rPr>
              <a:t> - Total number of micro-partitions that comprise the table.</a:t>
            </a:r>
            <a:endParaRPr sz="4800" b="0" dirty="0">
              <a:solidFill>
                <a:srgbClr val="2C2F34"/>
              </a:solidFill>
            </a:endParaRPr>
          </a:p>
          <a:p>
            <a:pPr marL="0" lvl="0" indent="0" algn="l" rtl="0">
              <a:lnSpc>
                <a:spcPct val="115000"/>
              </a:lnSpc>
              <a:spcBef>
                <a:spcPts val="0"/>
              </a:spcBef>
              <a:spcAft>
                <a:spcPts val="0"/>
              </a:spcAft>
              <a:buNone/>
            </a:pPr>
            <a:endParaRPr sz="4800" b="0" dirty="0">
              <a:solidFill>
                <a:srgbClr val="2C2F34"/>
              </a:solidFill>
            </a:endParaRPr>
          </a:p>
          <a:p>
            <a:pPr marL="0" lvl="0" indent="0" algn="l" rtl="0">
              <a:lnSpc>
                <a:spcPct val="115000"/>
              </a:lnSpc>
              <a:spcBef>
                <a:spcPts val="0"/>
              </a:spcBef>
              <a:spcAft>
                <a:spcPts val="0"/>
              </a:spcAft>
              <a:buNone/>
            </a:pPr>
            <a:r>
              <a:rPr lang="en-US" sz="4800" dirty="0" err="1">
                <a:solidFill>
                  <a:srgbClr val="2C2F34"/>
                </a:solidFill>
              </a:rPr>
              <a:t>total_constant_partition_count</a:t>
            </a:r>
            <a:r>
              <a:rPr lang="en-US" sz="4800" b="0" dirty="0">
                <a:solidFill>
                  <a:srgbClr val="2C2F34"/>
                </a:solidFill>
              </a:rPr>
              <a:t> - Total number of micro-partitions for which the value of the specified columns have reached a constant state (i.e. the micro-partitions will not benefit significantly from </a:t>
            </a:r>
            <a:r>
              <a:rPr lang="en-US" sz="4800" b="0" dirty="0" err="1">
                <a:solidFill>
                  <a:srgbClr val="2C2F34"/>
                </a:solidFill>
              </a:rPr>
              <a:t>reclustering</a:t>
            </a:r>
            <a:r>
              <a:rPr lang="en-US" sz="4800" b="0" dirty="0">
                <a:solidFill>
                  <a:srgbClr val="2C2F34"/>
                </a:solidFill>
              </a:rPr>
              <a:t>). The number of constant micro-partitions in a table has an impact on pruning for queries. The higher the number, the more micro-partitions can be pruned from queries executed on the table, which has a corresponding impact on performance.</a:t>
            </a:r>
            <a:endParaRPr sz="4800" b="0" dirty="0">
              <a:solidFill>
                <a:srgbClr val="2C2F34"/>
              </a:solidFill>
            </a:endParaRPr>
          </a:p>
          <a:p>
            <a:pPr marL="0" lvl="0" indent="0" algn="l" rtl="0">
              <a:lnSpc>
                <a:spcPct val="115000"/>
              </a:lnSpc>
              <a:spcBef>
                <a:spcPts val="0"/>
              </a:spcBef>
              <a:spcAft>
                <a:spcPts val="0"/>
              </a:spcAft>
              <a:buNone/>
            </a:pPr>
            <a:endParaRPr sz="4800" b="0" dirty="0">
              <a:solidFill>
                <a:srgbClr val="2C2F34"/>
              </a:solidFill>
            </a:endParaRPr>
          </a:p>
          <a:p>
            <a:pPr marL="0" lvl="0" indent="0" algn="l" rtl="0">
              <a:lnSpc>
                <a:spcPct val="115000"/>
              </a:lnSpc>
              <a:spcBef>
                <a:spcPts val="0"/>
              </a:spcBef>
              <a:spcAft>
                <a:spcPts val="0"/>
              </a:spcAft>
              <a:buNone/>
            </a:pPr>
            <a:r>
              <a:rPr lang="en-US" sz="4800" dirty="0" err="1">
                <a:solidFill>
                  <a:srgbClr val="2C2F34"/>
                </a:solidFill>
              </a:rPr>
              <a:t>average_overlaps</a:t>
            </a:r>
            <a:r>
              <a:rPr lang="en-US" sz="4800" b="0" dirty="0">
                <a:solidFill>
                  <a:srgbClr val="2C2F34"/>
                </a:solidFill>
              </a:rPr>
              <a:t> - Average number of overlapping micro-partitions for each micro-partition in the table. A high number indicates the table is not well-clustered.</a:t>
            </a:r>
            <a:endParaRPr sz="4800" b="0" dirty="0">
              <a:solidFill>
                <a:srgbClr val="2C2F34"/>
              </a:solidFill>
            </a:endParaRPr>
          </a:p>
          <a:p>
            <a:pPr marL="0" lvl="0" indent="0" algn="l" rtl="0">
              <a:lnSpc>
                <a:spcPct val="115000"/>
              </a:lnSpc>
              <a:spcBef>
                <a:spcPts val="0"/>
              </a:spcBef>
              <a:spcAft>
                <a:spcPts val="0"/>
              </a:spcAft>
              <a:buNone/>
            </a:pPr>
            <a:endParaRPr sz="4800" b="0" dirty="0">
              <a:solidFill>
                <a:srgbClr val="2C2F34"/>
              </a:solidFill>
            </a:endParaRPr>
          </a:p>
          <a:p>
            <a:pPr marL="0" lvl="0" indent="0" algn="l" rtl="0">
              <a:lnSpc>
                <a:spcPct val="115000"/>
              </a:lnSpc>
              <a:spcBef>
                <a:spcPts val="0"/>
              </a:spcBef>
              <a:spcAft>
                <a:spcPts val="0"/>
              </a:spcAft>
              <a:buNone/>
            </a:pPr>
            <a:r>
              <a:rPr lang="en-US" sz="4800" dirty="0" err="1">
                <a:solidFill>
                  <a:srgbClr val="2C2F34"/>
                </a:solidFill>
              </a:rPr>
              <a:t>average_depth</a:t>
            </a:r>
            <a:r>
              <a:rPr lang="en-US" sz="4800" dirty="0">
                <a:solidFill>
                  <a:srgbClr val="2C2F34"/>
                </a:solidFill>
              </a:rPr>
              <a:t> </a:t>
            </a:r>
            <a:r>
              <a:rPr lang="en-US" sz="4800" b="0" dirty="0">
                <a:solidFill>
                  <a:srgbClr val="2C2F34"/>
                </a:solidFill>
              </a:rPr>
              <a:t>- Average overlap depth of each micro-partition in the table. A high number indicates the table is not well-clustered.</a:t>
            </a:r>
            <a:endParaRPr sz="4800" b="0" dirty="0">
              <a:solidFill>
                <a:srgbClr val="2C2F34"/>
              </a:solidFill>
            </a:endParaRPr>
          </a:p>
          <a:p>
            <a:pPr marL="0" lvl="0" indent="0" algn="l" rtl="0">
              <a:lnSpc>
                <a:spcPct val="115000"/>
              </a:lnSpc>
              <a:spcBef>
                <a:spcPts val="0"/>
              </a:spcBef>
              <a:spcAft>
                <a:spcPts val="0"/>
              </a:spcAft>
              <a:buNone/>
            </a:pPr>
            <a:endParaRPr sz="4800" b="0" dirty="0">
              <a:solidFill>
                <a:srgbClr val="2C2F34"/>
              </a:solidFill>
            </a:endParaRPr>
          </a:p>
          <a:p>
            <a:pPr marL="0" lvl="0" indent="0" algn="l" rtl="0">
              <a:lnSpc>
                <a:spcPct val="115000"/>
              </a:lnSpc>
              <a:spcBef>
                <a:spcPts val="0"/>
              </a:spcBef>
              <a:spcAft>
                <a:spcPts val="0"/>
              </a:spcAft>
              <a:buNone/>
            </a:pPr>
            <a:r>
              <a:rPr lang="en-US" sz="4800" dirty="0" err="1">
                <a:solidFill>
                  <a:srgbClr val="2C2F34"/>
                </a:solidFill>
              </a:rPr>
              <a:t>partition_depth_histogram</a:t>
            </a:r>
            <a:r>
              <a:rPr lang="en-US" sz="4800" dirty="0">
                <a:solidFill>
                  <a:srgbClr val="2C2F34"/>
                </a:solidFill>
              </a:rPr>
              <a:t> - </a:t>
            </a:r>
            <a:r>
              <a:rPr lang="en-US" sz="4800" b="0" dirty="0">
                <a:solidFill>
                  <a:srgbClr val="2C2F34"/>
                </a:solidFill>
              </a:rPr>
              <a:t>A histogram depicting the distribution of overlap depth for each micro-partition in the table. The histogram contains buckets with widths:</a:t>
            </a:r>
            <a:endParaRPr sz="4800" b="0" dirty="0">
              <a:solidFill>
                <a:srgbClr val="2C2F34"/>
              </a:solidFill>
            </a:endParaRPr>
          </a:p>
          <a:p>
            <a:pPr marL="457200" lvl="0" indent="-304800" algn="l" rtl="0">
              <a:lnSpc>
                <a:spcPct val="115000"/>
              </a:lnSpc>
              <a:spcBef>
                <a:spcPts val="0"/>
              </a:spcBef>
              <a:spcAft>
                <a:spcPts val="0"/>
              </a:spcAft>
              <a:buClr>
                <a:srgbClr val="2C2F34"/>
              </a:buClr>
              <a:buSzPct val="100000"/>
              <a:buChar char="●"/>
            </a:pPr>
            <a:r>
              <a:rPr lang="en-US" sz="4800" b="0" dirty="0">
                <a:solidFill>
                  <a:srgbClr val="2C2F34"/>
                </a:solidFill>
              </a:rPr>
              <a:t>0 to 16 with increments of 1.</a:t>
            </a:r>
            <a:endParaRPr sz="4800" b="0" dirty="0">
              <a:solidFill>
                <a:srgbClr val="2C2F34"/>
              </a:solidFill>
            </a:endParaRPr>
          </a:p>
          <a:p>
            <a:pPr marL="457200" lvl="0" indent="-304800" algn="l" rtl="0">
              <a:lnSpc>
                <a:spcPct val="115000"/>
              </a:lnSpc>
              <a:spcBef>
                <a:spcPts val="0"/>
              </a:spcBef>
              <a:spcAft>
                <a:spcPts val="0"/>
              </a:spcAft>
              <a:buClr>
                <a:srgbClr val="2C2F34"/>
              </a:buClr>
              <a:buSzPct val="100000"/>
              <a:buChar char="●"/>
            </a:pPr>
            <a:r>
              <a:rPr lang="en-US" sz="4800" b="0" dirty="0">
                <a:solidFill>
                  <a:srgbClr val="2C2F34"/>
                </a:solidFill>
              </a:rPr>
              <a:t>For buckets larger than 16, increments of twice the width of the previous bucket (e.g. 32, 64, 128, …).</a:t>
            </a:r>
            <a:endParaRPr sz="4800" b="0" dirty="0">
              <a:solidFill>
                <a:srgbClr val="2C2F34"/>
              </a:solidFill>
            </a:endParaRPr>
          </a:p>
          <a:p>
            <a:pPr marL="0" lvl="0" indent="0" algn="l" rtl="0">
              <a:lnSpc>
                <a:spcPct val="115000"/>
              </a:lnSpc>
              <a:spcBef>
                <a:spcPts val="2400"/>
              </a:spcBef>
              <a:spcAft>
                <a:spcPts val="0"/>
              </a:spcAft>
              <a:buNone/>
            </a:pPr>
            <a:r>
              <a:rPr lang="en-US" sz="4800" dirty="0" err="1">
                <a:solidFill>
                  <a:srgbClr val="2C2F34"/>
                </a:solidFill>
              </a:rPr>
              <a:t>clustering_errors</a:t>
            </a:r>
            <a:r>
              <a:rPr lang="en-US" sz="4800" dirty="0">
                <a:solidFill>
                  <a:srgbClr val="2C2F34"/>
                </a:solidFill>
              </a:rPr>
              <a:t> - </a:t>
            </a:r>
            <a:r>
              <a:rPr lang="en-US" sz="4800" b="0" dirty="0">
                <a:solidFill>
                  <a:srgbClr val="2C2F34"/>
                </a:solidFill>
              </a:rPr>
              <a:t>An array of JSON objects, each with a timestamp and error name/value pair. The error describes why automatic clustering was not able to </a:t>
            </a:r>
            <a:r>
              <a:rPr lang="en-US" sz="4800" b="0" dirty="0" err="1">
                <a:solidFill>
                  <a:srgbClr val="2C2F34"/>
                </a:solidFill>
              </a:rPr>
              <a:t>recluster</a:t>
            </a:r>
            <a:r>
              <a:rPr lang="en-US" sz="4800" b="0" dirty="0">
                <a:solidFill>
                  <a:srgbClr val="2C2F34"/>
                </a:solidFill>
              </a:rPr>
              <a:t> </a:t>
            </a:r>
            <a:r>
              <a:rPr lang="en-US" sz="4800" b="0" dirty="0" err="1">
                <a:solidFill>
                  <a:srgbClr val="2C2F34"/>
                </a:solidFill>
              </a:rPr>
              <a:t>data.By</a:t>
            </a:r>
            <a:r>
              <a:rPr lang="en-US" sz="4800" b="0" dirty="0">
                <a:solidFill>
                  <a:srgbClr val="2C2F34"/>
                </a:solidFill>
              </a:rPr>
              <a:t> default, the 10 most recent errors are returned in the array. To return more or fewer errors, specify a number as the second argument of the function.</a:t>
            </a:r>
            <a:endParaRPr sz="4800" b="0" dirty="0">
              <a:solidFill>
                <a:srgbClr val="2C2F34"/>
              </a:solidFill>
            </a:endParaRPr>
          </a:p>
          <a:p>
            <a:pPr marL="0" lvl="0" indent="0" algn="l" rtl="0">
              <a:lnSpc>
                <a:spcPct val="115000"/>
              </a:lnSpc>
              <a:spcBef>
                <a:spcPts val="2400"/>
              </a:spcBef>
              <a:spcAft>
                <a:spcPts val="0"/>
              </a:spcAft>
              <a:buNone/>
            </a:pPr>
            <a:endParaRPr sz="1200" dirty="0">
              <a:solidFill>
                <a:srgbClr val="2C2F34"/>
              </a:solidFill>
              <a:highlight>
                <a:srgbClr val="F7F7F7"/>
              </a:highlight>
            </a:endParaRPr>
          </a:p>
          <a:p>
            <a:pPr marL="0" lvl="0" indent="0" algn="l" rtl="0">
              <a:spcBef>
                <a:spcPts val="360"/>
              </a:spcBef>
              <a:spcAft>
                <a:spcPts val="0"/>
              </a:spcAft>
              <a:buNone/>
            </a:pPr>
            <a:endParaRPr sz="1400" dirty="0">
              <a:solidFill>
                <a:srgbClr val="2C2F34"/>
              </a:solidFill>
              <a:highlight>
                <a:srgbClr val="FFFFFF"/>
              </a:highlight>
            </a:endParaRPr>
          </a:p>
          <a:p>
            <a:pPr marL="0" lvl="0" indent="0" algn="l" rtl="0">
              <a:spcBef>
                <a:spcPts val="600"/>
              </a:spcBef>
              <a:spcAft>
                <a:spcPts val="0"/>
              </a:spcAft>
              <a:buNone/>
            </a:pPr>
            <a:endParaRPr sz="1400" dirty="0">
              <a:solidFill>
                <a:srgbClr val="2C2F34"/>
              </a:solidFill>
              <a:highlight>
                <a:srgbClr val="FFFFFF"/>
              </a:highlight>
            </a:endParaRPr>
          </a:p>
          <a:p>
            <a:pPr marL="0" lvl="0" indent="0" algn="l" rtl="0">
              <a:spcBef>
                <a:spcPts val="600"/>
              </a:spcBef>
              <a:spcAft>
                <a:spcPts val="600"/>
              </a:spcAft>
              <a:buNone/>
            </a:pPr>
            <a:endParaRPr sz="1400" dirty="0">
              <a:solidFill>
                <a:srgbClr val="2C2F34"/>
              </a:solidFill>
              <a:highlight>
                <a:srgbClr val="FFFFFF"/>
              </a:highlight>
            </a:endParaRPr>
          </a:p>
        </p:txBody>
      </p:sp>
      <p:sp>
        <p:nvSpPr>
          <p:cNvPr id="3003" name="Google Shape;3003;g2961947477b_0_929"/>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225</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09" name="Google Shape;3009;g2961947477b_0_955"/>
          <p:cNvSpPr txBox="1">
            <a:spLocks noGrp="1"/>
          </p:cNvSpPr>
          <p:nvPr>
            <p:ph type="title"/>
          </p:nvPr>
        </p:nvSpPr>
        <p:spPr>
          <a:xfrm>
            <a:off x="609600" y="152725"/>
            <a:ext cx="104814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SzPts val="990"/>
              <a:buNone/>
            </a:pPr>
            <a:r>
              <a:rPr lang="en-US" sz="2940"/>
              <a:t>SYSTEM$CLUSTERING_INFORMATION - Examples</a:t>
            </a:r>
            <a:endParaRPr sz="2940"/>
          </a:p>
        </p:txBody>
      </p:sp>
      <p:sp>
        <p:nvSpPr>
          <p:cNvPr id="3010" name="Google Shape;3010;g2961947477b_0_955"/>
          <p:cNvSpPr txBox="1">
            <a:spLocks noGrp="1"/>
          </p:cNvSpPr>
          <p:nvPr>
            <p:ph type="body" idx="1"/>
          </p:nvPr>
        </p:nvSpPr>
        <p:spPr>
          <a:xfrm>
            <a:off x="643600" y="1022901"/>
            <a:ext cx="10160100" cy="56586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endParaRPr sz="4800" b="0">
              <a:solidFill>
                <a:srgbClr val="2C2F34"/>
              </a:solidFill>
            </a:endParaRPr>
          </a:p>
          <a:p>
            <a:pPr marL="0" lvl="0" indent="0" algn="l" rtl="0">
              <a:lnSpc>
                <a:spcPct val="115000"/>
              </a:lnSpc>
              <a:spcBef>
                <a:spcPts val="2400"/>
              </a:spcBef>
              <a:spcAft>
                <a:spcPts val="0"/>
              </a:spcAft>
              <a:buNone/>
            </a:pPr>
            <a:endParaRPr sz="1200">
              <a:solidFill>
                <a:srgbClr val="2C2F34"/>
              </a:solidFill>
              <a:highlight>
                <a:srgbClr val="F7F7F7"/>
              </a:highlight>
            </a:endParaRPr>
          </a:p>
          <a:p>
            <a:pPr marL="0" lvl="0" indent="0" algn="l" rtl="0">
              <a:spcBef>
                <a:spcPts val="360"/>
              </a:spcBef>
              <a:spcAft>
                <a:spcPts val="0"/>
              </a:spcAft>
              <a:buNone/>
            </a:pPr>
            <a:endParaRPr sz="1400">
              <a:solidFill>
                <a:srgbClr val="2C2F34"/>
              </a:solidFill>
              <a:highlight>
                <a:srgbClr val="FFFFFF"/>
              </a:highlight>
            </a:endParaRPr>
          </a:p>
          <a:p>
            <a:pPr marL="0" lvl="0" indent="0" algn="l" rtl="0">
              <a:spcBef>
                <a:spcPts val="600"/>
              </a:spcBef>
              <a:spcAft>
                <a:spcPts val="0"/>
              </a:spcAft>
              <a:buNone/>
            </a:pPr>
            <a:endParaRPr sz="1400">
              <a:solidFill>
                <a:srgbClr val="2C2F34"/>
              </a:solidFill>
              <a:highlight>
                <a:srgbClr val="FFFFFF"/>
              </a:highlight>
            </a:endParaRPr>
          </a:p>
          <a:p>
            <a:pPr marL="0" lvl="0" indent="0" algn="l" rtl="0">
              <a:spcBef>
                <a:spcPts val="600"/>
              </a:spcBef>
              <a:spcAft>
                <a:spcPts val="600"/>
              </a:spcAft>
              <a:buNone/>
            </a:pPr>
            <a:endParaRPr sz="1400">
              <a:solidFill>
                <a:srgbClr val="2C2F34"/>
              </a:solidFill>
              <a:highlight>
                <a:srgbClr val="FFFFFF"/>
              </a:highlight>
            </a:endParaRPr>
          </a:p>
        </p:txBody>
      </p:sp>
      <p:sp>
        <p:nvSpPr>
          <p:cNvPr id="3011" name="Google Shape;3011;g2961947477b_0_955"/>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226</a:t>
            </a:fld>
            <a:endParaRPr/>
          </a:p>
        </p:txBody>
      </p:sp>
      <p:pic>
        <p:nvPicPr>
          <p:cNvPr id="3012" name="Google Shape;3012;g2961947477b_0_955"/>
          <p:cNvPicPr preferRelativeResize="0"/>
          <p:nvPr/>
        </p:nvPicPr>
        <p:blipFill>
          <a:blip r:embed="rId3">
            <a:alphaModFix/>
          </a:blip>
          <a:stretch>
            <a:fillRect/>
          </a:stretch>
        </p:blipFill>
        <p:spPr>
          <a:xfrm>
            <a:off x="689200" y="915350"/>
            <a:ext cx="10160100" cy="565860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3017"/>
        <p:cNvGrpSpPr/>
        <p:nvPr/>
      </p:nvGrpSpPr>
      <p:grpSpPr>
        <a:xfrm>
          <a:off x="0" y="0"/>
          <a:ext cx="0" cy="0"/>
          <a:chOff x="0" y="0"/>
          <a:chExt cx="0" cy="0"/>
        </a:xfrm>
      </p:grpSpPr>
      <p:sp>
        <p:nvSpPr>
          <p:cNvPr id="3018" name="Google Shape;3018;g295ec2f26d2_0_1916"/>
          <p:cNvSpPr txBox="1">
            <a:spLocks noGrp="1"/>
          </p:cNvSpPr>
          <p:nvPr>
            <p:ph type="title"/>
          </p:nvPr>
        </p:nvSpPr>
        <p:spPr>
          <a:xfrm>
            <a:off x="609600" y="388328"/>
            <a:ext cx="100737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SEARCH OPTIMIZATION SERVICE</a:t>
            </a:r>
            <a:endParaRPr/>
          </a:p>
        </p:txBody>
      </p:sp>
      <p:sp>
        <p:nvSpPr>
          <p:cNvPr id="3019" name="Google Shape;3019;g295ec2f26d2_0_191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227</a:t>
            </a:fld>
            <a:endParaRPr sz="2400" b="1" i="0" u="none" strike="noStrike" cap="none">
              <a:solidFill>
                <a:srgbClr val="D1282E"/>
              </a:solidFill>
              <a:latin typeface="Arial"/>
              <a:ea typeface="Arial"/>
              <a:cs typeface="Arial"/>
              <a:sym typeface="Arial"/>
            </a:endParaRPr>
          </a:p>
        </p:txBody>
      </p:sp>
      <p:sp>
        <p:nvSpPr>
          <p:cNvPr id="3020" name="Google Shape;3020;g295ec2f26d2_0_1916"/>
          <p:cNvSpPr txBox="1"/>
          <p:nvPr/>
        </p:nvSpPr>
        <p:spPr>
          <a:xfrm>
            <a:off x="1635625" y="1093610"/>
            <a:ext cx="9233400" cy="526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000000"/>
                </a:solidFill>
                <a:latin typeface="Arial"/>
                <a:ea typeface="Arial"/>
                <a:cs typeface="Arial"/>
                <a:sym typeface="Arial"/>
              </a:rPr>
              <a:t>The search optimization service aims to significantly improve the performance of selective point lookup queries on tables. A point lookup query returns only one or a small number of distinct rows. </a:t>
            </a:r>
            <a:endParaRPr/>
          </a:p>
          <a:p>
            <a:pPr marL="0" marR="0" lvl="0" indent="0" algn="l" rtl="0">
              <a:spcBef>
                <a:spcPts val="0"/>
              </a:spcBef>
              <a:spcAft>
                <a:spcPts val="0"/>
              </a:spcAft>
              <a:buNone/>
            </a:pPr>
            <a:endParaRPr sz="2400">
              <a:solidFill>
                <a:srgbClr val="000000"/>
              </a:solidFill>
              <a:latin typeface="Arial"/>
              <a:ea typeface="Arial"/>
              <a:cs typeface="Arial"/>
              <a:sym typeface="Arial"/>
            </a:endParaRPr>
          </a:p>
          <a:p>
            <a:pPr marL="0" marR="0" lvl="0" indent="0" algn="l" rtl="0">
              <a:spcBef>
                <a:spcPts val="0"/>
              </a:spcBef>
              <a:spcAft>
                <a:spcPts val="0"/>
              </a:spcAft>
              <a:buNone/>
            </a:pPr>
            <a:r>
              <a:rPr lang="en-US" sz="2400" b="0" i="0">
                <a:solidFill>
                  <a:srgbClr val="000000"/>
                </a:solidFill>
                <a:latin typeface="Arial"/>
                <a:ea typeface="Arial"/>
                <a:cs typeface="Arial"/>
                <a:sym typeface="Arial"/>
              </a:rPr>
              <a:t>Use case examples include:</a:t>
            </a:r>
            <a:endParaRPr/>
          </a:p>
          <a:p>
            <a:pPr marL="0" marR="0" lvl="0" indent="-152400" algn="l" rtl="0">
              <a:spcBef>
                <a:spcPts val="0"/>
              </a:spcBef>
              <a:spcAft>
                <a:spcPts val="0"/>
              </a:spcAft>
              <a:buClr>
                <a:srgbClr val="000000"/>
              </a:buClr>
              <a:buSzPts val="2400"/>
              <a:buFont typeface="Arial"/>
              <a:buChar char="•"/>
            </a:pPr>
            <a:r>
              <a:rPr lang="en-US" sz="2400" b="0" i="0">
                <a:solidFill>
                  <a:srgbClr val="000000"/>
                </a:solidFill>
                <a:latin typeface="Arial"/>
                <a:ea typeface="Arial"/>
                <a:cs typeface="Arial"/>
                <a:sym typeface="Arial"/>
              </a:rPr>
              <a:t>Business users who need fast response times for critical dashboards with highly selective filters.</a:t>
            </a:r>
            <a:endParaRPr/>
          </a:p>
          <a:p>
            <a:pPr marL="0" marR="0" lvl="0" indent="-152400" algn="l" rtl="0">
              <a:spcBef>
                <a:spcPts val="0"/>
              </a:spcBef>
              <a:spcAft>
                <a:spcPts val="0"/>
              </a:spcAft>
              <a:buClr>
                <a:srgbClr val="000000"/>
              </a:buClr>
              <a:buSzPts val="2400"/>
              <a:buFont typeface="Arial"/>
              <a:buChar char="•"/>
            </a:pPr>
            <a:r>
              <a:rPr lang="en-US" sz="2400" b="0" i="0">
                <a:solidFill>
                  <a:srgbClr val="000000"/>
                </a:solidFill>
                <a:latin typeface="Arial"/>
                <a:ea typeface="Arial"/>
                <a:cs typeface="Arial"/>
                <a:sym typeface="Arial"/>
              </a:rPr>
              <a:t>Data scientists who are exploring large data volumes and looking for specific subsets of data.</a:t>
            </a:r>
            <a:endParaRPr/>
          </a:p>
          <a:p>
            <a:pPr marL="0" marR="0" lvl="0" indent="0" algn="l" rtl="0">
              <a:spcBef>
                <a:spcPts val="0"/>
              </a:spcBef>
              <a:spcAft>
                <a:spcPts val="0"/>
              </a:spcAft>
              <a:buNone/>
            </a:pPr>
            <a:endParaRPr sz="2400" b="0" i="0">
              <a:solidFill>
                <a:srgbClr val="000000"/>
              </a:solidFill>
              <a:latin typeface="Arial"/>
              <a:ea typeface="Arial"/>
              <a:cs typeface="Arial"/>
              <a:sym typeface="Arial"/>
            </a:endParaRPr>
          </a:p>
          <a:p>
            <a:pPr marL="0" marR="0" lvl="0" indent="0" algn="l" rtl="0">
              <a:spcBef>
                <a:spcPts val="0"/>
              </a:spcBef>
              <a:spcAft>
                <a:spcPts val="0"/>
              </a:spcAft>
              <a:buNone/>
            </a:pPr>
            <a:r>
              <a:rPr lang="en-US" sz="2400" b="0" i="0">
                <a:solidFill>
                  <a:srgbClr val="000000"/>
                </a:solidFill>
                <a:latin typeface="Arial"/>
                <a:ea typeface="Arial"/>
                <a:cs typeface="Arial"/>
                <a:sym typeface="Arial"/>
              </a:rPr>
              <a:t>A user can register one or more tables to the search optimization service. Search optimization is a table-level property and applies to all columns with supported data types (see the list of supported data types further below).</a:t>
            </a:r>
            <a:endParaRPr/>
          </a:p>
        </p:txBody>
      </p:sp>
      <p:sp>
        <p:nvSpPr>
          <p:cNvPr id="3021" name="Google Shape;3021;g295ec2f26d2_0_1916"/>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3026"/>
        <p:cNvGrpSpPr/>
        <p:nvPr/>
      </p:nvGrpSpPr>
      <p:grpSpPr>
        <a:xfrm>
          <a:off x="0" y="0"/>
          <a:ext cx="0" cy="0"/>
          <a:chOff x="0" y="0"/>
          <a:chExt cx="0" cy="0"/>
        </a:xfrm>
      </p:grpSpPr>
      <p:sp>
        <p:nvSpPr>
          <p:cNvPr id="3027" name="Google Shape;3027;g295ec2f26d2_0_1924"/>
          <p:cNvSpPr txBox="1">
            <a:spLocks noGrp="1"/>
          </p:cNvSpPr>
          <p:nvPr>
            <p:ph type="title"/>
          </p:nvPr>
        </p:nvSpPr>
        <p:spPr>
          <a:xfrm>
            <a:off x="795058" y="168285"/>
            <a:ext cx="10073700" cy="9792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sz="3300"/>
              <a:t>HOW DOES SNOWFLAKE SEARCH OPTIMIZER SERVICE WORK</a:t>
            </a:r>
            <a:endParaRPr sz="3300"/>
          </a:p>
        </p:txBody>
      </p:sp>
      <p:sp>
        <p:nvSpPr>
          <p:cNvPr id="3028" name="Google Shape;3028;g295ec2f26d2_0_192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228</a:t>
            </a:fld>
            <a:endParaRPr sz="2400" b="1" i="0" u="none" strike="noStrike" cap="none">
              <a:solidFill>
                <a:srgbClr val="D1282E"/>
              </a:solidFill>
              <a:latin typeface="Arial"/>
              <a:ea typeface="Arial"/>
              <a:cs typeface="Arial"/>
              <a:sym typeface="Arial"/>
            </a:endParaRPr>
          </a:p>
        </p:txBody>
      </p:sp>
      <p:sp>
        <p:nvSpPr>
          <p:cNvPr id="3029" name="Google Shape;3029;g295ec2f26d2_0_1924"/>
          <p:cNvSpPr txBox="1"/>
          <p:nvPr/>
        </p:nvSpPr>
        <p:spPr>
          <a:xfrm>
            <a:off x="795050" y="1204085"/>
            <a:ext cx="9233400" cy="489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000000"/>
                </a:solidFill>
                <a:latin typeface="Arial"/>
                <a:ea typeface="Arial"/>
                <a:cs typeface="Arial"/>
                <a:sym typeface="Arial"/>
              </a:rPr>
              <a:t>To </a:t>
            </a:r>
            <a:r>
              <a:rPr lang="en-US" sz="2400" b="1" i="0">
                <a:solidFill>
                  <a:srgbClr val="000000"/>
                </a:solidFill>
                <a:latin typeface="Arial"/>
                <a:ea typeface="Arial"/>
                <a:cs typeface="Arial"/>
                <a:sym typeface="Arial"/>
              </a:rPr>
              <a:t>improve performance for point lookups</a:t>
            </a:r>
            <a:r>
              <a:rPr lang="en-US" sz="2400" b="0" i="0">
                <a:solidFill>
                  <a:srgbClr val="000000"/>
                </a:solidFill>
                <a:latin typeface="Arial"/>
                <a:ea typeface="Arial"/>
                <a:cs typeface="Arial"/>
                <a:sym typeface="Arial"/>
              </a:rPr>
              <a:t>, the search optimization service relies on a persistent data structure that serves as an optimized search access path.</a:t>
            </a:r>
            <a:endParaRPr/>
          </a:p>
          <a:p>
            <a:pPr marL="0" marR="0" lvl="0" indent="0" algn="l" rtl="0">
              <a:spcBef>
                <a:spcPts val="0"/>
              </a:spcBef>
              <a:spcAft>
                <a:spcPts val="0"/>
              </a:spcAft>
              <a:buNone/>
            </a:pPr>
            <a:endParaRPr sz="2400" b="0" i="0">
              <a:solidFill>
                <a:srgbClr val="000000"/>
              </a:solidFill>
              <a:latin typeface="Arial"/>
              <a:ea typeface="Arial"/>
              <a:cs typeface="Arial"/>
              <a:sym typeface="Arial"/>
            </a:endParaRPr>
          </a:p>
          <a:p>
            <a:pPr marL="0" marR="0" lvl="0" indent="0" algn="l" rtl="0">
              <a:spcBef>
                <a:spcPts val="0"/>
              </a:spcBef>
              <a:spcAft>
                <a:spcPts val="0"/>
              </a:spcAft>
              <a:buNone/>
            </a:pPr>
            <a:r>
              <a:rPr lang="en-US" sz="2400" b="0" i="0">
                <a:solidFill>
                  <a:srgbClr val="000000"/>
                </a:solidFill>
                <a:latin typeface="Arial"/>
                <a:ea typeface="Arial"/>
                <a:cs typeface="Arial"/>
                <a:sym typeface="Arial"/>
              </a:rPr>
              <a:t>A </a:t>
            </a:r>
            <a:r>
              <a:rPr lang="en-US" sz="2400" b="1" i="0">
                <a:solidFill>
                  <a:srgbClr val="000000"/>
                </a:solidFill>
                <a:latin typeface="Arial"/>
                <a:ea typeface="Arial"/>
                <a:cs typeface="Arial"/>
                <a:sym typeface="Arial"/>
              </a:rPr>
              <a:t>maintenance service </a:t>
            </a:r>
            <a:r>
              <a:rPr lang="en-US" sz="2400" b="0" i="0">
                <a:solidFill>
                  <a:srgbClr val="000000"/>
                </a:solidFill>
                <a:latin typeface="Arial"/>
                <a:ea typeface="Arial"/>
                <a:cs typeface="Arial"/>
                <a:sym typeface="Arial"/>
              </a:rPr>
              <a:t>that runs in the background is responsible for creating and </a:t>
            </a:r>
            <a:r>
              <a:rPr lang="en-US" sz="2400" b="1" i="0">
                <a:solidFill>
                  <a:srgbClr val="000000"/>
                </a:solidFill>
                <a:latin typeface="Arial"/>
                <a:ea typeface="Arial"/>
                <a:cs typeface="Arial"/>
                <a:sym typeface="Arial"/>
              </a:rPr>
              <a:t>maintaining the search access path</a:t>
            </a:r>
            <a:r>
              <a:rPr lang="en-US" sz="2400" b="0" i="0">
                <a:solidFill>
                  <a:srgbClr val="000000"/>
                </a:solidFill>
                <a:latin typeface="Arial"/>
                <a:ea typeface="Arial"/>
                <a:cs typeface="Arial"/>
                <a:sym typeface="Arial"/>
              </a:rPr>
              <a:t>:</a:t>
            </a:r>
            <a:endParaRPr/>
          </a:p>
          <a:p>
            <a:pPr marL="0" marR="0" lvl="0" indent="-152400" algn="l" rtl="0">
              <a:spcBef>
                <a:spcPts val="0"/>
              </a:spcBef>
              <a:spcAft>
                <a:spcPts val="0"/>
              </a:spcAft>
              <a:buClr>
                <a:srgbClr val="000000"/>
              </a:buClr>
              <a:buSzPts val="2400"/>
              <a:buFont typeface="Arial"/>
              <a:buChar char="•"/>
            </a:pPr>
            <a:r>
              <a:rPr lang="en-US" sz="2400" b="0" i="0">
                <a:solidFill>
                  <a:srgbClr val="000000"/>
                </a:solidFill>
                <a:latin typeface="Arial"/>
                <a:ea typeface="Arial"/>
                <a:cs typeface="Arial"/>
                <a:sym typeface="Arial"/>
              </a:rPr>
              <a:t>When you add search optimization to a table, the maintenance service populates the data needed to perform the lookups.</a:t>
            </a:r>
            <a:endParaRPr/>
          </a:p>
          <a:p>
            <a:pPr marL="0" marR="0" lvl="0" indent="-152400" algn="l" rtl="0">
              <a:spcBef>
                <a:spcPts val="0"/>
              </a:spcBef>
              <a:spcAft>
                <a:spcPts val="0"/>
              </a:spcAft>
              <a:buClr>
                <a:srgbClr val="000000"/>
              </a:buClr>
              <a:buSzPts val="2400"/>
              <a:buFont typeface="Arial"/>
              <a:buChar char="•"/>
            </a:pPr>
            <a:r>
              <a:rPr lang="en-US" sz="2400" b="0" i="0">
                <a:solidFill>
                  <a:srgbClr val="000000"/>
                </a:solidFill>
                <a:latin typeface="Arial"/>
                <a:ea typeface="Arial"/>
                <a:cs typeface="Arial"/>
                <a:sym typeface="Arial"/>
              </a:rPr>
              <a:t>The process of populating data is done in the background </a:t>
            </a:r>
            <a:endParaRPr/>
          </a:p>
          <a:p>
            <a:pPr marL="0" marR="0" lvl="0" indent="-152400" algn="l" rtl="0">
              <a:spcBef>
                <a:spcPts val="0"/>
              </a:spcBef>
              <a:spcAft>
                <a:spcPts val="0"/>
              </a:spcAft>
              <a:buClr>
                <a:srgbClr val="000000"/>
              </a:buClr>
              <a:buSzPts val="2400"/>
              <a:buFont typeface="Arial"/>
              <a:buChar char="•"/>
            </a:pPr>
            <a:r>
              <a:rPr lang="en-US" sz="2400" b="0" i="0">
                <a:solidFill>
                  <a:srgbClr val="000000"/>
                </a:solidFill>
                <a:latin typeface="Arial"/>
                <a:ea typeface="Arial"/>
                <a:cs typeface="Arial"/>
                <a:sym typeface="Arial"/>
              </a:rPr>
              <a:t>When data in the table changes, the service automatically updates the search access path to reflect the changes to the data.</a:t>
            </a:r>
            <a:endParaRPr/>
          </a:p>
          <a:p>
            <a:pPr marL="0" marR="0" lvl="0" indent="-152400" algn="l" rtl="0">
              <a:spcBef>
                <a:spcPts val="0"/>
              </a:spcBef>
              <a:spcAft>
                <a:spcPts val="0"/>
              </a:spcAft>
              <a:buClr>
                <a:srgbClr val="000000"/>
              </a:buClr>
              <a:buSzPts val="2400"/>
              <a:buFont typeface="Arial"/>
              <a:buChar char="•"/>
            </a:pPr>
            <a:r>
              <a:rPr lang="en-US" sz="2400">
                <a:solidFill>
                  <a:srgbClr val="000000"/>
                </a:solidFill>
                <a:latin typeface="Arial"/>
                <a:ea typeface="Arial"/>
                <a:cs typeface="Arial"/>
                <a:sym typeface="Arial"/>
              </a:rPr>
              <a:t>Queries migh</a:t>
            </a:r>
            <a:r>
              <a:rPr lang="en-US" sz="2400" b="0" i="0">
                <a:solidFill>
                  <a:srgbClr val="000000"/>
                </a:solidFill>
                <a:latin typeface="Arial"/>
                <a:ea typeface="Arial"/>
                <a:cs typeface="Arial"/>
                <a:sym typeface="Arial"/>
              </a:rPr>
              <a:t>t run slower if the search access path hasn’t updated but will always return up-to-date results.</a:t>
            </a:r>
            <a:endParaRPr/>
          </a:p>
        </p:txBody>
      </p:sp>
      <p:sp>
        <p:nvSpPr>
          <p:cNvPr id="3030" name="Google Shape;3030;g295ec2f26d2_0_1924"/>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3035"/>
        <p:cNvGrpSpPr/>
        <p:nvPr/>
      </p:nvGrpSpPr>
      <p:grpSpPr>
        <a:xfrm>
          <a:off x="0" y="0"/>
          <a:ext cx="0" cy="0"/>
          <a:chOff x="0" y="0"/>
          <a:chExt cx="0" cy="0"/>
        </a:xfrm>
      </p:grpSpPr>
      <p:sp>
        <p:nvSpPr>
          <p:cNvPr id="3036" name="Google Shape;3036;g295ec2f26d2_0_1932"/>
          <p:cNvSpPr txBox="1">
            <a:spLocks noGrp="1"/>
          </p:cNvSpPr>
          <p:nvPr>
            <p:ph type="title"/>
          </p:nvPr>
        </p:nvSpPr>
        <p:spPr>
          <a:xfrm>
            <a:off x="795058" y="578654"/>
            <a:ext cx="100737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QUERY PERFORMANCE OPTIMIZATION</a:t>
            </a:r>
            <a:endParaRPr/>
          </a:p>
        </p:txBody>
      </p:sp>
      <p:sp>
        <p:nvSpPr>
          <p:cNvPr id="3037" name="Google Shape;3037;g295ec2f26d2_0_193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229</a:t>
            </a:fld>
            <a:endParaRPr sz="2400" b="1" i="0" u="none" strike="noStrike" cap="none">
              <a:solidFill>
                <a:srgbClr val="D1282E"/>
              </a:solidFill>
              <a:latin typeface="Arial"/>
              <a:ea typeface="Arial"/>
              <a:cs typeface="Arial"/>
              <a:sym typeface="Arial"/>
            </a:endParaRPr>
          </a:p>
        </p:txBody>
      </p:sp>
      <p:sp>
        <p:nvSpPr>
          <p:cNvPr id="3038" name="Google Shape;3038;g295ec2f26d2_0_1932"/>
          <p:cNvSpPr txBox="1"/>
          <p:nvPr/>
        </p:nvSpPr>
        <p:spPr>
          <a:xfrm>
            <a:off x="1635625" y="1613156"/>
            <a:ext cx="9233400" cy="4155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a:solidFill>
                  <a:srgbClr val="000000"/>
                </a:solidFill>
                <a:latin typeface="Arial"/>
                <a:ea typeface="Arial"/>
                <a:cs typeface="Arial"/>
                <a:sym typeface="Arial"/>
              </a:rPr>
              <a:t>Clustering: </a:t>
            </a:r>
            <a:r>
              <a:rPr lang="en-US" sz="2400">
                <a:solidFill>
                  <a:srgbClr val="000000"/>
                </a:solidFill>
                <a:latin typeface="Arial"/>
                <a:ea typeface="Arial"/>
                <a:cs typeface="Arial"/>
                <a:sym typeface="Arial"/>
              </a:rPr>
              <a:t>C</a:t>
            </a:r>
            <a:r>
              <a:rPr lang="en-US" sz="2400" b="0" i="0">
                <a:solidFill>
                  <a:srgbClr val="000000"/>
                </a:solidFill>
                <a:latin typeface="Arial"/>
                <a:ea typeface="Arial"/>
                <a:cs typeface="Arial"/>
                <a:sym typeface="Arial"/>
              </a:rPr>
              <a:t>an speed any of the following, as long as they are on the clustering key for </a:t>
            </a:r>
            <a:r>
              <a:rPr lang="en-US" sz="2400" b="1" i="0">
                <a:solidFill>
                  <a:srgbClr val="000000"/>
                </a:solidFill>
                <a:latin typeface="Arial"/>
                <a:ea typeface="Arial"/>
                <a:cs typeface="Arial"/>
                <a:sym typeface="Arial"/>
              </a:rPr>
              <a:t>Range</a:t>
            </a:r>
            <a:r>
              <a:rPr lang="en-US" sz="2400" b="0" i="0">
                <a:solidFill>
                  <a:srgbClr val="000000"/>
                </a:solidFill>
                <a:latin typeface="Arial"/>
                <a:ea typeface="Arial"/>
                <a:cs typeface="Arial"/>
                <a:sym typeface="Arial"/>
              </a:rPr>
              <a:t> and </a:t>
            </a:r>
            <a:r>
              <a:rPr lang="en-US" sz="2400" b="1" i="0">
                <a:solidFill>
                  <a:srgbClr val="000000"/>
                </a:solidFill>
                <a:latin typeface="Arial"/>
                <a:ea typeface="Arial"/>
                <a:cs typeface="Arial"/>
                <a:sym typeface="Arial"/>
              </a:rPr>
              <a:t>Equality</a:t>
            </a:r>
            <a:r>
              <a:rPr lang="en-US" sz="2400" b="0" i="0">
                <a:solidFill>
                  <a:srgbClr val="000000"/>
                </a:solidFill>
                <a:latin typeface="Arial"/>
                <a:ea typeface="Arial"/>
                <a:cs typeface="Arial"/>
                <a:sym typeface="Arial"/>
              </a:rPr>
              <a:t> searches. A table can be clustered on only a single key.</a:t>
            </a:r>
            <a:endParaRPr/>
          </a:p>
          <a:p>
            <a:pPr marL="0" marR="0" lvl="0" indent="0" algn="l" rtl="0">
              <a:spcBef>
                <a:spcPts val="0"/>
              </a:spcBef>
              <a:spcAft>
                <a:spcPts val="0"/>
              </a:spcAft>
              <a:buNone/>
            </a:pPr>
            <a:endParaRPr sz="2400" b="0" i="0">
              <a:solidFill>
                <a:srgbClr val="000000"/>
              </a:solidFill>
              <a:latin typeface="Arial"/>
              <a:ea typeface="Arial"/>
              <a:cs typeface="Arial"/>
              <a:sym typeface="Arial"/>
            </a:endParaRPr>
          </a:p>
          <a:p>
            <a:pPr marL="0" marR="0" lvl="0" indent="0" algn="l" rtl="0">
              <a:spcBef>
                <a:spcPts val="0"/>
              </a:spcBef>
              <a:spcAft>
                <a:spcPts val="0"/>
              </a:spcAft>
              <a:buNone/>
            </a:pPr>
            <a:r>
              <a:rPr lang="en-US" sz="2400" b="1">
                <a:solidFill>
                  <a:srgbClr val="000000"/>
                </a:solidFill>
                <a:latin typeface="Arial"/>
                <a:ea typeface="Arial"/>
                <a:cs typeface="Arial"/>
                <a:sym typeface="Arial"/>
              </a:rPr>
              <a:t>S</a:t>
            </a:r>
            <a:r>
              <a:rPr lang="en-US" sz="2400" b="1" i="0">
                <a:solidFill>
                  <a:srgbClr val="000000"/>
                </a:solidFill>
                <a:latin typeface="Arial"/>
                <a:ea typeface="Arial"/>
                <a:cs typeface="Arial"/>
                <a:sym typeface="Arial"/>
              </a:rPr>
              <a:t>earch optimization service: </a:t>
            </a:r>
            <a:r>
              <a:rPr lang="en-US" sz="2400" b="0" i="0">
                <a:solidFill>
                  <a:srgbClr val="000000"/>
                </a:solidFill>
                <a:latin typeface="Arial"/>
                <a:ea typeface="Arial"/>
                <a:cs typeface="Arial"/>
                <a:sym typeface="Arial"/>
              </a:rPr>
              <a:t>speeds only </a:t>
            </a:r>
            <a:r>
              <a:rPr lang="en-US" sz="2400" b="1" i="0">
                <a:solidFill>
                  <a:srgbClr val="000000"/>
                </a:solidFill>
                <a:latin typeface="Arial"/>
                <a:ea typeface="Arial"/>
                <a:cs typeface="Arial"/>
                <a:sym typeface="Arial"/>
              </a:rPr>
              <a:t>Equality</a:t>
            </a:r>
            <a:r>
              <a:rPr lang="en-US" sz="2400" b="0" i="0">
                <a:solidFill>
                  <a:srgbClr val="000000"/>
                </a:solidFill>
                <a:latin typeface="Arial"/>
                <a:ea typeface="Arial"/>
                <a:cs typeface="Arial"/>
                <a:sym typeface="Arial"/>
              </a:rPr>
              <a:t> searches. However, this applies to all the columns of supported types in a table that has search optimization enabled.</a:t>
            </a:r>
            <a:endParaRPr/>
          </a:p>
          <a:p>
            <a:pPr marL="0" marR="0" lvl="0" indent="0" algn="l" rtl="0">
              <a:spcBef>
                <a:spcPts val="0"/>
              </a:spcBef>
              <a:spcAft>
                <a:spcPts val="0"/>
              </a:spcAft>
              <a:buNone/>
            </a:pPr>
            <a:endParaRPr sz="2400" b="0" i="0">
              <a:solidFill>
                <a:srgbClr val="000000"/>
              </a:solidFill>
              <a:latin typeface="Arial"/>
              <a:ea typeface="Arial"/>
              <a:cs typeface="Arial"/>
              <a:sym typeface="Arial"/>
            </a:endParaRPr>
          </a:p>
          <a:p>
            <a:pPr marL="0" marR="0" lvl="0" indent="0" algn="l" rtl="0">
              <a:spcBef>
                <a:spcPts val="0"/>
              </a:spcBef>
              <a:spcAft>
                <a:spcPts val="0"/>
              </a:spcAft>
              <a:buNone/>
            </a:pPr>
            <a:r>
              <a:rPr lang="en-US" sz="2400" b="1" i="0">
                <a:solidFill>
                  <a:srgbClr val="000000"/>
                </a:solidFill>
                <a:latin typeface="Arial"/>
                <a:ea typeface="Arial"/>
                <a:cs typeface="Arial"/>
                <a:sym typeface="Arial"/>
              </a:rPr>
              <a:t>Materialized view: </a:t>
            </a:r>
            <a:r>
              <a:rPr lang="en-US" sz="2400" b="0" i="0">
                <a:solidFill>
                  <a:srgbClr val="000000"/>
                </a:solidFill>
                <a:latin typeface="Arial"/>
                <a:ea typeface="Arial"/>
                <a:cs typeface="Arial"/>
                <a:sym typeface="Arial"/>
              </a:rPr>
              <a:t>speeds both </a:t>
            </a:r>
            <a:r>
              <a:rPr lang="en-US" sz="2400" b="1" i="0">
                <a:solidFill>
                  <a:srgbClr val="000000"/>
                </a:solidFill>
                <a:latin typeface="Arial"/>
                <a:ea typeface="Arial"/>
                <a:cs typeface="Arial"/>
                <a:sym typeface="Arial"/>
              </a:rPr>
              <a:t>Equality</a:t>
            </a:r>
            <a:r>
              <a:rPr lang="en-US" sz="2400" b="0" i="0">
                <a:solidFill>
                  <a:srgbClr val="000000"/>
                </a:solidFill>
                <a:latin typeface="Arial"/>
                <a:ea typeface="Arial"/>
                <a:cs typeface="Arial"/>
                <a:sym typeface="Arial"/>
              </a:rPr>
              <a:t> searches and </a:t>
            </a:r>
            <a:r>
              <a:rPr lang="en-US" sz="2400" b="1" i="0">
                <a:solidFill>
                  <a:srgbClr val="000000"/>
                </a:solidFill>
                <a:latin typeface="Arial"/>
                <a:ea typeface="Arial"/>
                <a:cs typeface="Arial"/>
                <a:sym typeface="Arial"/>
              </a:rPr>
              <a:t>Range</a:t>
            </a:r>
            <a:r>
              <a:rPr lang="en-US" sz="2400" b="0" i="0">
                <a:solidFill>
                  <a:srgbClr val="000000"/>
                </a:solidFill>
                <a:latin typeface="Arial"/>
                <a:ea typeface="Arial"/>
                <a:cs typeface="Arial"/>
                <a:sym typeface="Arial"/>
              </a:rPr>
              <a:t> searches, as well as some sort operations, but only for the subset of rows and columns included in the materialized view</a:t>
            </a:r>
            <a:endParaRPr/>
          </a:p>
        </p:txBody>
      </p:sp>
      <p:sp>
        <p:nvSpPr>
          <p:cNvPr id="3039" name="Google Shape;3039;g295ec2f26d2_0_193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g25cd0f7e00a_0_761"/>
          <p:cNvSpPr txBox="1">
            <a:spLocks noGrp="1"/>
          </p:cNvSpPr>
          <p:nvPr>
            <p:ph type="title"/>
          </p:nvPr>
        </p:nvSpPr>
        <p:spPr>
          <a:xfrm>
            <a:off x="783220" y="374925"/>
            <a:ext cx="10016100" cy="557400"/>
          </a:xfrm>
          <a:prstGeom prst="rect">
            <a:avLst/>
          </a:prstGeom>
          <a:noFill/>
          <a:ln>
            <a:noFill/>
          </a:ln>
        </p:spPr>
        <p:txBody>
          <a:bodyPr spcFirstLastPara="1" wrap="square" lIns="0" tIns="64125" rIns="0" bIns="0" anchor="b" anchorCtr="0">
            <a:spAutoFit/>
          </a:bodyPr>
          <a:lstStyle/>
          <a:p>
            <a:pPr marL="0" lvl="0" indent="0" algn="l" rtl="0">
              <a:lnSpc>
                <a:spcPct val="107000"/>
              </a:lnSpc>
              <a:spcBef>
                <a:spcPts val="0"/>
              </a:spcBef>
              <a:spcAft>
                <a:spcPts val="0"/>
              </a:spcAft>
              <a:buClr>
                <a:schemeClr val="dk2"/>
              </a:buClr>
              <a:buSzPts val="3600"/>
              <a:buFont typeface="Arial Black"/>
              <a:buNone/>
            </a:pPr>
            <a:r>
              <a:rPr lang="en-US" sz="3200"/>
              <a:t>Auto-Detecting Schemas</a:t>
            </a:r>
            <a:endParaRPr sz="3200"/>
          </a:p>
        </p:txBody>
      </p:sp>
      <p:sp>
        <p:nvSpPr>
          <p:cNvPr id="1184" name="Google Shape;1184;g25cd0f7e00a_0_761"/>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23</a:t>
            </a:fld>
            <a:endParaRPr sz="2400" b="1" i="0" u="none" strike="noStrike" cap="none">
              <a:solidFill>
                <a:srgbClr val="D1282E"/>
              </a:solidFill>
              <a:latin typeface="Arial"/>
              <a:ea typeface="Arial"/>
              <a:cs typeface="Arial"/>
              <a:sym typeface="Arial"/>
            </a:endParaRPr>
          </a:p>
        </p:txBody>
      </p:sp>
      <p:sp>
        <p:nvSpPr>
          <p:cNvPr id="1185" name="Google Shape;1185;g25cd0f7e00a_0_761"/>
          <p:cNvSpPr txBox="1"/>
          <p:nvPr/>
        </p:nvSpPr>
        <p:spPr>
          <a:xfrm>
            <a:off x="711625" y="1076050"/>
            <a:ext cx="8589300" cy="7499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None/>
            </a:pPr>
            <a:r>
              <a:rPr lang="en-US" b="1">
                <a:solidFill>
                  <a:srgbClr val="374151"/>
                </a:solidFill>
              </a:rPr>
              <a:t>Auto-Detecting Schema</a:t>
            </a:r>
            <a:endParaRPr b="1">
              <a:solidFill>
                <a:srgbClr val="374151"/>
              </a:solidFill>
            </a:endParaRPr>
          </a:p>
          <a:p>
            <a:pPr marL="457200" lvl="0" indent="-317500" algn="l" rtl="0">
              <a:lnSpc>
                <a:spcPct val="115000"/>
              </a:lnSpc>
              <a:spcBef>
                <a:spcPts val="1500"/>
              </a:spcBef>
              <a:spcAft>
                <a:spcPts val="0"/>
              </a:spcAft>
              <a:buClr>
                <a:srgbClr val="374151"/>
              </a:buClr>
              <a:buSzPts val="1400"/>
              <a:buFont typeface="Arial"/>
              <a:buChar char="●"/>
            </a:pPr>
            <a:r>
              <a:rPr lang="en-US">
                <a:solidFill>
                  <a:srgbClr val="374151"/>
                </a:solidFill>
              </a:rPr>
              <a:t>Purpose: Automatically detect schema of staged semi-structured files and retrieve column definitions.</a:t>
            </a:r>
            <a:endParaRPr>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a:solidFill>
                  <a:srgbClr val="374151"/>
                </a:solidFill>
              </a:rPr>
              <a:t>Details:</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Supported Files: Apache Parquet, Apache Avro, ORC, JSON, CSV (Preview for last two).</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Features: Generate syntax suitable for Snowflake tables, views, and external tables.</a:t>
            </a:r>
            <a:endParaRPr>
              <a:solidFill>
                <a:srgbClr val="374151"/>
              </a:solidFill>
            </a:endParaRPr>
          </a:p>
          <a:p>
            <a:pPr marL="0" lvl="0" indent="0" algn="l" rtl="0">
              <a:lnSpc>
                <a:spcPct val="115000"/>
              </a:lnSpc>
              <a:spcBef>
                <a:spcPts val="1500"/>
              </a:spcBef>
              <a:spcAft>
                <a:spcPts val="0"/>
              </a:spcAft>
              <a:buNone/>
            </a:pPr>
            <a:r>
              <a:rPr lang="en-US" b="1">
                <a:solidFill>
                  <a:srgbClr val="374151"/>
                </a:solidFill>
              </a:rPr>
              <a:t>Utilizing SQL Functions for Detection</a:t>
            </a:r>
            <a:endParaRPr b="1">
              <a:solidFill>
                <a:srgbClr val="374151"/>
              </a:solidFill>
            </a:endParaRPr>
          </a:p>
          <a:p>
            <a:pPr marL="457200" lvl="0" indent="-317500" algn="l" rtl="0">
              <a:lnSpc>
                <a:spcPct val="115000"/>
              </a:lnSpc>
              <a:spcBef>
                <a:spcPts val="1500"/>
              </a:spcBef>
              <a:spcAft>
                <a:spcPts val="0"/>
              </a:spcAft>
              <a:buClr>
                <a:srgbClr val="374151"/>
              </a:buClr>
              <a:buSzPts val="1400"/>
              <a:buFont typeface="Arial"/>
              <a:buChar char="●"/>
            </a:pPr>
            <a:r>
              <a:rPr lang="en-US" i="1">
                <a:solidFill>
                  <a:srgbClr val="374151"/>
                </a:solidFill>
              </a:rPr>
              <a:t>INFER_SCHEMA:</a:t>
            </a:r>
            <a:r>
              <a:rPr lang="en-US">
                <a:solidFill>
                  <a:srgbClr val="374151"/>
                </a:solidFill>
              </a:rPr>
              <a:t> Detect column definitions in staged data for Snowflake object creation.</a:t>
            </a:r>
            <a:endParaRPr>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i="1">
                <a:solidFill>
                  <a:srgbClr val="374151"/>
                </a:solidFill>
              </a:rPr>
              <a:t>GENERATE_COLUMN_DESCRIPTION</a:t>
            </a:r>
            <a:r>
              <a:rPr lang="en-US">
                <a:solidFill>
                  <a:srgbClr val="374151"/>
                </a:solidFill>
              </a:rPr>
              <a:t>: Generate column list using INFER_SCHEMA output.</a:t>
            </a:r>
            <a:endParaRPr>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a:solidFill>
                  <a:srgbClr val="374151"/>
                </a:solidFill>
              </a:rPr>
              <a:t>Note: These functions work for both internal and external stages.</a:t>
            </a:r>
            <a:endParaRPr>
              <a:solidFill>
                <a:srgbClr val="374151"/>
              </a:solidFill>
            </a:endParaRPr>
          </a:p>
          <a:p>
            <a:pPr marL="0" lvl="0" indent="0" algn="l" rtl="0">
              <a:lnSpc>
                <a:spcPct val="115000"/>
              </a:lnSpc>
              <a:spcBef>
                <a:spcPts val="1500"/>
              </a:spcBef>
              <a:spcAft>
                <a:spcPts val="0"/>
              </a:spcAft>
              <a:buNone/>
            </a:pPr>
            <a:r>
              <a:rPr lang="en-US" b="1">
                <a:solidFill>
                  <a:srgbClr val="374151"/>
                </a:solidFill>
              </a:rPr>
              <a:t>Creating Tables with Detected Definitions</a:t>
            </a:r>
            <a:endParaRPr b="1">
              <a:solidFill>
                <a:srgbClr val="374151"/>
              </a:solidFill>
            </a:endParaRPr>
          </a:p>
          <a:p>
            <a:pPr marL="457200" lvl="0" indent="-317500" algn="l" rtl="0">
              <a:lnSpc>
                <a:spcPct val="115000"/>
              </a:lnSpc>
              <a:spcBef>
                <a:spcPts val="1500"/>
              </a:spcBef>
              <a:spcAft>
                <a:spcPts val="0"/>
              </a:spcAft>
              <a:buClr>
                <a:srgbClr val="374151"/>
              </a:buClr>
              <a:buSzPts val="1400"/>
              <a:buFont typeface="Arial"/>
              <a:buChar char="●"/>
            </a:pPr>
            <a:r>
              <a:rPr lang="en-US">
                <a:solidFill>
                  <a:srgbClr val="374151"/>
                </a:solidFill>
              </a:rPr>
              <a:t>Procedure:</a:t>
            </a:r>
            <a:endParaRPr>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a:solidFill>
                  <a:srgbClr val="374151"/>
                </a:solidFill>
              </a:rPr>
              <a:t>Use </a:t>
            </a:r>
            <a:r>
              <a:rPr lang="en-US" sz="1250">
                <a:solidFill>
                  <a:srgbClr val="374151"/>
                </a:solidFill>
              </a:rPr>
              <a:t>CREATE TABLE … USING TEMPLATE</a:t>
            </a:r>
            <a:r>
              <a:rPr lang="en-US">
                <a:solidFill>
                  <a:srgbClr val="374151"/>
                </a:solidFill>
              </a:rPr>
              <a:t> or </a:t>
            </a:r>
            <a:r>
              <a:rPr lang="en-US" sz="1250">
                <a:solidFill>
                  <a:srgbClr val="374151"/>
                </a:solidFill>
              </a:rPr>
              <a:t>CREATE EXTERNAL TABLE … USING TEMPLATE</a:t>
            </a:r>
            <a:r>
              <a:rPr lang="en-US">
                <a:solidFill>
                  <a:srgbClr val="374151"/>
                </a:solidFill>
              </a:rPr>
              <a:t>.</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Use the INFER_SCHEMA function for column detection.</a:t>
            </a:r>
            <a:endParaRPr>
              <a:solidFill>
                <a:srgbClr val="374151"/>
              </a:solidFill>
            </a:endParaRPr>
          </a:p>
          <a:p>
            <a:pPr marL="914400" lvl="1" indent="-317500" algn="l" rtl="0">
              <a:lnSpc>
                <a:spcPct val="115000"/>
              </a:lnSpc>
              <a:spcBef>
                <a:spcPts val="0"/>
              </a:spcBef>
              <a:spcAft>
                <a:spcPts val="0"/>
              </a:spcAft>
              <a:buClr>
                <a:srgbClr val="374151"/>
              </a:buClr>
              <a:buSzPts val="1400"/>
              <a:buFont typeface="Arial"/>
              <a:buChar char="●"/>
            </a:pPr>
            <a:r>
              <a:rPr lang="en-US">
                <a:solidFill>
                  <a:srgbClr val="374151"/>
                </a:solidFill>
              </a:rPr>
              <a:t>Use COPY with the MATCH_BY_COLUMN_NAME option to load data into structured tables.</a:t>
            </a:r>
            <a:endParaRPr>
              <a:solidFill>
                <a:srgbClr val="374151"/>
              </a:solidFill>
            </a:endParaRPr>
          </a:p>
          <a:p>
            <a:pPr marL="0" lvl="0" indent="0" algn="l" rtl="0">
              <a:lnSpc>
                <a:spcPct val="115000"/>
              </a:lnSpc>
              <a:spcBef>
                <a:spcPts val="1500"/>
              </a:spcBef>
              <a:spcAft>
                <a:spcPts val="0"/>
              </a:spcAft>
              <a:buNone/>
            </a:pPr>
            <a:endParaRPr sz="1800" b="1">
              <a:solidFill>
                <a:srgbClr val="374151"/>
              </a:solidFill>
            </a:endParaRPr>
          </a:p>
          <a:p>
            <a:pPr marL="0" lvl="0" indent="0" algn="l" rtl="0">
              <a:lnSpc>
                <a:spcPct val="115000"/>
              </a:lnSpc>
              <a:spcBef>
                <a:spcPts val="1500"/>
              </a:spcBef>
              <a:spcAft>
                <a:spcPts val="0"/>
              </a:spcAft>
              <a:buNone/>
            </a:pPr>
            <a:endParaRPr sz="1800" b="1">
              <a:solidFill>
                <a:schemeClr val="dk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marR="0" lvl="0" indent="0" algn="l" rtl="0">
              <a:spcBef>
                <a:spcPts val="1500"/>
              </a:spcBef>
              <a:spcAft>
                <a:spcPts val="0"/>
              </a:spcAft>
              <a:buNone/>
            </a:pPr>
            <a:endParaRPr sz="2400"/>
          </a:p>
          <a:p>
            <a:pPr marL="0" marR="0" lvl="0" indent="0" algn="l" rtl="0">
              <a:spcBef>
                <a:spcPts val="0"/>
              </a:spcBef>
              <a:spcAft>
                <a:spcPts val="0"/>
              </a:spcAft>
              <a:buNone/>
            </a:pPr>
            <a:endParaRPr sz="2400"/>
          </a:p>
          <a:p>
            <a:pPr marL="0" marR="0" lvl="0" indent="0" algn="l" rtl="0">
              <a:spcBef>
                <a:spcPts val="0"/>
              </a:spcBef>
              <a:spcAft>
                <a:spcPts val="0"/>
              </a:spcAft>
              <a:buNone/>
            </a:pPr>
            <a:endParaRPr sz="2400" b="1">
              <a:solidFill>
                <a:schemeClr val="dk1"/>
              </a:solidFill>
              <a:latin typeface="Arial"/>
              <a:ea typeface="Arial"/>
              <a:cs typeface="Arial"/>
              <a:sym typeface="Arial"/>
            </a:endParaRPr>
          </a:p>
        </p:txBody>
      </p:sp>
      <p:sp>
        <p:nvSpPr>
          <p:cNvPr id="1186" name="Google Shape;1186;g25cd0f7e00a_0_761"/>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3044"/>
        <p:cNvGrpSpPr/>
        <p:nvPr/>
      </p:nvGrpSpPr>
      <p:grpSpPr>
        <a:xfrm>
          <a:off x="0" y="0"/>
          <a:ext cx="0" cy="0"/>
          <a:chOff x="0" y="0"/>
          <a:chExt cx="0" cy="0"/>
        </a:xfrm>
      </p:grpSpPr>
      <p:sp>
        <p:nvSpPr>
          <p:cNvPr id="3045" name="Google Shape;3045;g2961947477b_0_1030"/>
          <p:cNvSpPr txBox="1">
            <a:spLocks noGrp="1"/>
          </p:cNvSpPr>
          <p:nvPr>
            <p:ph type="title"/>
          </p:nvPr>
        </p:nvSpPr>
        <p:spPr>
          <a:xfrm>
            <a:off x="609600" y="388328"/>
            <a:ext cx="101382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SCALING A VIRTUAL WAREHOUSE</a:t>
            </a:r>
            <a:endParaRPr/>
          </a:p>
        </p:txBody>
      </p:sp>
      <p:sp>
        <p:nvSpPr>
          <p:cNvPr id="3046" name="Google Shape;3046;g2961947477b_0_103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230</a:t>
            </a:fld>
            <a:endParaRPr sz="2400" b="1" i="0" u="none" strike="noStrike" cap="none">
              <a:solidFill>
                <a:srgbClr val="D1282E"/>
              </a:solidFill>
              <a:latin typeface="Arial"/>
              <a:ea typeface="Arial"/>
              <a:cs typeface="Arial"/>
              <a:sym typeface="Arial"/>
            </a:endParaRPr>
          </a:p>
        </p:txBody>
      </p:sp>
      <p:sp>
        <p:nvSpPr>
          <p:cNvPr id="3047" name="Google Shape;3047;g2961947477b_0_1030"/>
          <p:cNvSpPr txBox="1"/>
          <p:nvPr/>
        </p:nvSpPr>
        <p:spPr>
          <a:xfrm>
            <a:off x="1615440" y="1585020"/>
            <a:ext cx="8016300" cy="4155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a:solidFill>
                  <a:schemeClr val="dk1"/>
                </a:solidFill>
                <a:latin typeface="Arial"/>
                <a:ea typeface="Arial"/>
                <a:cs typeface="Arial"/>
                <a:sym typeface="Arial"/>
              </a:rPr>
              <a:t>Scaling up</a:t>
            </a:r>
            <a:r>
              <a:rPr lang="en-US" sz="2400" b="0" i="0">
                <a:solidFill>
                  <a:schemeClr val="dk1"/>
                </a:solidFill>
                <a:latin typeface="Arial"/>
                <a:ea typeface="Arial"/>
                <a:cs typeface="Arial"/>
                <a:sym typeface="Arial"/>
              </a:rPr>
              <a:t> is all about increasing the compute power of the existing warehouse node. This should assist long-running queries, queries that require a lot of bytes scanned and queries with storage spillage. This would be done by increasing the size property of the warehouse.</a:t>
            </a:r>
            <a:endParaRPr/>
          </a:p>
          <a:p>
            <a:pPr marL="0" marR="0" lvl="0" indent="0" algn="l" rtl="0">
              <a:spcBef>
                <a:spcPts val="0"/>
              </a:spcBef>
              <a:spcAft>
                <a:spcPts val="0"/>
              </a:spcAft>
              <a:buNone/>
            </a:pPr>
            <a:br>
              <a:rPr lang="en-US" sz="2400" b="0" i="0">
                <a:solidFill>
                  <a:schemeClr val="dk1"/>
                </a:solidFill>
                <a:latin typeface="Arial"/>
                <a:ea typeface="Arial"/>
                <a:cs typeface="Arial"/>
                <a:sym typeface="Arial"/>
              </a:rPr>
            </a:br>
            <a:r>
              <a:rPr lang="en-US" sz="2400" b="1" i="0">
                <a:solidFill>
                  <a:schemeClr val="dk1"/>
                </a:solidFill>
                <a:latin typeface="Arial"/>
                <a:ea typeface="Arial"/>
                <a:cs typeface="Arial"/>
                <a:sym typeface="Arial"/>
              </a:rPr>
              <a:t>Scaling Out </a:t>
            </a:r>
            <a:r>
              <a:rPr lang="en-US" sz="2400" b="0" i="0">
                <a:solidFill>
                  <a:schemeClr val="dk1"/>
                </a:solidFill>
                <a:latin typeface="Arial"/>
                <a:ea typeface="Arial"/>
                <a:cs typeface="Arial"/>
                <a:sym typeface="Arial"/>
              </a:rPr>
              <a:t>is the process of adding more clusters to an existing warehouse. This will assist when there are a large number of concurrent queries being executed in the same warehouse. Scaling Out will allow for those queued queries to be executed on the new provisioned cluster.</a:t>
            </a:r>
            <a:endParaRPr/>
          </a:p>
        </p:txBody>
      </p:sp>
      <p:sp>
        <p:nvSpPr>
          <p:cNvPr id="3048" name="Google Shape;3048;g2961947477b_0_1030"/>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3054" name="Google Shape;3054;g295ec2f26d2_0_554"/>
          <p:cNvSpPr txBox="1">
            <a:spLocks noGrp="1"/>
          </p:cNvSpPr>
          <p:nvPr>
            <p:ph type="title"/>
          </p:nvPr>
        </p:nvSpPr>
        <p:spPr>
          <a:xfrm>
            <a:off x="609600" y="154647"/>
            <a:ext cx="101382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WAREHOUSE PERFORMANCE REPORT</a:t>
            </a:r>
            <a:endParaRPr/>
          </a:p>
        </p:txBody>
      </p:sp>
      <p:sp>
        <p:nvSpPr>
          <p:cNvPr id="3055" name="Google Shape;3055;g295ec2f26d2_0_55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231</a:t>
            </a:fld>
            <a:endParaRPr sz="2400" b="1" i="0" u="none" strike="noStrike" cap="none">
              <a:solidFill>
                <a:srgbClr val="D1282E"/>
              </a:solidFill>
              <a:latin typeface="Arial"/>
              <a:ea typeface="Arial"/>
              <a:cs typeface="Arial"/>
              <a:sym typeface="Arial"/>
            </a:endParaRPr>
          </a:p>
        </p:txBody>
      </p:sp>
      <p:pic>
        <p:nvPicPr>
          <p:cNvPr id="3056" name="Google Shape;3056;g295ec2f26d2_0_554"/>
          <p:cNvPicPr preferRelativeResize="0"/>
          <p:nvPr/>
        </p:nvPicPr>
        <p:blipFill rotWithShape="1">
          <a:blip r:embed="rId3">
            <a:alphaModFix/>
          </a:blip>
          <a:srcRect/>
          <a:stretch/>
        </p:blipFill>
        <p:spPr>
          <a:xfrm>
            <a:off x="975360" y="759461"/>
            <a:ext cx="10607039" cy="5966459"/>
          </a:xfrm>
          <a:prstGeom prst="rect">
            <a:avLst/>
          </a:prstGeom>
          <a:noFill/>
          <a:ln>
            <a:noFill/>
          </a:ln>
        </p:spPr>
      </p:pic>
      <p:sp>
        <p:nvSpPr>
          <p:cNvPr id="3057" name="Google Shape;3057;g295ec2f26d2_0_554"/>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3062"/>
        <p:cNvGrpSpPr/>
        <p:nvPr/>
      </p:nvGrpSpPr>
      <p:grpSpPr>
        <a:xfrm>
          <a:off x="0" y="0"/>
          <a:ext cx="0" cy="0"/>
          <a:chOff x="0" y="0"/>
          <a:chExt cx="0" cy="0"/>
        </a:xfrm>
      </p:grpSpPr>
      <p:sp>
        <p:nvSpPr>
          <p:cNvPr id="3063" name="Google Shape;3063;g295ec2f26d2_0_562"/>
          <p:cNvSpPr txBox="1">
            <a:spLocks noGrp="1"/>
          </p:cNvSpPr>
          <p:nvPr>
            <p:ph type="title"/>
          </p:nvPr>
        </p:nvSpPr>
        <p:spPr>
          <a:xfrm>
            <a:off x="609600" y="154647"/>
            <a:ext cx="101382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WAREHOUSE REPORT KEY METRICS</a:t>
            </a:r>
            <a:endParaRPr/>
          </a:p>
        </p:txBody>
      </p:sp>
      <p:sp>
        <p:nvSpPr>
          <p:cNvPr id="3064" name="Google Shape;3064;g295ec2f26d2_0_56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232</a:t>
            </a:fld>
            <a:endParaRPr sz="2400" b="1" i="0" u="none" strike="noStrike" cap="none">
              <a:solidFill>
                <a:srgbClr val="D1282E"/>
              </a:solidFill>
              <a:latin typeface="Arial"/>
              <a:ea typeface="Arial"/>
              <a:cs typeface="Arial"/>
              <a:sym typeface="Arial"/>
            </a:endParaRPr>
          </a:p>
        </p:txBody>
      </p:sp>
      <p:sp>
        <p:nvSpPr>
          <p:cNvPr id="3065" name="Google Shape;3065;g295ec2f26d2_0_562"/>
          <p:cNvSpPr txBox="1"/>
          <p:nvPr/>
        </p:nvSpPr>
        <p:spPr>
          <a:xfrm>
            <a:off x="609600" y="880526"/>
            <a:ext cx="10994100" cy="566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Queued Overload Time </a:t>
            </a:r>
            <a:r>
              <a:rPr lang="en-US" sz="2400">
                <a:solidFill>
                  <a:schemeClr val="dk1"/>
                </a:solidFill>
                <a:latin typeface="Arial"/>
                <a:ea typeface="Arial"/>
                <a:cs typeface="Arial"/>
                <a:sym typeface="Arial"/>
              </a:rPr>
              <a:t>- Time (in milliseconds) spent in the warehouse queue, due to the warehouse being overloaded by the current query workload.</a:t>
            </a:r>
            <a:endParaRPr/>
          </a:p>
          <a:p>
            <a:pPr marL="0" marR="0" lvl="0" indent="0" algn="l" rtl="0">
              <a:spcBef>
                <a:spcPts val="1200"/>
              </a:spcBef>
              <a:spcAft>
                <a:spcPts val="0"/>
              </a:spcAft>
              <a:buNone/>
            </a:pPr>
            <a:r>
              <a:rPr lang="en-US" sz="2400" b="1">
                <a:solidFill>
                  <a:schemeClr val="dk1"/>
                </a:solidFill>
                <a:latin typeface="Arial"/>
                <a:ea typeface="Arial"/>
                <a:cs typeface="Arial"/>
                <a:sym typeface="Arial"/>
              </a:rPr>
              <a:t>Check the Autoscaling Policy</a:t>
            </a:r>
            <a:r>
              <a:rPr lang="en-US" sz="2400">
                <a:solidFill>
                  <a:schemeClr val="dk1"/>
                </a:solidFill>
                <a:latin typeface="Arial"/>
                <a:ea typeface="Arial"/>
                <a:cs typeface="Arial"/>
                <a:sym typeface="Arial"/>
              </a:rPr>
              <a:t> - Check the number of clusters is large enough for the number of concurrent queries</a:t>
            </a:r>
            <a:endParaRPr/>
          </a:p>
          <a:p>
            <a:pPr marL="0" marR="0" lvl="0" indent="0" algn="l" rtl="0">
              <a:spcBef>
                <a:spcPts val="1200"/>
              </a:spcBef>
              <a:spcAft>
                <a:spcPts val="0"/>
              </a:spcAft>
              <a:buNone/>
            </a:pPr>
            <a:r>
              <a:rPr lang="en-US" sz="2400" b="1">
                <a:solidFill>
                  <a:schemeClr val="dk1"/>
                </a:solidFill>
                <a:latin typeface="Arial"/>
                <a:ea typeface="Arial"/>
                <a:cs typeface="Arial"/>
                <a:sym typeface="Arial"/>
              </a:rPr>
              <a:t>Queued Provisioning time </a:t>
            </a:r>
            <a:r>
              <a:rPr lang="en-US" sz="2400">
                <a:solidFill>
                  <a:schemeClr val="dk1"/>
                </a:solidFill>
                <a:latin typeface="Arial"/>
                <a:ea typeface="Arial"/>
                <a:cs typeface="Arial"/>
                <a:sym typeface="Arial"/>
              </a:rPr>
              <a:t>- Time (in milliseconds) spent in the warehouse queue, waiting for the warehouse servers to provision, due to warehouse creation, resume, or resize.</a:t>
            </a:r>
            <a:endParaRPr/>
          </a:p>
          <a:p>
            <a:pPr marL="0" marR="0" lvl="0" indent="0" algn="l" rtl="0">
              <a:spcBef>
                <a:spcPts val="1200"/>
              </a:spcBef>
              <a:spcAft>
                <a:spcPts val="0"/>
              </a:spcAft>
              <a:buNone/>
            </a:pPr>
            <a:r>
              <a:rPr lang="en-US" sz="2400" b="1">
                <a:solidFill>
                  <a:schemeClr val="dk1"/>
                </a:solidFill>
                <a:latin typeface="Arial"/>
                <a:ea typeface="Arial"/>
                <a:cs typeface="Arial"/>
                <a:sym typeface="Arial"/>
              </a:rPr>
              <a:t>Query Type </a:t>
            </a:r>
            <a:r>
              <a:rPr lang="en-US" sz="2400">
                <a:solidFill>
                  <a:schemeClr val="dk1"/>
                </a:solidFill>
                <a:latin typeface="Arial"/>
                <a:ea typeface="Arial"/>
                <a:cs typeface="Arial"/>
                <a:sym typeface="Arial"/>
              </a:rPr>
              <a:t>- DML, query, etc. If the query is currently running, or the query failed, then the query type may be UNKNOWN. This will show the type of query that is running (e.g. Select, Copy Into, Alter). </a:t>
            </a:r>
            <a:endParaRPr/>
          </a:p>
          <a:p>
            <a:pPr marL="0" marR="0" lvl="0" indent="0" algn="l" rtl="0">
              <a:spcBef>
                <a:spcPts val="1200"/>
              </a:spcBef>
              <a:spcAft>
                <a:spcPts val="0"/>
              </a:spcAft>
              <a:buNone/>
            </a:pPr>
            <a:r>
              <a:rPr lang="en-US" sz="2400" b="1">
                <a:solidFill>
                  <a:schemeClr val="dk1"/>
                </a:solidFill>
                <a:latin typeface="Arial"/>
                <a:ea typeface="Arial"/>
                <a:cs typeface="Arial"/>
                <a:sym typeface="Arial"/>
              </a:rPr>
              <a:t>Execution Time </a:t>
            </a:r>
            <a:r>
              <a:rPr lang="en-US" sz="2400">
                <a:solidFill>
                  <a:schemeClr val="dk1"/>
                </a:solidFill>
                <a:latin typeface="Arial"/>
                <a:ea typeface="Arial"/>
                <a:cs typeface="Arial"/>
                <a:sym typeface="Arial"/>
              </a:rPr>
              <a:t>- Execution time (in milliseconds)</a:t>
            </a:r>
            <a:endParaRPr/>
          </a:p>
          <a:p>
            <a:pPr marL="0" marR="0" lvl="0" indent="0" algn="l" rtl="0">
              <a:spcBef>
                <a:spcPts val="1200"/>
              </a:spcBef>
              <a:spcAft>
                <a:spcPts val="0"/>
              </a:spcAft>
              <a:buNone/>
            </a:pPr>
            <a:r>
              <a:rPr lang="en-US" sz="2400" b="1">
                <a:solidFill>
                  <a:schemeClr val="dk1"/>
                </a:solidFill>
                <a:latin typeface="Arial"/>
                <a:ea typeface="Arial"/>
                <a:cs typeface="Arial"/>
                <a:sym typeface="Arial"/>
              </a:rPr>
              <a:t>Bytes Scanned </a:t>
            </a:r>
            <a:r>
              <a:rPr lang="en-US" sz="2400">
                <a:solidFill>
                  <a:schemeClr val="dk1"/>
                </a:solidFill>
                <a:latin typeface="Arial"/>
                <a:ea typeface="Arial"/>
                <a:cs typeface="Arial"/>
                <a:sym typeface="Arial"/>
              </a:rPr>
              <a:t>-  Number of bytes scanned by this statement. The time taken and bytes scanned may indicate a larger warehouse is required.</a:t>
            </a:r>
            <a:endParaRPr/>
          </a:p>
        </p:txBody>
      </p:sp>
      <p:sp>
        <p:nvSpPr>
          <p:cNvPr id="3066" name="Google Shape;3066;g295ec2f26d2_0_56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3071"/>
        <p:cNvGrpSpPr/>
        <p:nvPr/>
      </p:nvGrpSpPr>
      <p:grpSpPr>
        <a:xfrm>
          <a:off x="0" y="0"/>
          <a:ext cx="0" cy="0"/>
          <a:chOff x="0" y="0"/>
          <a:chExt cx="0" cy="0"/>
        </a:xfrm>
      </p:grpSpPr>
      <p:pic>
        <p:nvPicPr>
          <p:cNvPr id="3072" name="Google Shape;3072;g295ec2f26d2_0_1233"/>
          <p:cNvPicPr preferRelativeResize="0"/>
          <p:nvPr/>
        </p:nvPicPr>
        <p:blipFill rotWithShape="1">
          <a:blip r:embed="rId3">
            <a:alphaModFix/>
          </a:blip>
          <a:srcRect/>
          <a:stretch/>
        </p:blipFill>
        <p:spPr>
          <a:xfrm>
            <a:off x="0" y="1444741"/>
            <a:ext cx="12006072" cy="5413249"/>
          </a:xfrm>
          <a:prstGeom prst="rect">
            <a:avLst/>
          </a:prstGeom>
          <a:noFill/>
          <a:ln>
            <a:noFill/>
          </a:ln>
        </p:spPr>
      </p:pic>
      <p:sp>
        <p:nvSpPr>
          <p:cNvPr id="3073" name="Google Shape;3073;g295ec2f26d2_0_1233"/>
          <p:cNvSpPr txBox="1">
            <a:spLocks noGrp="1"/>
          </p:cNvSpPr>
          <p:nvPr>
            <p:ph type="ftr" idx="11"/>
          </p:nvPr>
        </p:nvSpPr>
        <p:spPr>
          <a:xfrm>
            <a:off x="9588795" y="127591"/>
            <a:ext cx="2603100" cy="34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5A5A5"/>
              </a:buClr>
              <a:buSzPts val="1100"/>
              <a:buFont typeface="Arial"/>
              <a:buNone/>
            </a:pPr>
            <a:r>
              <a:rPr lang="en-US" sz="1100" b="0" i="0" u="none" strike="noStrike" cap="none">
                <a:solidFill>
                  <a:srgbClr val="A5A5A5"/>
                </a:solidFill>
                <a:latin typeface="Arial"/>
                <a:ea typeface="Arial"/>
                <a:cs typeface="Arial"/>
                <a:sym typeface="Arial"/>
              </a:rPr>
              <a:t>© 2023 by Innovation In Software Corporation</a:t>
            </a:r>
            <a:endParaRPr sz="1000" b="0" i="0" u="none" strike="noStrike" cap="none">
              <a:solidFill>
                <a:srgbClr val="A5A5A5"/>
              </a:solidFill>
              <a:latin typeface="Arial"/>
              <a:ea typeface="Arial"/>
              <a:cs typeface="Arial"/>
              <a:sym typeface="Arial"/>
            </a:endParaRPr>
          </a:p>
        </p:txBody>
      </p:sp>
      <p:sp>
        <p:nvSpPr>
          <p:cNvPr id="3074" name="Google Shape;3074;g295ec2f26d2_0_1233"/>
          <p:cNvSpPr txBox="1"/>
          <p:nvPr/>
        </p:nvSpPr>
        <p:spPr>
          <a:xfrm>
            <a:off x="0" y="640184"/>
            <a:ext cx="8151000" cy="1314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FF0000"/>
              </a:buClr>
              <a:buSzPts val="4800"/>
              <a:buFont typeface="Arial"/>
              <a:buNone/>
            </a:pPr>
            <a:r>
              <a:rPr lang="en-US" sz="4800" b="0" i="0" u="none" strike="noStrike" cap="none">
                <a:solidFill>
                  <a:srgbClr val="FF0000"/>
                </a:solidFill>
                <a:latin typeface="Arial"/>
                <a:ea typeface="Arial"/>
                <a:cs typeface="Arial"/>
                <a:sym typeface="Arial"/>
              </a:rPr>
              <a:t>Managing Security</a:t>
            </a:r>
            <a:br>
              <a:rPr lang="en-US" sz="7200" b="0" i="0" u="none" strike="noStrike" cap="none">
                <a:solidFill>
                  <a:srgbClr val="000000"/>
                </a:solidFill>
                <a:latin typeface="Arial"/>
                <a:ea typeface="Arial"/>
                <a:cs typeface="Arial"/>
                <a:sym typeface="Arial"/>
              </a:rPr>
            </a:br>
            <a:r>
              <a:rPr lang="en-US" sz="2800" b="0" i="0" u="none" strike="noStrike" cap="none">
                <a:solidFill>
                  <a:srgbClr val="002060"/>
                </a:solidFill>
                <a:latin typeface="Arial"/>
                <a:ea typeface="Arial"/>
                <a:cs typeface="Arial"/>
                <a:sym typeface="Arial"/>
              </a:rPr>
              <a:t>In Snowflake</a:t>
            </a:r>
            <a:endParaRPr sz="600" b="0" i="0" u="none" strike="noStrike" cap="none">
              <a:solidFill>
                <a:srgbClr val="002060"/>
              </a:solidFill>
              <a:latin typeface="Arial"/>
              <a:ea typeface="Arial"/>
              <a:cs typeface="Arial"/>
              <a:sym typeface="Arial"/>
            </a:endParaRPr>
          </a:p>
        </p:txBody>
      </p:sp>
      <p:sp>
        <p:nvSpPr>
          <p:cNvPr id="3075" name="Google Shape;3075;g295ec2f26d2_0_1233"/>
          <p:cNvSpPr txBox="1"/>
          <p:nvPr/>
        </p:nvSpPr>
        <p:spPr>
          <a:xfrm>
            <a:off x="10103480" y="2344540"/>
            <a:ext cx="8130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2F2F2"/>
              </a:buClr>
              <a:buSzPts val="8800"/>
              <a:buFont typeface="Arial"/>
              <a:buNone/>
            </a:pPr>
            <a:r>
              <a:rPr lang="en-US" sz="8800" b="0" i="0" u="sng" strike="noStrike" cap="none">
                <a:solidFill>
                  <a:srgbClr val="F2F2F2"/>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3076" name="Google Shape;3076;g295ec2f26d2_0_123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233</a:t>
            </a:fld>
            <a:endParaRPr sz="2400" b="1" i="0" u="none" strike="noStrike" cap="none">
              <a:solidFill>
                <a:srgbClr val="D1282E"/>
              </a:solidFill>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3081"/>
        <p:cNvGrpSpPr/>
        <p:nvPr/>
      </p:nvGrpSpPr>
      <p:grpSpPr>
        <a:xfrm>
          <a:off x="0" y="0"/>
          <a:ext cx="0" cy="0"/>
          <a:chOff x="0" y="0"/>
          <a:chExt cx="0" cy="0"/>
        </a:xfrm>
      </p:grpSpPr>
      <p:sp>
        <p:nvSpPr>
          <p:cNvPr id="3082" name="Google Shape;3082;g295ec2f26d2_0_1242"/>
          <p:cNvSpPr txBox="1">
            <a:spLocks noGrp="1"/>
          </p:cNvSpPr>
          <p:nvPr>
            <p:ph type="title"/>
          </p:nvPr>
        </p:nvSpPr>
        <p:spPr>
          <a:xfrm>
            <a:off x="609600" y="388328"/>
            <a:ext cx="87594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DEFENSE IN DEPTH</a:t>
            </a:r>
            <a:endParaRPr/>
          </a:p>
        </p:txBody>
      </p:sp>
      <p:sp>
        <p:nvSpPr>
          <p:cNvPr id="3083" name="Google Shape;3083;g295ec2f26d2_0_124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234</a:t>
            </a:fld>
            <a:endParaRPr sz="2400" b="1" i="0" u="none" strike="noStrike" cap="none">
              <a:solidFill>
                <a:srgbClr val="D1282E"/>
              </a:solidFill>
              <a:latin typeface="Arial"/>
              <a:ea typeface="Arial"/>
              <a:cs typeface="Arial"/>
              <a:sym typeface="Arial"/>
            </a:endParaRPr>
          </a:p>
        </p:txBody>
      </p:sp>
      <p:pic>
        <p:nvPicPr>
          <p:cNvPr id="3084" name="Google Shape;3084;g295ec2f26d2_0_1242"/>
          <p:cNvPicPr preferRelativeResize="0"/>
          <p:nvPr/>
        </p:nvPicPr>
        <p:blipFill rotWithShape="1">
          <a:blip r:embed="rId3">
            <a:alphaModFix/>
          </a:blip>
          <a:srcRect/>
          <a:stretch/>
        </p:blipFill>
        <p:spPr>
          <a:xfrm>
            <a:off x="3852472" y="1279319"/>
            <a:ext cx="5411450" cy="5186922"/>
          </a:xfrm>
          <a:prstGeom prst="rect">
            <a:avLst/>
          </a:prstGeom>
          <a:noFill/>
          <a:ln>
            <a:noFill/>
          </a:ln>
        </p:spPr>
      </p:pic>
      <p:sp>
        <p:nvSpPr>
          <p:cNvPr id="3085" name="Google Shape;3085;g295ec2f26d2_0_124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3090"/>
        <p:cNvGrpSpPr/>
        <p:nvPr/>
      </p:nvGrpSpPr>
      <p:grpSpPr>
        <a:xfrm>
          <a:off x="0" y="0"/>
          <a:ext cx="0" cy="0"/>
          <a:chOff x="0" y="0"/>
          <a:chExt cx="0" cy="0"/>
        </a:xfrm>
      </p:grpSpPr>
      <p:sp>
        <p:nvSpPr>
          <p:cNvPr id="3091" name="Google Shape;3091;g295ec2f26d2_0_1250"/>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DATA ENCRYPTION</a:t>
            </a:r>
            <a:endParaRPr/>
          </a:p>
        </p:txBody>
      </p:sp>
      <p:sp>
        <p:nvSpPr>
          <p:cNvPr id="3092" name="Google Shape;3092;g295ec2f26d2_0_125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235</a:t>
            </a:fld>
            <a:endParaRPr sz="2400" b="1" i="0" u="none" strike="noStrike" cap="none">
              <a:solidFill>
                <a:srgbClr val="D1282E"/>
              </a:solidFill>
              <a:latin typeface="Arial"/>
              <a:ea typeface="Arial"/>
              <a:cs typeface="Arial"/>
              <a:sym typeface="Arial"/>
            </a:endParaRPr>
          </a:p>
        </p:txBody>
      </p:sp>
      <p:sp>
        <p:nvSpPr>
          <p:cNvPr id="3093" name="Google Shape;3093;g295ec2f26d2_0_1250"/>
          <p:cNvSpPr txBox="1"/>
          <p:nvPr/>
        </p:nvSpPr>
        <p:spPr>
          <a:xfrm>
            <a:off x="1184222" y="1236726"/>
            <a:ext cx="8904300" cy="5231100"/>
          </a:xfrm>
          <a:prstGeom prst="rect">
            <a:avLst/>
          </a:prstGeom>
          <a:noFill/>
          <a:ln>
            <a:noFill/>
          </a:ln>
        </p:spPr>
        <p:txBody>
          <a:bodyPr spcFirstLastPara="1" wrap="square" lIns="91425" tIns="45700" rIns="91425" bIns="45700" anchor="t" anchorCtr="0">
            <a:spAutoFit/>
          </a:bodyPr>
          <a:lstStyle/>
          <a:p>
            <a:pPr marL="901700" marR="173355" lvl="0" indent="0" algn="just" rtl="0">
              <a:lnSpc>
                <a:spcPct val="122000"/>
              </a:lnSpc>
              <a:spcBef>
                <a:spcPts val="0"/>
              </a:spcBef>
              <a:spcAft>
                <a:spcPts val="0"/>
              </a:spcAft>
              <a:buNone/>
            </a:pPr>
            <a:r>
              <a:rPr lang="en-US" sz="2400">
                <a:solidFill>
                  <a:schemeClr val="dk1"/>
                </a:solidFill>
                <a:latin typeface="Arial"/>
                <a:ea typeface="Arial"/>
                <a:cs typeface="Arial"/>
                <a:sym typeface="Arial"/>
              </a:rPr>
              <a:t>Encrypting data means applying an encryption algorithm to translate the clear text into cipher text. </a:t>
            </a:r>
            <a:endParaRPr sz="2400">
              <a:solidFill>
                <a:schemeClr val="dk1"/>
              </a:solidFill>
              <a:latin typeface="Arial"/>
              <a:ea typeface="Arial"/>
              <a:cs typeface="Arial"/>
              <a:sym typeface="Arial"/>
            </a:endParaRPr>
          </a:p>
          <a:p>
            <a:pPr marL="901700" marR="173355" lvl="0" indent="0" algn="just" rtl="0">
              <a:lnSpc>
                <a:spcPct val="122000"/>
              </a:lnSpc>
              <a:spcBef>
                <a:spcPts val="695"/>
              </a:spcBef>
              <a:spcAft>
                <a:spcPts val="0"/>
              </a:spcAft>
              <a:buNone/>
            </a:pPr>
            <a:r>
              <a:rPr lang="en-US" sz="2400">
                <a:solidFill>
                  <a:schemeClr val="dk1"/>
                </a:solidFill>
                <a:latin typeface="Arial"/>
                <a:ea typeface="Arial"/>
                <a:cs typeface="Arial"/>
                <a:sym typeface="Arial"/>
              </a:rPr>
              <a:t>Encrypt data: </a:t>
            </a:r>
            <a:endParaRPr/>
          </a:p>
          <a:p>
            <a:pPr marL="1244600" marR="173355" lvl="0" indent="-342900" algn="just" rtl="0">
              <a:lnSpc>
                <a:spcPct val="122000"/>
              </a:lnSpc>
              <a:spcBef>
                <a:spcPts val="695"/>
              </a:spcBef>
              <a:spcAft>
                <a:spcPts val="0"/>
              </a:spcAft>
              <a:buClr>
                <a:schemeClr val="dk1"/>
              </a:buClr>
              <a:buSzPts val="2400"/>
              <a:buFont typeface="Arial"/>
              <a:buChar char="•"/>
            </a:pPr>
            <a:r>
              <a:rPr lang="en-US" sz="2400">
                <a:solidFill>
                  <a:schemeClr val="dk1"/>
                </a:solidFill>
                <a:latin typeface="Arial"/>
                <a:ea typeface="Arial"/>
                <a:cs typeface="Arial"/>
                <a:sym typeface="Arial"/>
              </a:rPr>
              <a:t>from the time it leaves your premises</a:t>
            </a:r>
            <a:endParaRPr sz="2400">
              <a:solidFill>
                <a:schemeClr val="dk1"/>
              </a:solidFill>
              <a:latin typeface="Arial"/>
              <a:ea typeface="Arial"/>
              <a:cs typeface="Arial"/>
              <a:sym typeface="Arial"/>
            </a:endParaRPr>
          </a:p>
          <a:p>
            <a:pPr marL="1244600" marR="173355" lvl="0" indent="-342900" algn="just" rtl="0">
              <a:lnSpc>
                <a:spcPct val="122000"/>
              </a:lnSpc>
              <a:spcBef>
                <a:spcPts val="695"/>
              </a:spcBef>
              <a:spcAft>
                <a:spcPts val="0"/>
              </a:spcAft>
              <a:buClr>
                <a:schemeClr val="dk1"/>
              </a:buClr>
              <a:buSzPts val="2400"/>
              <a:buFont typeface="Arial"/>
              <a:buChar char="•"/>
            </a:pPr>
            <a:r>
              <a:rPr lang="en-US" sz="2400">
                <a:solidFill>
                  <a:schemeClr val="dk1"/>
                </a:solidFill>
                <a:latin typeface="Arial"/>
                <a:ea typeface="Arial"/>
                <a:cs typeface="Arial"/>
                <a:sym typeface="Arial"/>
              </a:rPr>
              <a:t>through the Internet</a:t>
            </a:r>
            <a:endParaRPr sz="2400">
              <a:solidFill>
                <a:schemeClr val="dk1"/>
              </a:solidFill>
              <a:latin typeface="Arial"/>
              <a:ea typeface="Arial"/>
              <a:cs typeface="Arial"/>
              <a:sym typeface="Arial"/>
            </a:endParaRPr>
          </a:p>
          <a:p>
            <a:pPr marL="1244600" marR="173355" lvl="0" indent="-342900" algn="just" rtl="0">
              <a:lnSpc>
                <a:spcPct val="122000"/>
              </a:lnSpc>
              <a:spcBef>
                <a:spcPts val="695"/>
              </a:spcBef>
              <a:spcAft>
                <a:spcPts val="0"/>
              </a:spcAft>
              <a:buClr>
                <a:schemeClr val="dk1"/>
              </a:buClr>
              <a:buSzPts val="2400"/>
              <a:buFont typeface="Arial"/>
              <a:buChar char="•"/>
            </a:pPr>
            <a:r>
              <a:rPr lang="en-US" sz="2400">
                <a:solidFill>
                  <a:schemeClr val="dk1"/>
                </a:solidFill>
                <a:latin typeface="Arial"/>
                <a:ea typeface="Arial"/>
                <a:cs typeface="Arial"/>
                <a:sym typeface="Arial"/>
              </a:rPr>
              <a:t>into the cloud data warehouse</a:t>
            </a:r>
            <a:endParaRPr sz="2400">
              <a:solidFill>
                <a:schemeClr val="dk1"/>
              </a:solidFill>
              <a:latin typeface="Arial"/>
              <a:ea typeface="Arial"/>
              <a:cs typeface="Arial"/>
              <a:sym typeface="Arial"/>
            </a:endParaRPr>
          </a:p>
          <a:p>
            <a:pPr marL="1244600" marR="173355" lvl="0" indent="-342900" algn="just" rtl="0">
              <a:lnSpc>
                <a:spcPct val="122000"/>
              </a:lnSpc>
              <a:spcBef>
                <a:spcPts val="695"/>
              </a:spcBef>
              <a:spcAft>
                <a:spcPts val="0"/>
              </a:spcAft>
              <a:buClr>
                <a:schemeClr val="dk1"/>
              </a:buClr>
              <a:buSzPts val="2400"/>
              <a:buFont typeface="Arial"/>
              <a:buChar char="•"/>
            </a:pPr>
            <a:r>
              <a:rPr lang="en-US" sz="2400">
                <a:solidFill>
                  <a:schemeClr val="dk1"/>
                </a:solidFill>
                <a:latin typeface="Arial"/>
                <a:ea typeface="Arial"/>
                <a:cs typeface="Arial"/>
                <a:sym typeface="Arial"/>
              </a:rPr>
              <a:t>stored on disk</a:t>
            </a:r>
            <a:endParaRPr/>
          </a:p>
          <a:p>
            <a:pPr marL="1244600" marR="173355" lvl="0" indent="-342900" algn="just" rtl="0">
              <a:lnSpc>
                <a:spcPct val="122000"/>
              </a:lnSpc>
              <a:spcBef>
                <a:spcPts val="695"/>
              </a:spcBef>
              <a:spcAft>
                <a:spcPts val="0"/>
              </a:spcAft>
              <a:buClr>
                <a:schemeClr val="dk1"/>
              </a:buClr>
              <a:buSzPts val="2400"/>
              <a:buFont typeface="Arial"/>
              <a:buChar char="•"/>
            </a:pPr>
            <a:r>
              <a:rPr lang="en-US" sz="2400">
                <a:solidFill>
                  <a:schemeClr val="dk1"/>
                </a:solidFill>
                <a:latin typeface="Arial"/>
                <a:ea typeface="Arial"/>
                <a:cs typeface="Arial"/>
                <a:sym typeface="Arial"/>
              </a:rPr>
              <a:t>moved into a staging location</a:t>
            </a:r>
            <a:endParaRPr sz="2400">
              <a:solidFill>
                <a:schemeClr val="dk1"/>
              </a:solidFill>
              <a:latin typeface="Arial"/>
              <a:ea typeface="Arial"/>
              <a:cs typeface="Arial"/>
              <a:sym typeface="Arial"/>
            </a:endParaRPr>
          </a:p>
          <a:p>
            <a:pPr marL="1244600" marR="173355" lvl="0" indent="-342900" algn="just" rtl="0">
              <a:lnSpc>
                <a:spcPct val="122000"/>
              </a:lnSpc>
              <a:spcBef>
                <a:spcPts val="695"/>
              </a:spcBef>
              <a:spcAft>
                <a:spcPts val="0"/>
              </a:spcAft>
              <a:buClr>
                <a:schemeClr val="dk1"/>
              </a:buClr>
              <a:buSzPts val="2400"/>
              <a:buFont typeface="Arial"/>
              <a:buChar char="•"/>
            </a:pPr>
            <a:r>
              <a:rPr lang="en-US" sz="2400">
                <a:solidFill>
                  <a:schemeClr val="dk1"/>
                </a:solidFill>
                <a:latin typeface="Arial"/>
                <a:ea typeface="Arial"/>
                <a:cs typeface="Arial"/>
                <a:sym typeface="Arial"/>
              </a:rPr>
              <a:t>placed within a database object</a:t>
            </a:r>
            <a:endParaRPr sz="2400">
              <a:solidFill>
                <a:schemeClr val="dk1"/>
              </a:solidFill>
              <a:latin typeface="Arial"/>
              <a:ea typeface="Arial"/>
              <a:cs typeface="Arial"/>
              <a:sym typeface="Arial"/>
            </a:endParaRPr>
          </a:p>
          <a:p>
            <a:pPr marL="1244600" marR="173355" lvl="0" indent="-342900" algn="just" rtl="0">
              <a:lnSpc>
                <a:spcPct val="122000"/>
              </a:lnSpc>
              <a:spcBef>
                <a:spcPts val="695"/>
              </a:spcBef>
              <a:spcAft>
                <a:spcPts val="0"/>
              </a:spcAft>
              <a:buClr>
                <a:schemeClr val="dk1"/>
              </a:buClr>
              <a:buSzPts val="2400"/>
              <a:buFont typeface="Arial"/>
              <a:buChar char="•"/>
            </a:pPr>
            <a:r>
              <a:rPr lang="en-US" sz="2400">
                <a:solidFill>
                  <a:schemeClr val="dk1"/>
                </a:solidFill>
                <a:latin typeface="Arial"/>
                <a:ea typeface="Arial"/>
                <a:cs typeface="Arial"/>
                <a:sym typeface="Arial"/>
              </a:rPr>
              <a:t>cached within a virtual data warehouse. </a:t>
            </a:r>
            <a:endParaRPr sz="2400">
              <a:solidFill>
                <a:schemeClr val="dk1"/>
              </a:solidFill>
              <a:latin typeface="Arial"/>
              <a:ea typeface="Arial"/>
              <a:cs typeface="Arial"/>
              <a:sym typeface="Arial"/>
            </a:endParaRPr>
          </a:p>
        </p:txBody>
      </p:sp>
      <p:sp>
        <p:nvSpPr>
          <p:cNvPr id="3094" name="Google Shape;3094;g295ec2f26d2_0_1250"/>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sp>
        <p:nvSpPr>
          <p:cNvPr id="3100" name="Google Shape;3100;g295ec2f26d2_0_1258"/>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AUTHENTICATION</a:t>
            </a:r>
            <a:endParaRPr/>
          </a:p>
        </p:txBody>
      </p:sp>
      <p:sp>
        <p:nvSpPr>
          <p:cNvPr id="3101" name="Google Shape;3101;g295ec2f26d2_0_125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236</a:t>
            </a:fld>
            <a:endParaRPr sz="2400" b="1" i="0" u="none" strike="noStrike" cap="none">
              <a:solidFill>
                <a:srgbClr val="D1282E"/>
              </a:solidFill>
              <a:latin typeface="Arial"/>
              <a:ea typeface="Arial"/>
              <a:cs typeface="Arial"/>
              <a:sym typeface="Arial"/>
            </a:endParaRPr>
          </a:p>
        </p:txBody>
      </p:sp>
      <p:sp>
        <p:nvSpPr>
          <p:cNvPr id="3102" name="Google Shape;3102;g295ec2f26d2_0_1258"/>
          <p:cNvSpPr txBox="1"/>
          <p:nvPr/>
        </p:nvSpPr>
        <p:spPr>
          <a:xfrm>
            <a:off x="1738859" y="1727217"/>
            <a:ext cx="6116100" cy="304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Any data service or data warehouse should always authorize users, authenticate credentials, and grant users access only to the data they’re authorized to access.</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Data breaches often result from users selecting weak passwords coupled with rudimentary authentication procedures.</a:t>
            </a:r>
            <a:endParaRPr sz="2400">
              <a:solidFill>
                <a:schemeClr val="dk1"/>
              </a:solidFill>
              <a:latin typeface="Arial"/>
              <a:ea typeface="Arial"/>
              <a:cs typeface="Arial"/>
              <a:sym typeface="Arial"/>
            </a:endParaRPr>
          </a:p>
        </p:txBody>
      </p:sp>
      <p:sp>
        <p:nvSpPr>
          <p:cNvPr id="3103" name="Google Shape;3103;g295ec2f26d2_0_1258"/>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3108"/>
        <p:cNvGrpSpPr/>
        <p:nvPr/>
      </p:nvGrpSpPr>
      <p:grpSpPr>
        <a:xfrm>
          <a:off x="0" y="0"/>
          <a:ext cx="0" cy="0"/>
          <a:chOff x="0" y="0"/>
          <a:chExt cx="0" cy="0"/>
        </a:xfrm>
      </p:grpSpPr>
      <p:sp>
        <p:nvSpPr>
          <p:cNvPr id="3109" name="Google Shape;3109;g295ec2f26d2_0_1266"/>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IDENTITY VS ACCESS</a:t>
            </a:r>
            <a:endParaRPr/>
          </a:p>
        </p:txBody>
      </p:sp>
      <p:sp>
        <p:nvSpPr>
          <p:cNvPr id="3110" name="Google Shape;3110;g295ec2f26d2_0_126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237</a:t>
            </a:fld>
            <a:endParaRPr sz="2400" b="1" i="0" u="none" strike="noStrike" cap="none">
              <a:solidFill>
                <a:srgbClr val="D1282E"/>
              </a:solidFill>
              <a:latin typeface="Arial"/>
              <a:ea typeface="Arial"/>
              <a:cs typeface="Arial"/>
              <a:sym typeface="Arial"/>
            </a:endParaRPr>
          </a:p>
        </p:txBody>
      </p:sp>
      <p:sp>
        <p:nvSpPr>
          <p:cNvPr id="3111" name="Google Shape;3111;g295ec2f26d2_0_1266"/>
          <p:cNvSpPr txBox="1"/>
          <p:nvPr/>
        </p:nvSpPr>
        <p:spPr>
          <a:xfrm>
            <a:off x="1095279" y="1174430"/>
            <a:ext cx="10508400" cy="403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Identity</a:t>
            </a:r>
            <a:r>
              <a:rPr lang="en-US" sz="3200">
                <a:solidFill>
                  <a:schemeClr val="dk1"/>
                </a:solidFill>
                <a:latin typeface="Arial"/>
                <a:ea typeface="Arial"/>
                <a:cs typeface="Arial"/>
                <a:sym typeface="Arial"/>
              </a:rPr>
              <a:t> – who you are</a:t>
            </a:r>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Access</a:t>
            </a:r>
            <a:r>
              <a:rPr lang="en-US" sz="3200">
                <a:solidFill>
                  <a:schemeClr val="dk1"/>
                </a:solidFill>
                <a:latin typeface="Arial"/>
                <a:ea typeface="Arial"/>
                <a:cs typeface="Arial"/>
                <a:sym typeface="Arial"/>
              </a:rPr>
              <a:t> – what you’re allowed to do</a:t>
            </a:r>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Authentication</a:t>
            </a:r>
            <a:r>
              <a:rPr lang="en-US" sz="3200">
                <a:solidFill>
                  <a:schemeClr val="dk1"/>
                </a:solidFill>
                <a:latin typeface="Arial"/>
                <a:ea typeface="Arial"/>
                <a:cs typeface="Arial"/>
                <a:sym typeface="Arial"/>
              </a:rPr>
              <a:t> – proving your identity, e.g user SUSANMARTIN with password Sn0wFl@ke</a:t>
            </a:r>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Authorization</a:t>
            </a:r>
            <a:r>
              <a:rPr lang="en-US" sz="3200">
                <a:solidFill>
                  <a:schemeClr val="dk1"/>
                </a:solidFill>
                <a:latin typeface="Arial"/>
                <a:ea typeface="Arial"/>
                <a:cs typeface="Arial"/>
                <a:sym typeface="Arial"/>
              </a:rPr>
              <a:t> – the right to do something, SUSANMARTIN – ACCOUNTADMIN aka Snowflake superuser</a:t>
            </a:r>
            <a:endParaRPr/>
          </a:p>
        </p:txBody>
      </p:sp>
      <p:sp>
        <p:nvSpPr>
          <p:cNvPr id="3112" name="Google Shape;3112;g295ec2f26d2_0_1266"/>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3117"/>
        <p:cNvGrpSpPr/>
        <p:nvPr/>
      </p:nvGrpSpPr>
      <p:grpSpPr>
        <a:xfrm>
          <a:off x="0" y="0"/>
          <a:ext cx="0" cy="0"/>
          <a:chOff x="0" y="0"/>
          <a:chExt cx="0" cy="0"/>
        </a:xfrm>
      </p:grpSpPr>
      <p:sp>
        <p:nvSpPr>
          <p:cNvPr id="3118" name="Google Shape;3118;g295ec2f26d2_0_1274"/>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AUTHORIZATION AND RBAC</a:t>
            </a:r>
            <a:endParaRPr/>
          </a:p>
        </p:txBody>
      </p:sp>
      <p:sp>
        <p:nvSpPr>
          <p:cNvPr id="3119" name="Google Shape;3119;g295ec2f26d2_0_127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238</a:t>
            </a:fld>
            <a:endParaRPr sz="2400" b="1" i="0" u="none" strike="noStrike" cap="none">
              <a:solidFill>
                <a:srgbClr val="D1282E"/>
              </a:solidFill>
              <a:latin typeface="Arial"/>
              <a:ea typeface="Arial"/>
              <a:cs typeface="Arial"/>
              <a:sym typeface="Arial"/>
            </a:endParaRPr>
          </a:p>
        </p:txBody>
      </p:sp>
      <p:sp>
        <p:nvSpPr>
          <p:cNvPr id="3120" name="Google Shape;3120;g295ec2f26d2_0_1274"/>
          <p:cNvSpPr txBox="1"/>
          <p:nvPr/>
        </p:nvSpPr>
        <p:spPr>
          <a:xfrm>
            <a:off x="1095279" y="1174430"/>
            <a:ext cx="8226600" cy="255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Snowflake authorization</a:t>
            </a:r>
            <a:r>
              <a:rPr lang="en-US" sz="3200">
                <a:solidFill>
                  <a:schemeClr val="dk1"/>
                </a:solidFill>
                <a:latin typeface="Arial"/>
                <a:ea typeface="Arial"/>
                <a:cs typeface="Arial"/>
                <a:sym typeface="Arial"/>
              </a:rPr>
              <a:t> allows you to do things in the data warehouse </a:t>
            </a:r>
            <a:r>
              <a:rPr lang="en-US" sz="3200" b="1">
                <a:solidFill>
                  <a:schemeClr val="dk1"/>
                </a:solidFill>
                <a:latin typeface="Arial"/>
                <a:ea typeface="Arial"/>
                <a:cs typeface="Arial"/>
                <a:sym typeface="Arial"/>
              </a:rPr>
              <a:t>based on your role</a:t>
            </a:r>
            <a:r>
              <a:rPr lang="en-US" sz="3200">
                <a:solidFill>
                  <a:schemeClr val="dk1"/>
                </a:solidFill>
                <a:latin typeface="Arial"/>
                <a:ea typeface="Arial"/>
                <a:cs typeface="Arial"/>
                <a:sym typeface="Arial"/>
              </a:rPr>
              <a:t>, that’s </a:t>
            </a:r>
            <a:r>
              <a:rPr lang="en-US" sz="3200" b="1">
                <a:solidFill>
                  <a:schemeClr val="dk1"/>
                </a:solidFill>
                <a:latin typeface="Arial"/>
                <a:ea typeface="Arial"/>
                <a:cs typeface="Arial"/>
                <a:sym typeface="Arial"/>
              </a:rPr>
              <a:t>called Role-Based Access Control </a:t>
            </a:r>
            <a:r>
              <a:rPr lang="en-US" sz="3200">
                <a:solidFill>
                  <a:schemeClr val="dk1"/>
                </a:solidFill>
                <a:latin typeface="Arial"/>
                <a:ea typeface="Arial"/>
                <a:cs typeface="Arial"/>
                <a:sym typeface="Arial"/>
              </a:rPr>
              <a:t>(RBAC).  </a:t>
            </a:r>
            <a:endParaRPr sz="3200">
              <a:solidFill>
                <a:schemeClr val="dk1"/>
              </a:solidFill>
              <a:latin typeface="Arial"/>
              <a:ea typeface="Arial"/>
              <a:cs typeface="Arial"/>
              <a:sym typeface="Arial"/>
            </a:endParaRPr>
          </a:p>
        </p:txBody>
      </p:sp>
      <p:sp>
        <p:nvSpPr>
          <p:cNvPr id="3121" name="Google Shape;3121;g295ec2f26d2_0_1274"/>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3126"/>
        <p:cNvGrpSpPr/>
        <p:nvPr/>
      </p:nvGrpSpPr>
      <p:grpSpPr>
        <a:xfrm>
          <a:off x="0" y="0"/>
          <a:ext cx="0" cy="0"/>
          <a:chOff x="0" y="0"/>
          <a:chExt cx="0" cy="0"/>
        </a:xfrm>
      </p:grpSpPr>
      <p:sp>
        <p:nvSpPr>
          <p:cNvPr id="3127" name="Google Shape;3127;g295ec2f26d2_0_1282"/>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ROLE SWITCHING</a:t>
            </a:r>
            <a:endParaRPr/>
          </a:p>
        </p:txBody>
      </p:sp>
      <p:sp>
        <p:nvSpPr>
          <p:cNvPr id="3128" name="Google Shape;3128;g295ec2f26d2_0_128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239</a:t>
            </a:fld>
            <a:endParaRPr sz="2400" b="1" i="0" u="none" strike="noStrike" cap="none">
              <a:solidFill>
                <a:srgbClr val="D1282E"/>
              </a:solidFill>
              <a:latin typeface="Arial"/>
              <a:ea typeface="Arial"/>
              <a:cs typeface="Arial"/>
              <a:sym typeface="Arial"/>
            </a:endParaRPr>
          </a:p>
        </p:txBody>
      </p:sp>
      <p:sp>
        <p:nvSpPr>
          <p:cNvPr id="3129" name="Google Shape;3129;g295ec2f26d2_0_1282"/>
          <p:cNvSpPr txBox="1"/>
          <p:nvPr/>
        </p:nvSpPr>
        <p:spPr>
          <a:xfrm>
            <a:off x="1095279" y="1174430"/>
            <a:ext cx="9267900" cy="501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Snowflake allows you to </a:t>
            </a:r>
            <a:r>
              <a:rPr lang="en-US" sz="3200" b="1">
                <a:solidFill>
                  <a:schemeClr val="dk1"/>
                </a:solidFill>
                <a:latin typeface="Arial"/>
                <a:ea typeface="Arial"/>
                <a:cs typeface="Arial"/>
                <a:sym typeface="Arial"/>
              </a:rPr>
              <a:t>switch roles </a:t>
            </a:r>
            <a:r>
              <a:rPr lang="en-US" sz="3200">
                <a:solidFill>
                  <a:schemeClr val="dk1"/>
                </a:solidFill>
                <a:latin typeface="Arial"/>
                <a:ea typeface="Arial"/>
                <a:cs typeface="Arial"/>
                <a:sym typeface="Arial"/>
              </a:rPr>
              <a:t>without doing further authentication.</a:t>
            </a:r>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The standard roles are </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ACCOUNTADMIN</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SYSADMIN</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SECURITYADMIN</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USERADMIN</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PUBLIC</a:t>
            </a:r>
            <a:endParaRPr/>
          </a:p>
        </p:txBody>
      </p:sp>
      <p:sp>
        <p:nvSpPr>
          <p:cNvPr id="3130" name="Google Shape;3130;g295ec2f26d2_0_128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g294a025d0a6_0_9"/>
          <p:cNvSpPr txBox="1">
            <a:spLocks noGrp="1"/>
          </p:cNvSpPr>
          <p:nvPr>
            <p:ph type="body" idx="1"/>
          </p:nvPr>
        </p:nvSpPr>
        <p:spPr>
          <a:xfrm>
            <a:off x="457200" y="805417"/>
            <a:ext cx="7620000" cy="378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00"/>
              <a:buNone/>
            </a:pPr>
            <a:endParaRPr/>
          </a:p>
          <a:p>
            <a:pPr marL="0" lvl="0" indent="0" algn="l" rtl="0">
              <a:lnSpc>
                <a:spcPct val="100000"/>
              </a:lnSpc>
              <a:spcBef>
                <a:spcPts val="1067"/>
              </a:spcBef>
              <a:spcAft>
                <a:spcPts val="0"/>
              </a:spcAft>
              <a:buSzPts val="1500"/>
              <a:buNone/>
            </a:pPr>
            <a:endParaRPr/>
          </a:p>
        </p:txBody>
      </p:sp>
      <p:sp>
        <p:nvSpPr>
          <p:cNvPr id="1193" name="Google Shape;1193;g294a025d0a6_0_9"/>
          <p:cNvSpPr txBox="1"/>
          <p:nvPr/>
        </p:nvSpPr>
        <p:spPr>
          <a:xfrm>
            <a:off x="0" y="650817"/>
            <a:ext cx="8683500" cy="9165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5467">
                <a:solidFill>
                  <a:srgbClr val="FF0000"/>
                </a:solidFill>
                <a:latin typeface="Arial"/>
                <a:ea typeface="Arial"/>
                <a:cs typeface="Arial"/>
                <a:sym typeface="Arial"/>
              </a:rPr>
              <a:t>Experiment</a:t>
            </a:r>
            <a:endParaRPr sz="667">
              <a:solidFill>
                <a:srgbClr val="002060"/>
              </a:solidFill>
              <a:latin typeface="Arial"/>
              <a:ea typeface="Arial"/>
              <a:cs typeface="Arial"/>
              <a:sym typeface="Arial"/>
            </a:endParaRPr>
          </a:p>
        </p:txBody>
      </p:sp>
      <p:pic>
        <p:nvPicPr>
          <p:cNvPr id="1194" name="Google Shape;1194;g294a025d0a6_0_9"/>
          <p:cNvPicPr preferRelativeResize="0"/>
          <p:nvPr/>
        </p:nvPicPr>
        <p:blipFill rotWithShape="1">
          <a:blip r:embed="rId3">
            <a:alphaModFix/>
          </a:blip>
          <a:srcRect t="16072"/>
          <a:stretch/>
        </p:blipFill>
        <p:spPr>
          <a:xfrm>
            <a:off x="0" y="2138463"/>
            <a:ext cx="8448800" cy="4719541"/>
          </a:xfrm>
          <a:prstGeom prst="rect">
            <a:avLst/>
          </a:prstGeom>
          <a:noFill/>
          <a:ln>
            <a:noFill/>
          </a:ln>
        </p:spPr>
      </p:pic>
      <p:sp>
        <p:nvSpPr>
          <p:cNvPr id="1195" name="Google Shape;1195;g294a025d0a6_0_9"/>
          <p:cNvSpPr txBox="1">
            <a:spLocks noGrp="1"/>
          </p:cNvSpPr>
          <p:nvPr>
            <p:ph type="ftr" idx="11"/>
          </p:nvPr>
        </p:nvSpPr>
        <p:spPr>
          <a:xfrm>
            <a:off x="44301" y="6574155"/>
            <a:ext cx="4572000" cy="28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 2023 by Innovation In Software Corporation </a:t>
            </a:r>
            <a:br>
              <a:rPr lang="en-US"/>
            </a:br>
            <a:endParaRPr/>
          </a:p>
        </p:txBody>
      </p:sp>
      <p:sp>
        <p:nvSpPr>
          <p:cNvPr id="1196" name="Google Shape;1196;g294a025d0a6_0_9"/>
          <p:cNvSpPr txBox="1"/>
          <p:nvPr/>
        </p:nvSpPr>
        <p:spPr>
          <a:xfrm>
            <a:off x="8815128" y="3213514"/>
            <a:ext cx="2672700" cy="178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Content</a:t>
            </a:r>
            <a:endParaRPr/>
          </a:p>
          <a:p>
            <a:pPr marL="0" marR="0" lvl="0" indent="0" algn="l" rtl="0">
              <a:spcBef>
                <a:spcPts val="0"/>
              </a:spcBef>
              <a:spcAft>
                <a:spcPts val="0"/>
              </a:spcAft>
              <a:buNone/>
            </a:pPr>
            <a:r>
              <a:rPr lang="en-US" sz="2400">
                <a:solidFill>
                  <a:schemeClr val="dk1"/>
                </a:solidFill>
              </a:rPr>
              <a:t>LAB 2 - Auto Detect Schemas</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3135"/>
        <p:cNvGrpSpPr/>
        <p:nvPr/>
      </p:nvGrpSpPr>
      <p:grpSpPr>
        <a:xfrm>
          <a:off x="0" y="0"/>
          <a:ext cx="0" cy="0"/>
          <a:chOff x="0" y="0"/>
          <a:chExt cx="0" cy="0"/>
        </a:xfrm>
      </p:grpSpPr>
      <p:sp>
        <p:nvSpPr>
          <p:cNvPr id="3136" name="Google Shape;3136;g295ec2f26d2_0_1290"/>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PUBLIC DATABASE ACCESS</a:t>
            </a:r>
            <a:endParaRPr/>
          </a:p>
        </p:txBody>
      </p:sp>
      <p:sp>
        <p:nvSpPr>
          <p:cNvPr id="3137" name="Google Shape;3137;g295ec2f26d2_0_129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240</a:t>
            </a:fld>
            <a:endParaRPr sz="2400" b="1" i="0" u="none" strike="noStrike" cap="none">
              <a:solidFill>
                <a:srgbClr val="D1282E"/>
              </a:solidFill>
              <a:latin typeface="Arial"/>
              <a:ea typeface="Arial"/>
              <a:cs typeface="Arial"/>
              <a:sym typeface="Arial"/>
            </a:endParaRPr>
          </a:p>
        </p:txBody>
      </p:sp>
      <p:sp>
        <p:nvSpPr>
          <p:cNvPr id="3138" name="Google Shape;3138;g295ec2f26d2_0_1290"/>
          <p:cNvSpPr txBox="1"/>
          <p:nvPr/>
        </p:nvSpPr>
        <p:spPr>
          <a:xfrm>
            <a:off x="1095279" y="1174430"/>
            <a:ext cx="9267900" cy="403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Snowflake provides functions to view role availability.  For example, to see what roles you have available you could execute</a:t>
            </a:r>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select current_available_roles();</a:t>
            </a:r>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p:txBody>
      </p:sp>
      <p:sp>
        <p:nvSpPr>
          <p:cNvPr id="3139" name="Google Shape;3139;g295ec2f26d2_0_1290"/>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3144"/>
        <p:cNvGrpSpPr/>
        <p:nvPr/>
      </p:nvGrpSpPr>
      <p:grpSpPr>
        <a:xfrm>
          <a:off x="0" y="0"/>
          <a:ext cx="0" cy="0"/>
          <a:chOff x="0" y="0"/>
          <a:chExt cx="0" cy="0"/>
        </a:xfrm>
      </p:grpSpPr>
      <p:sp>
        <p:nvSpPr>
          <p:cNvPr id="3145" name="Google Shape;3145;g295ec2f26d2_0_1298"/>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USERS &amp; ROLES</a:t>
            </a:r>
            <a:endParaRPr/>
          </a:p>
        </p:txBody>
      </p:sp>
      <p:sp>
        <p:nvSpPr>
          <p:cNvPr id="3146" name="Google Shape;3146;g295ec2f26d2_0_129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241</a:t>
            </a:fld>
            <a:endParaRPr sz="2400" b="1" i="0" u="none" strike="noStrike" cap="none">
              <a:solidFill>
                <a:srgbClr val="D1282E"/>
              </a:solidFill>
              <a:latin typeface="Arial"/>
              <a:ea typeface="Arial"/>
              <a:cs typeface="Arial"/>
              <a:sym typeface="Arial"/>
            </a:endParaRPr>
          </a:p>
        </p:txBody>
      </p:sp>
      <p:sp>
        <p:nvSpPr>
          <p:cNvPr id="3147" name="Google Shape;3147;g295ec2f26d2_0_1298"/>
          <p:cNvSpPr txBox="1"/>
          <p:nvPr/>
        </p:nvSpPr>
        <p:spPr>
          <a:xfrm>
            <a:off x="899336" y="933526"/>
            <a:ext cx="10197300" cy="354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ACCOUNTADMIN isthe only role that have default access to the Account Usage in the Snowflake Console  </a:t>
            </a:r>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p:txBody>
      </p:sp>
      <p:pic>
        <p:nvPicPr>
          <p:cNvPr id="3148" name="Google Shape;3148;g295ec2f26d2_0_1298"/>
          <p:cNvPicPr preferRelativeResize="0"/>
          <p:nvPr/>
        </p:nvPicPr>
        <p:blipFill rotWithShape="1">
          <a:blip r:embed="rId3">
            <a:alphaModFix/>
          </a:blip>
          <a:srcRect/>
          <a:stretch/>
        </p:blipFill>
        <p:spPr>
          <a:xfrm>
            <a:off x="1085857" y="2126271"/>
            <a:ext cx="9824341" cy="4444345"/>
          </a:xfrm>
          <a:prstGeom prst="rect">
            <a:avLst/>
          </a:prstGeom>
          <a:noFill/>
          <a:ln>
            <a:noFill/>
          </a:ln>
        </p:spPr>
      </p:pic>
      <p:sp>
        <p:nvSpPr>
          <p:cNvPr id="3149" name="Google Shape;3149;g295ec2f26d2_0_1298"/>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3154"/>
        <p:cNvGrpSpPr/>
        <p:nvPr/>
      </p:nvGrpSpPr>
      <p:grpSpPr>
        <a:xfrm>
          <a:off x="0" y="0"/>
          <a:ext cx="0" cy="0"/>
          <a:chOff x="0" y="0"/>
          <a:chExt cx="0" cy="0"/>
        </a:xfrm>
      </p:grpSpPr>
      <p:sp>
        <p:nvSpPr>
          <p:cNvPr id="3155" name="Google Shape;3155;g295ec2f26d2_0_1307"/>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MANAGING USERS AND ROLES</a:t>
            </a:r>
            <a:endParaRPr/>
          </a:p>
        </p:txBody>
      </p:sp>
      <p:sp>
        <p:nvSpPr>
          <p:cNvPr id="3156" name="Google Shape;3156;g295ec2f26d2_0_130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242</a:t>
            </a:fld>
            <a:endParaRPr sz="2400" b="1" i="0" u="none" strike="noStrike" cap="none">
              <a:solidFill>
                <a:srgbClr val="D1282E"/>
              </a:solidFill>
              <a:latin typeface="Arial"/>
              <a:ea typeface="Arial"/>
              <a:cs typeface="Arial"/>
              <a:sym typeface="Arial"/>
            </a:endParaRPr>
          </a:p>
        </p:txBody>
      </p:sp>
      <p:sp>
        <p:nvSpPr>
          <p:cNvPr id="3157" name="Google Shape;3157;g295ec2f26d2_0_1307"/>
          <p:cNvSpPr txBox="1"/>
          <p:nvPr/>
        </p:nvSpPr>
        <p:spPr>
          <a:xfrm>
            <a:off x="1334125" y="1166842"/>
            <a:ext cx="102693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Snowflake recommends using SCIM where supported by your Identity Provider to provision and externally manage users and roles in Snowflake. </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Identity Providers can be further configured to synchronize users and roles with your Active Directory users and groups. Examples include Okta SCIM and Azure AD SCIM </a:t>
            </a:r>
            <a:endParaRPr sz="2400">
              <a:solidFill>
                <a:schemeClr val="dk1"/>
              </a:solidFill>
              <a:latin typeface="Arial"/>
              <a:ea typeface="Arial"/>
              <a:cs typeface="Arial"/>
              <a:sym typeface="Arial"/>
            </a:endParaRPr>
          </a:p>
        </p:txBody>
      </p:sp>
      <p:pic>
        <p:nvPicPr>
          <p:cNvPr id="3158" name="Google Shape;3158;g295ec2f26d2_0_1307"/>
          <p:cNvPicPr preferRelativeResize="0"/>
          <p:nvPr/>
        </p:nvPicPr>
        <p:blipFill rotWithShape="1">
          <a:blip r:embed="rId3">
            <a:alphaModFix/>
          </a:blip>
          <a:srcRect/>
          <a:stretch/>
        </p:blipFill>
        <p:spPr>
          <a:xfrm>
            <a:off x="3708113" y="3475166"/>
            <a:ext cx="5915025" cy="2400300"/>
          </a:xfrm>
          <a:prstGeom prst="rect">
            <a:avLst/>
          </a:prstGeom>
          <a:noFill/>
          <a:ln>
            <a:noFill/>
          </a:ln>
        </p:spPr>
      </p:pic>
      <p:sp>
        <p:nvSpPr>
          <p:cNvPr id="3159" name="Google Shape;3159;g295ec2f26d2_0_1307"/>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g295ec2f26d2_0_1316"/>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SAML OR OAUTH</a:t>
            </a:r>
            <a:endParaRPr/>
          </a:p>
        </p:txBody>
      </p:sp>
      <p:sp>
        <p:nvSpPr>
          <p:cNvPr id="3166" name="Google Shape;3166;g295ec2f26d2_0_131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243</a:t>
            </a:fld>
            <a:endParaRPr sz="2400" b="1" i="0" u="none" strike="noStrike" cap="none">
              <a:solidFill>
                <a:srgbClr val="D1282E"/>
              </a:solidFill>
              <a:latin typeface="Arial"/>
              <a:ea typeface="Arial"/>
              <a:cs typeface="Arial"/>
              <a:sym typeface="Arial"/>
            </a:endParaRPr>
          </a:p>
        </p:txBody>
      </p:sp>
      <p:sp>
        <p:nvSpPr>
          <p:cNvPr id="3167" name="Google Shape;3167;g295ec2f26d2_0_1316"/>
          <p:cNvSpPr txBox="1"/>
          <p:nvPr/>
        </p:nvSpPr>
        <p:spPr>
          <a:xfrm>
            <a:off x="1334125" y="1093610"/>
            <a:ext cx="10269300" cy="526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333333"/>
                </a:solidFill>
                <a:latin typeface="Poppins"/>
                <a:ea typeface="Poppins"/>
                <a:cs typeface="Poppins"/>
                <a:sym typeface="Poppins"/>
              </a:rPr>
              <a:t>SAML and OAuth are great protocols within identity management.   SAML is based around user authentication and OAuth is based around authorization. </a:t>
            </a:r>
            <a:endParaRPr/>
          </a:p>
          <a:p>
            <a:pPr marL="0" marR="0" lvl="0" indent="0" algn="l" rtl="0">
              <a:spcBef>
                <a:spcPts val="0"/>
              </a:spcBef>
              <a:spcAft>
                <a:spcPts val="0"/>
              </a:spcAft>
              <a:buNone/>
            </a:pPr>
            <a:br>
              <a:rPr lang="en-US" sz="2400">
                <a:solidFill>
                  <a:schemeClr val="dk1"/>
                </a:solidFill>
                <a:latin typeface="Arial"/>
                <a:ea typeface="Arial"/>
                <a:cs typeface="Arial"/>
                <a:sym typeface="Arial"/>
              </a:rPr>
            </a:br>
            <a:r>
              <a:rPr lang="en-US" sz="2400" b="0" i="0">
                <a:solidFill>
                  <a:srgbClr val="333333"/>
                </a:solidFill>
                <a:latin typeface="Poppins"/>
                <a:ea typeface="Poppins"/>
                <a:cs typeface="Poppins"/>
                <a:sym typeface="Poppins"/>
              </a:rPr>
              <a:t>If you’re using an external identity provider such as Okta, it’s likely you have the ability to use both SAML and OAuth for a variety of applications and integrations.  Specifically with regards to Okta, it would be recommended to use OAuth because the specification has more levels of trust and security, and you can configure different authorization flows for each one of these.  </a:t>
            </a:r>
            <a:endParaRPr/>
          </a:p>
          <a:p>
            <a:pPr marL="0" marR="0" lvl="0" indent="0" algn="l" rtl="0">
              <a:spcBef>
                <a:spcPts val="0"/>
              </a:spcBef>
              <a:spcAft>
                <a:spcPts val="0"/>
              </a:spcAft>
              <a:buNone/>
            </a:pPr>
            <a:endParaRPr sz="2400">
              <a:solidFill>
                <a:srgbClr val="333333"/>
              </a:solidFill>
              <a:latin typeface="Poppins"/>
              <a:ea typeface="Poppins"/>
              <a:cs typeface="Poppins"/>
              <a:sym typeface="Poppins"/>
            </a:endParaRPr>
          </a:p>
          <a:p>
            <a:pPr marL="0" marR="0" lvl="0" indent="0" algn="l" rtl="0">
              <a:spcBef>
                <a:spcPts val="0"/>
              </a:spcBef>
              <a:spcAft>
                <a:spcPts val="0"/>
              </a:spcAft>
              <a:buNone/>
            </a:pPr>
            <a:r>
              <a:rPr lang="en-US" sz="2400" b="0" i="0">
                <a:solidFill>
                  <a:srgbClr val="333333"/>
                </a:solidFill>
                <a:latin typeface="Poppins"/>
                <a:ea typeface="Poppins"/>
                <a:cs typeface="Poppins"/>
                <a:sym typeface="Poppins"/>
              </a:rPr>
              <a:t>In either case, this is an area that requires experience and Subject Matter Expertise (SME) to most correctly secure.</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p:txBody>
      </p:sp>
      <p:sp>
        <p:nvSpPr>
          <p:cNvPr id="3168" name="Google Shape;3168;g295ec2f26d2_0_1316"/>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3173"/>
        <p:cNvGrpSpPr/>
        <p:nvPr/>
      </p:nvGrpSpPr>
      <p:grpSpPr>
        <a:xfrm>
          <a:off x="0" y="0"/>
          <a:ext cx="0" cy="0"/>
          <a:chOff x="0" y="0"/>
          <a:chExt cx="0" cy="0"/>
        </a:xfrm>
      </p:grpSpPr>
      <p:sp>
        <p:nvSpPr>
          <p:cNvPr id="3174" name="Google Shape;3174;g295ec2f26d2_0_1324"/>
          <p:cNvSpPr txBox="1">
            <a:spLocks noGrp="1"/>
          </p:cNvSpPr>
          <p:nvPr>
            <p:ph type="title"/>
          </p:nvPr>
        </p:nvSpPr>
        <p:spPr>
          <a:xfrm>
            <a:off x="609600" y="388328"/>
            <a:ext cx="85575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ACCESS CONTROL FRAMEWORK</a:t>
            </a:r>
            <a:endParaRPr/>
          </a:p>
        </p:txBody>
      </p:sp>
      <p:sp>
        <p:nvSpPr>
          <p:cNvPr id="3175" name="Google Shape;3175;g295ec2f26d2_0_132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244</a:t>
            </a:fld>
            <a:endParaRPr sz="2400" b="1" i="0" u="none" strike="noStrike" cap="none">
              <a:solidFill>
                <a:srgbClr val="D1282E"/>
              </a:solidFill>
              <a:latin typeface="Arial"/>
              <a:ea typeface="Arial"/>
              <a:cs typeface="Arial"/>
              <a:sym typeface="Arial"/>
            </a:endParaRPr>
          </a:p>
        </p:txBody>
      </p:sp>
      <p:sp>
        <p:nvSpPr>
          <p:cNvPr id="3176" name="Google Shape;3176;g295ec2f26d2_0_1324"/>
          <p:cNvSpPr txBox="1"/>
          <p:nvPr/>
        </p:nvSpPr>
        <p:spPr>
          <a:xfrm>
            <a:off x="2118360" y="1463040"/>
            <a:ext cx="7650600" cy="3355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000000"/>
                </a:solidFill>
                <a:latin typeface="Arial"/>
                <a:ea typeface="Arial"/>
                <a:cs typeface="Arial"/>
                <a:sym typeface="Arial"/>
              </a:rPr>
              <a:t>Snowflake’s approach to access control combines aspects from both of the following models:</a:t>
            </a:r>
            <a:endParaRPr/>
          </a:p>
          <a:p>
            <a:pPr marL="0" marR="0" lvl="0" indent="-152400" algn="l" rtl="0">
              <a:spcBef>
                <a:spcPts val="1200"/>
              </a:spcBef>
              <a:spcAft>
                <a:spcPts val="0"/>
              </a:spcAft>
              <a:buClr>
                <a:srgbClr val="000000"/>
              </a:buClr>
              <a:buSzPts val="2400"/>
              <a:buFont typeface="Arial"/>
              <a:buChar char="•"/>
            </a:pPr>
            <a:r>
              <a:rPr lang="en-US" sz="2400" b="1" i="0">
                <a:solidFill>
                  <a:srgbClr val="000000"/>
                </a:solidFill>
                <a:latin typeface="Arial"/>
                <a:ea typeface="Arial"/>
                <a:cs typeface="Arial"/>
                <a:sym typeface="Arial"/>
              </a:rPr>
              <a:t>Discretionary Access Control (DAC):</a:t>
            </a:r>
            <a:r>
              <a:rPr lang="en-US" sz="2400" b="0" i="0">
                <a:solidFill>
                  <a:srgbClr val="000000"/>
                </a:solidFill>
                <a:latin typeface="Arial"/>
                <a:ea typeface="Arial"/>
                <a:cs typeface="Arial"/>
                <a:sym typeface="Arial"/>
              </a:rPr>
              <a:t> Each object has an owner, who can in turn grant access to that object.</a:t>
            </a:r>
            <a:endParaRPr/>
          </a:p>
          <a:p>
            <a:pPr marL="0" marR="0" lvl="0" indent="-152400" algn="l" rtl="0">
              <a:spcBef>
                <a:spcPts val="1200"/>
              </a:spcBef>
              <a:spcAft>
                <a:spcPts val="0"/>
              </a:spcAft>
              <a:buClr>
                <a:srgbClr val="000000"/>
              </a:buClr>
              <a:buSzPts val="2400"/>
              <a:buFont typeface="Arial"/>
              <a:buChar char="•"/>
            </a:pPr>
            <a:r>
              <a:rPr lang="en-US" sz="2400" b="1" i="0">
                <a:solidFill>
                  <a:srgbClr val="000000"/>
                </a:solidFill>
                <a:latin typeface="Arial"/>
                <a:ea typeface="Arial"/>
                <a:cs typeface="Arial"/>
                <a:sym typeface="Arial"/>
              </a:rPr>
              <a:t>Role-based Access Control (RBAC):</a:t>
            </a:r>
            <a:r>
              <a:rPr lang="en-US" sz="2400" b="0" i="0">
                <a:solidFill>
                  <a:srgbClr val="000000"/>
                </a:solidFill>
                <a:latin typeface="Arial"/>
                <a:ea typeface="Arial"/>
                <a:cs typeface="Arial"/>
                <a:sym typeface="Arial"/>
              </a:rPr>
              <a:t> Access privileges are assigned to roles, which are in turn assigned to users.</a:t>
            </a:r>
            <a:endParaRPr/>
          </a:p>
        </p:txBody>
      </p:sp>
      <p:sp>
        <p:nvSpPr>
          <p:cNvPr id="3177" name="Google Shape;3177;g295ec2f26d2_0_1324"/>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3182"/>
        <p:cNvGrpSpPr/>
        <p:nvPr/>
      </p:nvGrpSpPr>
      <p:grpSpPr>
        <a:xfrm>
          <a:off x="0" y="0"/>
          <a:ext cx="0" cy="0"/>
          <a:chOff x="0" y="0"/>
          <a:chExt cx="0" cy="0"/>
        </a:xfrm>
      </p:grpSpPr>
      <p:sp>
        <p:nvSpPr>
          <p:cNvPr id="3183" name="Google Shape;3183;g295ec2f26d2_0_1332"/>
          <p:cNvSpPr txBox="1">
            <a:spLocks noGrp="1"/>
          </p:cNvSpPr>
          <p:nvPr>
            <p:ph type="title"/>
          </p:nvPr>
        </p:nvSpPr>
        <p:spPr>
          <a:xfrm>
            <a:off x="609600" y="388328"/>
            <a:ext cx="100890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ACCESS CONTROL KEY CONCEPTS</a:t>
            </a:r>
            <a:endParaRPr/>
          </a:p>
        </p:txBody>
      </p:sp>
      <p:sp>
        <p:nvSpPr>
          <p:cNvPr id="3184" name="Google Shape;3184;g295ec2f26d2_0_133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245</a:t>
            </a:fld>
            <a:endParaRPr sz="2400" b="1" i="0" u="none" strike="noStrike" cap="none">
              <a:solidFill>
                <a:srgbClr val="D1282E"/>
              </a:solidFill>
              <a:latin typeface="Arial"/>
              <a:ea typeface="Arial"/>
              <a:cs typeface="Arial"/>
              <a:sym typeface="Arial"/>
            </a:endParaRPr>
          </a:p>
        </p:txBody>
      </p:sp>
      <p:sp>
        <p:nvSpPr>
          <p:cNvPr id="3185" name="Google Shape;3185;g295ec2f26d2_0_1332"/>
          <p:cNvSpPr txBox="1"/>
          <p:nvPr/>
        </p:nvSpPr>
        <p:spPr>
          <a:xfrm>
            <a:off x="1325880" y="1463040"/>
            <a:ext cx="9982200" cy="387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a:solidFill>
                  <a:srgbClr val="000000"/>
                </a:solidFill>
                <a:latin typeface="Arial"/>
                <a:ea typeface="Arial"/>
                <a:cs typeface="Arial"/>
                <a:sym typeface="Arial"/>
              </a:rPr>
              <a:t>Securable object</a:t>
            </a:r>
            <a:r>
              <a:rPr lang="en-US" sz="2400" b="0" i="0">
                <a:solidFill>
                  <a:srgbClr val="000000"/>
                </a:solidFill>
                <a:latin typeface="Arial"/>
                <a:ea typeface="Arial"/>
                <a:cs typeface="Arial"/>
                <a:sym typeface="Arial"/>
              </a:rPr>
              <a:t>: An entity to which access can be granted. Unless allowed by a grant, access will be denied.</a:t>
            </a:r>
            <a:endParaRPr/>
          </a:p>
          <a:p>
            <a:pPr marL="0" marR="0" lvl="0" indent="0" algn="l" rtl="0">
              <a:spcBef>
                <a:spcPts val="1200"/>
              </a:spcBef>
              <a:spcAft>
                <a:spcPts val="0"/>
              </a:spcAft>
              <a:buNone/>
            </a:pPr>
            <a:r>
              <a:rPr lang="en-US" sz="2400" b="1" i="0">
                <a:solidFill>
                  <a:srgbClr val="000000"/>
                </a:solidFill>
                <a:latin typeface="Arial"/>
                <a:ea typeface="Arial"/>
                <a:cs typeface="Arial"/>
                <a:sym typeface="Arial"/>
              </a:rPr>
              <a:t>Role</a:t>
            </a:r>
            <a:r>
              <a:rPr lang="en-US" sz="2400" b="0" i="0">
                <a:solidFill>
                  <a:srgbClr val="000000"/>
                </a:solidFill>
                <a:latin typeface="Arial"/>
                <a:ea typeface="Arial"/>
                <a:cs typeface="Arial"/>
                <a:sym typeface="Arial"/>
              </a:rPr>
              <a:t>: An entity to which privileges can be granted. Roles are in turn assigned to users. Note that roles can also be assigned to other roles, creating a role hierarchy.</a:t>
            </a:r>
            <a:endParaRPr/>
          </a:p>
          <a:p>
            <a:pPr marL="0" marR="0" lvl="0" indent="0" algn="l" rtl="0">
              <a:spcBef>
                <a:spcPts val="1200"/>
              </a:spcBef>
              <a:spcAft>
                <a:spcPts val="0"/>
              </a:spcAft>
              <a:buNone/>
            </a:pPr>
            <a:r>
              <a:rPr lang="en-US" sz="2400" b="1" i="0">
                <a:solidFill>
                  <a:srgbClr val="000000"/>
                </a:solidFill>
                <a:latin typeface="Arial"/>
                <a:ea typeface="Arial"/>
                <a:cs typeface="Arial"/>
                <a:sym typeface="Arial"/>
              </a:rPr>
              <a:t>Privilege</a:t>
            </a:r>
            <a:r>
              <a:rPr lang="en-US" sz="2400" b="0" i="0">
                <a:solidFill>
                  <a:srgbClr val="000000"/>
                </a:solidFill>
                <a:latin typeface="Arial"/>
                <a:ea typeface="Arial"/>
                <a:cs typeface="Arial"/>
                <a:sym typeface="Arial"/>
              </a:rPr>
              <a:t>: A defined level of access to an object. Multiple distinct privileges may be used to control the granularity of access granted.</a:t>
            </a:r>
            <a:endParaRPr/>
          </a:p>
          <a:p>
            <a:pPr marL="0" marR="0" lvl="0" indent="0" algn="l" rtl="0">
              <a:spcBef>
                <a:spcPts val="1200"/>
              </a:spcBef>
              <a:spcAft>
                <a:spcPts val="0"/>
              </a:spcAft>
              <a:buNone/>
            </a:pPr>
            <a:r>
              <a:rPr lang="en-US" sz="2400" b="1" i="0">
                <a:solidFill>
                  <a:srgbClr val="000000"/>
                </a:solidFill>
                <a:latin typeface="Arial"/>
                <a:ea typeface="Arial"/>
                <a:cs typeface="Arial"/>
                <a:sym typeface="Arial"/>
              </a:rPr>
              <a:t>User</a:t>
            </a:r>
            <a:r>
              <a:rPr lang="en-US" sz="2400" b="0" i="0">
                <a:solidFill>
                  <a:srgbClr val="000000"/>
                </a:solidFill>
                <a:latin typeface="Arial"/>
                <a:ea typeface="Arial"/>
                <a:cs typeface="Arial"/>
                <a:sym typeface="Arial"/>
              </a:rPr>
              <a:t>: A user identity recognized by Snowflake, whether associated with a person or program.</a:t>
            </a:r>
            <a:endParaRPr/>
          </a:p>
        </p:txBody>
      </p:sp>
      <p:sp>
        <p:nvSpPr>
          <p:cNvPr id="3186" name="Google Shape;3186;g295ec2f26d2_0_133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3191"/>
        <p:cNvGrpSpPr/>
        <p:nvPr/>
      </p:nvGrpSpPr>
      <p:grpSpPr>
        <a:xfrm>
          <a:off x="0" y="0"/>
          <a:ext cx="0" cy="0"/>
          <a:chOff x="0" y="0"/>
          <a:chExt cx="0" cy="0"/>
        </a:xfrm>
      </p:grpSpPr>
      <p:sp>
        <p:nvSpPr>
          <p:cNvPr id="3192" name="Google Shape;3192;g295ec2f26d2_0_1340"/>
          <p:cNvSpPr txBox="1">
            <a:spLocks noGrp="1"/>
          </p:cNvSpPr>
          <p:nvPr>
            <p:ph type="title"/>
          </p:nvPr>
        </p:nvSpPr>
        <p:spPr>
          <a:xfrm>
            <a:off x="609600" y="388328"/>
            <a:ext cx="108579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SNOWFLAKE AUTHENTICATION METHODS</a:t>
            </a:r>
            <a:endParaRPr/>
          </a:p>
        </p:txBody>
      </p:sp>
      <p:sp>
        <p:nvSpPr>
          <p:cNvPr id="3193" name="Google Shape;3193;g295ec2f26d2_0_134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246</a:t>
            </a:fld>
            <a:endParaRPr sz="2400" b="1" i="0" u="none" strike="noStrike" cap="none">
              <a:solidFill>
                <a:srgbClr val="D1282E"/>
              </a:solidFill>
              <a:latin typeface="Arial"/>
              <a:ea typeface="Arial"/>
              <a:cs typeface="Arial"/>
              <a:sym typeface="Arial"/>
            </a:endParaRPr>
          </a:p>
        </p:txBody>
      </p:sp>
      <p:pic>
        <p:nvPicPr>
          <p:cNvPr id="3194" name="Google Shape;3194;g295ec2f26d2_0_1340"/>
          <p:cNvPicPr preferRelativeResize="0"/>
          <p:nvPr/>
        </p:nvPicPr>
        <p:blipFill rotWithShape="1">
          <a:blip r:embed="rId3">
            <a:alphaModFix/>
          </a:blip>
          <a:srcRect/>
          <a:stretch/>
        </p:blipFill>
        <p:spPr>
          <a:xfrm>
            <a:off x="294806" y="1381230"/>
            <a:ext cx="11172668" cy="4902591"/>
          </a:xfrm>
          <a:prstGeom prst="rect">
            <a:avLst/>
          </a:prstGeom>
          <a:noFill/>
          <a:ln>
            <a:noFill/>
          </a:ln>
        </p:spPr>
      </p:pic>
      <p:sp>
        <p:nvSpPr>
          <p:cNvPr id="3195" name="Google Shape;3195;g295ec2f26d2_0_1340"/>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g295ec2f26d2_0_1348"/>
          <p:cNvSpPr txBox="1">
            <a:spLocks noGrp="1"/>
          </p:cNvSpPr>
          <p:nvPr>
            <p:ph type="title"/>
          </p:nvPr>
        </p:nvSpPr>
        <p:spPr>
          <a:xfrm>
            <a:off x="609600" y="388328"/>
            <a:ext cx="108579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AUTHENTICATION BEST PRACTICE</a:t>
            </a:r>
            <a:endParaRPr/>
          </a:p>
        </p:txBody>
      </p:sp>
      <p:sp>
        <p:nvSpPr>
          <p:cNvPr id="3202" name="Google Shape;3202;g295ec2f26d2_0_134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247</a:t>
            </a:fld>
            <a:endParaRPr sz="2400" b="1" i="0" u="none" strike="noStrike" cap="none">
              <a:solidFill>
                <a:srgbClr val="D1282E"/>
              </a:solidFill>
              <a:latin typeface="Arial"/>
              <a:ea typeface="Arial"/>
              <a:cs typeface="Arial"/>
              <a:sym typeface="Arial"/>
            </a:endParaRPr>
          </a:p>
        </p:txBody>
      </p:sp>
      <p:sp>
        <p:nvSpPr>
          <p:cNvPr id="3203" name="Google Shape;3203;g295ec2f26d2_0_1348"/>
          <p:cNvSpPr txBox="1"/>
          <p:nvPr/>
        </p:nvSpPr>
        <p:spPr>
          <a:xfrm>
            <a:off x="884420" y="1301594"/>
            <a:ext cx="8289600" cy="403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dk1"/>
                </a:solidFill>
                <a:latin typeface="Lato"/>
                <a:ea typeface="Lato"/>
                <a:cs typeface="Lato"/>
                <a:sym typeface="Lato"/>
              </a:rPr>
              <a:t>Preference #1:</a:t>
            </a:r>
            <a:r>
              <a:rPr lang="en-US" sz="1800" b="0" i="0">
                <a:solidFill>
                  <a:schemeClr val="dk1"/>
                </a:solidFill>
                <a:latin typeface="Lato"/>
                <a:ea typeface="Lato"/>
                <a:cs typeface="Lato"/>
                <a:sym typeface="Lato"/>
              </a:rPr>
              <a:t> OAuth (either Snowflake OAuth or External OAuth)</a:t>
            </a:r>
            <a:endParaRPr/>
          </a:p>
          <a:p>
            <a:pPr marL="0" marR="0" lvl="0" indent="0" algn="l" rtl="0">
              <a:spcBef>
                <a:spcPts val="1200"/>
              </a:spcBef>
              <a:spcAft>
                <a:spcPts val="0"/>
              </a:spcAft>
              <a:buNone/>
            </a:pPr>
            <a:r>
              <a:rPr lang="en-US" sz="1800" b="1" i="0">
                <a:solidFill>
                  <a:schemeClr val="dk1"/>
                </a:solidFill>
                <a:latin typeface="Lato"/>
                <a:ea typeface="Lato"/>
                <a:cs typeface="Lato"/>
                <a:sym typeface="Lato"/>
              </a:rPr>
              <a:t>Preference #2:</a:t>
            </a:r>
            <a:r>
              <a:rPr lang="en-US" sz="1800" b="0" i="0">
                <a:solidFill>
                  <a:schemeClr val="dk1"/>
                </a:solidFill>
                <a:latin typeface="Lato"/>
                <a:ea typeface="Lato"/>
                <a:cs typeface="Lato"/>
                <a:sym typeface="Lato"/>
              </a:rPr>
              <a:t> External Browser, if it's a desktop application that doesn’t support OAuth</a:t>
            </a:r>
            <a:endParaRPr/>
          </a:p>
          <a:p>
            <a:pPr marL="0" marR="0" lvl="0" indent="0" algn="l" rtl="0">
              <a:spcBef>
                <a:spcPts val="1200"/>
              </a:spcBef>
              <a:spcAft>
                <a:spcPts val="0"/>
              </a:spcAft>
              <a:buNone/>
            </a:pPr>
            <a:r>
              <a:rPr lang="en-US" sz="1800" b="1" i="0">
                <a:solidFill>
                  <a:schemeClr val="dk1"/>
                </a:solidFill>
                <a:latin typeface="Lato"/>
                <a:ea typeface="Lato"/>
                <a:cs typeface="Lato"/>
                <a:sym typeface="Lato"/>
              </a:rPr>
              <a:t>Preference #3: </a:t>
            </a:r>
            <a:r>
              <a:rPr lang="en-US" sz="1800" b="0" i="0">
                <a:solidFill>
                  <a:schemeClr val="dk1"/>
                </a:solidFill>
                <a:latin typeface="Lato"/>
                <a:ea typeface="Lato"/>
                <a:cs typeface="Lato"/>
                <a:sym typeface="Lato"/>
              </a:rPr>
              <a:t>Okta native authentication, if you’re using Okta, and the app supports this method while not supporting OAuth or external browser authentication yet.</a:t>
            </a:r>
            <a:endParaRPr/>
          </a:p>
          <a:p>
            <a:pPr marL="0" marR="0" lvl="0" indent="0" algn="l" rtl="0">
              <a:spcBef>
                <a:spcPts val="1200"/>
              </a:spcBef>
              <a:spcAft>
                <a:spcPts val="0"/>
              </a:spcAft>
              <a:buNone/>
            </a:pPr>
            <a:r>
              <a:rPr lang="en-US" sz="1800" b="1" i="0">
                <a:solidFill>
                  <a:schemeClr val="dk1"/>
                </a:solidFill>
                <a:latin typeface="Lato"/>
                <a:ea typeface="Lato"/>
                <a:cs typeface="Lato"/>
                <a:sym typeface="Lato"/>
              </a:rPr>
              <a:t>Preference #4:</a:t>
            </a:r>
            <a:r>
              <a:rPr lang="en-US" sz="1800" b="0" i="0">
                <a:solidFill>
                  <a:schemeClr val="dk1"/>
                </a:solidFill>
                <a:latin typeface="Lato"/>
                <a:ea typeface="Lato"/>
                <a:cs typeface="Lato"/>
                <a:sym typeface="Lato"/>
              </a:rPr>
              <a:t> Key Pair Authentication, mostly used for service account users. Since this requires the client application to manage private keys, complement it with your internal key management software.</a:t>
            </a:r>
            <a:endParaRPr/>
          </a:p>
          <a:p>
            <a:pPr marL="0" marR="0" lvl="0" indent="0" algn="l" rtl="0">
              <a:spcBef>
                <a:spcPts val="1200"/>
              </a:spcBef>
              <a:spcAft>
                <a:spcPts val="0"/>
              </a:spcAft>
              <a:buNone/>
            </a:pPr>
            <a:r>
              <a:rPr lang="en-US" sz="1800" b="1" i="0">
                <a:solidFill>
                  <a:schemeClr val="dk1"/>
                </a:solidFill>
                <a:latin typeface="Lato"/>
                <a:ea typeface="Lato"/>
                <a:cs typeface="Lato"/>
                <a:sym typeface="Lato"/>
              </a:rPr>
              <a:t>Preference #5:</a:t>
            </a:r>
            <a:r>
              <a:rPr lang="en-US" sz="1800" b="0" i="0">
                <a:solidFill>
                  <a:schemeClr val="dk1"/>
                </a:solidFill>
                <a:latin typeface="Lato"/>
                <a:ea typeface="Lato"/>
                <a:cs typeface="Lato"/>
                <a:sym typeface="Lato"/>
              </a:rPr>
              <a:t> Password, this should be the last option for applications that don’t support any of the above options. This option is commonly used for service account users connecting from 3rd party ETL apps.</a:t>
            </a:r>
            <a:endParaRPr/>
          </a:p>
        </p:txBody>
      </p:sp>
      <p:sp>
        <p:nvSpPr>
          <p:cNvPr id="3204" name="Google Shape;3204;g295ec2f26d2_0_1348"/>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3209"/>
        <p:cNvGrpSpPr/>
        <p:nvPr/>
      </p:nvGrpSpPr>
      <p:grpSpPr>
        <a:xfrm>
          <a:off x="0" y="0"/>
          <a:ext cx="0" cy="0"/>
          <a:chOff x="0" y="0"/>
          <a:chExt cx="0" cy="0"/>
        </a:xfrm>
      </p:grpSpPr>
      <p:sp>
        <p:nvSpPr>
          <p:cNvPr id="3210" name="Google Shape;3210;g295ec2f26d2_0_1356"/>
          <p:cNvSpPr txBox="1">
            <a:spLocks noGrp="1"/>
          </p:cNvSpPr>
          <p:nvPr>
            <p:ph type="title"/>
          </p:nvPr>
        </p:nvSpPr>
        <p:spPr>
          <a:xfrm>
            <a:off x="609600" y="388328"/>
            <a:ext cx="104790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ROLE-BASED ACCESS CONTROL (RBAC)</a:t>
            </a:r>
            <a:endParaRPr/>
          </a:p>
        </p:txBody>
      </p:sp>
      <p:sp>
        <p:nvSpPr>
          <p:cNvPr id="3211" name="Google Shape;3211;g295ec2f26d2_0_135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248</a:t>
            </a:fld>
            <a:endParaRPr sz="2400" b="1" i="0" u="none" strike="noStrike" cap="none">
              <a:solidFill>
                <a:srgbClr val="D1282E"/>
              </a:solidFill>
              <a:latin typeface="Arial"/>
              <a:ea typeface="Arial"/>
              <a:cs typeface="Arial"/>
              <a:sym typeface="Arial"/>
            </a:endParaRPr>
          </a:p>
        </p:txBody>
      </p:sp>
      <p:pic>
        <p:nvPicPr>
          <p:cNvPr id="3212" name="Google Shape;3212;g295ec2f26d2_0_1356"/>
          <p:cNvPicPr preferRelativeResize="0"/>
          <p:nvPr/>
        </p:nvPicPr>
        <p:blipFill rotWithShape="1">
          <a:blip r:embed="rId3">
            <a:alphaModFix/>
          </a:blip>
          <a:srcRect/>
          <a:stretch/>
        </p:blipFill>
        <p:spPr>
          <a:xfrm>
            <a:off x="2923082" y="1256229"/>
            <a:ext cx="6220918" cy="5495609"/>
          </a:xfrm>
          <a:prstGeom prst="rect">
            <a:avLst/>
          </a:prstGeom>
          <a:noFill/>
          <a:ln>
            <a:noFill/>
          </a:ln>
        </p:spPr>
      </p:pic>
      <p:sp>
        <p:nvSpPr>
          <p:cNvPr id="3213" name="Google Shape;3213;g295ec2f26d2_0_1356"/>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g295ec2f26d2_0_1364"/>
          <p:cNvSpPr txBox="1">
            <a:spLocks noGrp="1"/>
          </p:cNvSpPr>
          <p:nvPr>
            <p:ph type="title"/>
          </p:nvPr>
        </p:nvSpPr>
        <p:spPr>
          <a:xfrm>
            <a:off x="609600" y="388328"/>
            <a:ext cx="104790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LOGICAL RBAC LEVELS</a:t>
            </a:r>
            <a:endParaRPr/>
          </a:p>
        </p:txBody>
      </p:sp>
      <p:sp>
        <p:nvSpPr>
          <p:cNvPr id="3220" name="Google Shape;3220;g295ec2f26d2_0_136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249</a:t>
            </a:fld>
            <a:endParaRPr sz="2400" b="1" i="0" u="none" strike="noStrike" cap="none">
              <a:solidFill>
                <a:srgbClr val="D1282E"/>
              </a:solidFill>
              <a:latin typeface="Arial"/>
              <a:ea typeface="Arial"/>
              <a:cs typeface="Arial"/>
              <a:sym typeface="Arial"/>
            </a:endParaRPr>
          </a:p>
        </p:txBody>
      </p:sp>
      <p:sp>
        <p:nvSpPr>
          <p:cNvPr id="3221" name="Google Shape;3221;g295ec2f26d2_0_1364"/>
          <p:cNvSpPr txBox="1"/>
          <p:nvPr/>
        </p:nvSpPr>
        <p:spPr>
          <a:xfrm>
            <a:off x="1076959" y="1138473"/>
            <a:ext cx="9072300" cy="498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92929"/>
                </a:solidFill>
                <a:latin typeface="Arial"/>
                <a:ea typeface="Arial"/>
                <a:cs typeface="Arial"/>
                <a:sym typeface="Arial"/>
              </a:rPr>
              <a:t>Access Roles:</a:t>
            </a:r>
            <a:r>
              <a:rPr lang="en-US" sz="2400" b="0">
                <a:solidFill>
                  <a:srgbClr val="292929"/>
                </a:solidFill>
                <a:latin typeface="Arial"/>
                <a:ea typeface="Arial"/>
                <a:cs typeface="Arial"/>
                <a:sym typeface="Arial"/>
              </a:rPr>
              <a:t> These roles will be the lowest level which will have actual access privileges on DB objects. Maintain distinct access roles based on user requirements at a schema level.</a:t>
            </a:r>
            <a:endParaRPr/>
          </a:p>
          <a:p>
            <a:pPr marL="0" marR="0" lvl="0" indent="0" algn="l" rtl="0">
              <a:spcBef>
                <a:spcPts val="1200"/>
              </a:spcBef>
              <a:spcAft>
                <a:spcPts val="0"/>
              </a:spcAft>
              <a:buNone/>
            </a:pPr>
            <a:r>
              <a:rPr lang="en-US" sz="2400" b="1">
                <a:solidFill>
                  <a:srgbClr val="292929"/>
                </a:solidFill>
                <a:latin typeface="Arial"/>
                <a:ea typeface="Arial"/>
                <a:cs typeface="Arial"/>
                <a:sym typeface="Arial"/>
              </a:rPr>
              <a:t>Functional Roles:</a:t>
            </a:r>
            <a:r>
              <a:rPr lang="en-US" sz="2400" b="0">
                <a:solidFill>
                  <a:srgbClr val="292929"/>
                </a:solidFill>
                <a:latin typeface="Arial"/>
                <a:ea typeface="Arial"/>
                <a:cs typeface="Arial"/>
                <a:sym typeface="Arial"/>
              </a:rPr>
              <a:t> These roles map to the actual real-world roles of the users in the organization and are assigned to the Snowflake users.</a:t>
            </a:r>
            <a:endParaRPr/>
          </a:p>
          <a:p>
            <a:pPr marL="0" marR="0" lvl="0" indent="0" algn="l" rtl="0">
              <a:spcBef>
                <a:spcPts val="1200"/>
              </a:spcBef>
              <a:spcAft>
                <a:spcPts val="0"/>
              </a:spcAft>
              <a:buNone/>
            </a:pPr>
            <a:r>
              <a:rPr lang="en-US" sz="2400" b="1">
                <a:solidFill>
                  <a:srgbClr val="292929"/>
                </a:solidFill>
                <a:latin typeface="Arial"/>
                <a:ea typeface="Arial"/>
                <a:cs typeface="Arial"/>
                <a:sym typeface="Arial"/>
              </a:rPr>
              <a:t>Domain Roles:</a:t>
            </a:r>
            <a:r>
              <a:rPr lang="en-US" sz="2400" b="0">
                <a:solidFill>
                  <a:srgbClr val="292929"/>
                </a:solidFill>
                <a:latin typeface="Arial"/>
                <a:ea typeface="Arial"/>
                <a:cs typeface="Arial"/>
                <a:sym typeface="Arial"/>
              </a:rPr>
              <a:t> If the organization has a requirement to have multiple independent domains under the same account, this will help to realize that. E.g. when there needs to be a separation of production or UAT/development domains.</a:t>
            </a:r>
            <a:endParaRPr/>
          </a:p>
          <a:p>
            <a:pPr marL="0" marR="0" lvl="0" indent="0" algn="l" rtl="0">
              <a:spcBef>
                <a:spcPts val="1200"/>
              </a:spcBef>
              <a:spcAft>
                <a:spcPts val="0"/>
              </a:spcAft>
              <a:buNone/>
            </a:pPr>
            <a:r>
              <a:rPr lang="en-US" sz="2400" b="1">
                <a:solidFill>
                  <a:srgbClr val="292929"/>
                </a:solidFill>
                <a:latin typeface="Arial"/>
                <a:ea typeface="Arial"/>
                <a:cs typeface="Arial"/>
                <a:sym typeface="Arial"/>
              </a:rPr>
              <a:t>System Roles:</a:t>
            </a:r>
            <a:r>
              <a:rPr lang="en-US" sz="2400" b="0">
                <a:solidFill>
                  <a:srgbClr val="292929"/>
                </a:solidFill>
                <a:latin typeface="Arial"/>
                <a:ea typeface="Arial"/>
                <a:cs typeface="Arial"/>
                <a:sym typeface="Arial"/>
              </a:rPr>
              <a:t> Native Snowflake system role to which all the Domain roles should be rolling up to.</a:t>
            </a:r>
            <a:endParaRPr/>
          </a:p>
        </p:txBody>
      </p:sp>
      <p:sp>
        <p:nvSpPr>
          <p:cNvPr id="3222" name="Google Shape;3222;g295ec2f26d2_0_1364"/>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g25cd0f7e00a_0_770"/>
          <p:cNvSpPr txBox="1">
            <a:spLocks noGrp="1"/>
          </p:cNvSpPr>
          <p:nvPr>
            <p:ph type="title"/>
          </p:nvPr>
        </p:nvSpPr>
        <p:spPr>
          <a:xfrm>
            <a:off x="783220" y="374925"/>
            <a:ext cx="10016100" cy="557400"/>
          </a:xfrm>
          <a:prstGeom prst="rect">
            <a:avLst/>
          </a:prstGeom>
          <a:noFill/>
          <a:ln>
            <a:noFill/>
          </a:ln>
        </p:spPr>
        <p:txBody>
          <a:bodyPr spcFirstLastPara="1" wrap="square" lIns="0" tIns="64125" rIns="0" bIns="0" anchor="b" anchorCtr="0">
            <a:spAutoFit/>
          </a:bodyPr>
          <a:lstStyle/>
          <a:p>
            <a:pPr marL="0" lvl="0" indent="0" algn="l" rtl="0">
              <a:lnSpc>
                <a:spcPct val="107000"/>
              </a:lnSpc>
              <a:spcBef>
                <a:spcPts val="0"/>
              </a:spcBef>
              <a:spcAft>
                <a:spcPts val="0"/>
              </a:spcAft>
              <a:buClr>
                <a:schemeClr val="dk2"/>
              </a:buClr>
              <a:buSzPts val="3600"/>
              <a:buFont typeface="Arial Black"/>
              <a:buNone/>
            </a:pPr>
            <a:r>
              <a:rPr lang="en-US" sz="3200"/>
              <a:t>Alternatives to Loading Data into Snowflake</a:t>
            </a:r>
            <a:endParaRPr sz="3200"/>
          </a:p>
        </p:txBody>
      </p:sp>
      <p:sp>
        <p:nvSpPr>
          <p:cNvPr id="1203" name="Google Shape;1203;g25cd0f7e00a_0_77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25</a:t>
            </a:fld>
            <a:endParaRPr sz="2400" b="1" i="0" u="none" strike="noStrike" cap="none">
              <a:solidFill>
                <a:srgbClr val="D1282E"/>
              </a:solidFill>
              <a:latin typeface="Arial"/>
              <a:ea typeface="Arial"/>
              <a:cs typeface="Arial"/>
              <a:sym typeface="Arial"/>
            </a:endParaRPr>
          </a:p>
        </p:txBody>
      </p:sp>
      <p:sp>
        <p:nvSpPr>
          <p:cNvPr id="1204" name="Google Shape;1204;g25cd0f7e00a_0_770"/>
          <p:cNvSpPr txBox="1"/>
          <p:nvPr/>
        </p:nvSpPr>
        <p:spPr>
          <a:xfrm>
            <a:off x="783225" y="1478275"/>
            <a:ext cx="8589300" cy="73422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500"/>
              </a:spcBef>
              <a:spcAft>
                <a:spcPts val="0"/>
              </a:spcAft>
              <a:buNone/>
            </a:pPr>
            <a:r>
              <a:rPr lang="en-US" sz="1800" b="1">
                <a:solidFill>
                  <a:schemeClr val="dk1"/>
                </a:solidFill>
              </a:rPr>
              <a:t>External Tables (Data Lake)</a:t>
            </a:r>
            <a:r>
              <a:rPr lang="en-US" sz="1800" b="1">
                <a:solidFill>
                  <a:srgbClr val="374151"/>
                </a:solidFill>
              </a:rPr>
              <a:t>:</a:t>
            </a:r>
            <a:r>
              <a:rPr lang="en-US" sz="1800">
                <a:solidFill>
                  <a:srgbClr val="374151"/>
                </a:solidFill>
              </a:rPr>
              <a:t> Query data in cloud storage without loading into Snowflake.</a:t>
            </a:r>
            <a:endParaRPr sz="1800">
              <a:solidFill>
                <a:srgbClr val="374151"/>
              </a:solidFill>
            </a:endParaRPr>
          </a:p>
          <a:p>
            <a:pPr marL="457200" lvl="0" indent="-342900" algn="l" rtl="0">
              <a:lnSpc>
                <a:spcPct val="115000"/>
              </a:lnSpc>
              <a:spcBef>
                <a:spcPts val="1500"/>
              </a:spcBef>
              <a:spcAft>
                <a:spcPts val="0"/>
              </a:spcAft>
              <a:buClr>
                <a:srgbClr val="374151"/>
              </a:buClr>
              <a:buSzPts val="1800"/>
              <a:buFont typeface="Arial"/>
              <a:buChar char="●"/>
            </a:pPr>
            <a:r>
              <a:rPr lang="en-US" sz="1800">
                <a:solidFill>
                  <a:srgbClr val="374151"/>
                </a:solidFill>
              </a:rPr>
              <a:t>Source remains in external cloud storage.</a:t>
            </a:r>
            <a:endParaRPr sz="180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a:solidFill>
                  <a:srgbClr val="374151"/>
                </a:solidFill>
              </a:rPr>
              <a:t>Suitable for large data sets and selective querying.</a:t>
            </a:r>
            <a:endParaRPr sz="180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a:solidFill>
                  <a:srgbClr val="374151"/>
                </a:solidFill>
              </a:rPr>
              <a:t>Option to create materialized views for better performance.</a:t>
            </a:r>
            <a:endParaRPr sz="1800">
              <a:solidFill>
                <a:srgbClr val="374151"/>
              </a:solidFill>
            </a:endParaRPr>
          </a:p>
          <a:p>
            <a:pPr marL="0" lvl="0" indent="0" algn="l" rtl="0">
              <a:lnSpc>
                <a:spcPct val="115000"/>
              </a:lnSpc>
              <a:spcBef>
                <a:spcPts val="0"/>
              </a:spcBef>
              <a:spcAft>
                <a:spcPts val="0"/>
              </a:spcAft>
              <a:buNone/>
            </a:pPr>
            <a:endParaRPr sz="1800" b="1">
              <a:solidFill>
                <a:srgbClr val="374151"/>
              </a:solidFill>
            </a:endParaRPr>
          </a:p>
          <a:p>
            <a:pPr marL="0" lvl="0" indent="0" algn="l" rtl="0">
              <a:lnSpc>
                <a:spcPct val="115000"/>
              </a:lnSpc>
              <a:spcBef>
                <a:spcPts val="1500"/>
              </a:spcBef>
              <a:spcAft>
                <a:spcPts val="0"/>
              </a:spcAft>
              <a:buNone/>
            </a:pPr>
            <a:r>
              <a:rPr lang="en-US" sz="1800" b="1">
                <a:solidFill>
                  <a:srgbClr val="374151"/>
                </a:solidFill>
              </a:rPr>
              <a:t>Working With Amazon S3-compatible Storage</a:t>
            </a:r>
            <a:endParaRPr sz="1800" b="1">
              <a:solidFill>
                <a:srgbClr val="374151"/>
              </a:solidFill>
            </a:endParaRPr>
          </a:p>
          <a:p>
            <a:pPr marL="457200" lvl="0" indent="-342900" algn="l" rtl="0">
              <a:lnSpc>
                <a:spcPct val="115000"/>
              </a:lnSpc>
              <a:spcBef>
                <a:spcPts val="1500"/>
              </a:spcBef>
              <a:spcAft>
                <a:spcPts val="0"/>
              </a:spcAft>
              <a:buClr>
                <a:srgbClr val="374151"/>
              </a:buClr>
              <a:buSzPts val="1800"/>
              <a:buFont typeface="Arial"/>
              <a:buChar char="●"/>
            </a:pPr>
            <a:r>
              <a:rPr lang="en-US" sz="1800">
                <a:solidFill>
                  <a:srgbClr val="374151"/>
                </a:solidFill>
              </a:rPr>
              <a:t>Capability: Create external stages/tables on software &amp; devices compliant with Amazon S3 API.</a:t>
            </a:r>
            <a:endParaRPr sz="180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a:solidFill>
                  <a:srgbClr val="374151"/>
                </a:solidFill>
              </a:rPr>
              <a:t>Benefit: Efficient management, governance, and analysis, irrespective of data's physical location.</a:t>
            </a:r>
            <a:endParaRPr b="1">
              <a:solidFill>
                <a:srgbClr val="374151"/>
              </a:solidFill>
            </a:endParaRPr>
          </a:p>
          <a:p>
            <a:pPr marL="457200" lvl="0" indent="0" algn="l" rtl="0">
              <a:lnSpc>
                <a:spcPct val="115000"/>
              </a:lnSpc>
              <a:spcBef>
                <a:spcPts val="1500"/>
              </a:spcBef>
              <a:spcAft>
                <a:spcPts val="0"/>
              </a:spcAft>
              <a:buNone/>
            </a:pPr>
            <a:endParaRPr b="1">
              <a:solidFill>
                <a:srgbClr val="374151"/>
              </a:solidFill>
            </a:endParaRPr>
          </a:p>
          <a:p>
            <a:pPr marL="0" lvl="0" indent="0" algn="l" rtl="0">
              <a:lnSpc>
                <a:spcPct val="115000"/>
              </a:lnSpc>
              <a:spcBef>
                <a:spcPts val="1500"/>
              </a:spcBef>
              <a:spcAft>
                <a:spcPts val="0"/>
              </a:spcAft>
              <a:buNone/>
            </a:pPr>
            <a:endParaRPr sz="1800" b="1">
              <a:solidFill>
                <a:srgbClr val="374151"/>
              </a:solidFill>
            </a:endParaRPr>
          </a:p>
          <a:p>
            <a:pPr marL="0" lvl="0" indent="0" algn="l" rtl="0">
              <a:lnSpc>
                <a:spcPct val="115000"/>
              </a:lnSpc>
              <a:spcBef>
                <a:spcPts val="1500"/>
              </a:spcBef>
              <a:spcAft>
                <a:spcPts val="0"/>
              </a:spcAft>
              <a:buNone/>
            </a:pPr>
            <a:endParaRPr sz="1800" b="1">
              <a:solidFill>
                <a:schemeClr val="dk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marR="0" lvl="0" indent="0" algn="l" rtl="0">
              <a:spcBef>
                <a:spcPts val="1500"/>
              </a:spcBef>
              <a:spcAft>
                <a:spcPts val="0"/>
              </a:spcAft>
              <a:buNone/>
            </a:pPr>
            <a:endParaRPr sz="2400"/>
          </a:p>
          <a:p>
            <a:pPr marL="0" marR="0" lvl="0" indent="0" algn="l" rtl="0">
              <a:spcBef>
                <a:spcPts val="0"/>
              </a:spcBef>
              <a:spcAft>
                <a:spcPts val="0"/>
              </a:spcAft>
              <a:buNone/>
            </a:pPr>
            <a:endParaRPr sz="2400"/>
          </a:p>
          <a:p>
            <a:pPr marL="0" marR="0" lvl="0" indent="0" algn="l" rtl="0">
              <a:spcBef>
                <a:spcPts val="0"/>
              </a:spcBef>
              <a:spcAft>
                <a:spcPts val="0"/>
              </a:spcAft>
              <a:buNone/>
            </a:pPr>
            <a:endParaRPr sz="2400" b="1">
              <a:solidFill>
                <a:schemeClr val="dk1"/>
              </a:solidFill>
              <a:latin typeface="Arial"/>
              <a:ea typeface="Arial"/>
              <a:cs typeface="Arial"/>
              <a:sym typeface="Arial"/>
            </a:endParaRPr>
          </a:p>
        </p:txBody>
      </p:sp>
      <p:sp>
        <p:nvSpPr>
          <p:cNvPr id="1205" name="Google Shape;1205;g25cd0f7e00a_0_770"/>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g295ec2f26d2_0_1372"/>
          <p:cNvSpPr txBox="1">
            <a:spLocks noGrp="1"/>
          </p:cNvSpPr>
          <p:nvPr>
            <p:ph type="title"/>
          </p:nvPr>
        </p:nvSpPr>
        <p:spPr>
          <a:xfrm>
            <a:off x="609600" y="388328"/>
            <a:ext cx="104790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SYSTEM-DEFINED ROLES</a:t>
            </a:r>
            <a:endParaRPr/>
          </a:p>
        </p:txBody>
      </p:sp>
      <p:sp>
        <p:nvSpPr>
          <p:cNvPr id="3229" name="Google Shape;3229;g295ec2f26d2_0_137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250</a:t>
            </a:fld>
            <a:endParaRPr sz="2400" b="1" i="0" u="none" strike="noStrike" cap="none">
              <a:solidFill>
                <a:srgbClr val="D1282E"/>
              </a:solidFill>
              <a:latin typeface="Arial"/>
              <a:ea typeface="Arial"/>
              <a:cs typeface="Arial"/>
              <a:sym typeface="Arial"/>
            </a:endParaRPr>
          </a:p>
        </p:txBody>
      </p:sp>
      <p:pic>
        <p:nvPicPr>
          <p:cNvPr id="3230" name="Google Shape;3230;g295ec2f26d2_0_1372" descr="The basic role hierarchy in Snowflake, with roles higher in the hierarchy inheriting rights from the roles below them."/>
          <p:cNvPicPr preferRelativeResize="0"/>
          <p:nvPr/>
        </p:nvPicPr>
        <p:blipFill rotWithShape="1">
          <a:blip r:embed="rId3">
            <a:alphaModFix/>
          </a:blip>
          <a:srcRect/>
          <a:stretch/>
        </p:blipFill>
        <p:spPr>
          <a:xfrm>
            <a:off x="2696633" y="1367964"/>
            <a:ext cx="6264487" cy="4876235"/>
          </a:xfrm>
          <a:prstGeom prst="rect">
            <a:avLst/>
          </a:prstGeom>
          <a:noFill/>
          <a:ln>
            <a:noFill/>
          </a:ln>
        </p:spPr>
      </p:pic>
      <p:sp>
        <p:nvSpPr>
          <p:cNvPr id="3231" name="Google Shape;3231;g295ec2f26d2_0_137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3236"/>
        <p:cNvGrpSpPr/>
        <p:nvPr/>
      </p:nvGrpSpPr>
      <p:grpSpPr>
        <a:xfrm>
          <a:off x="0" y="0"/>
          <a:ext cx="0" cy="0"/>
          <a:chOff x="0" y="0"/>
          <a:chExt cx="0" cy="0"/>
        </a:xfrm>
      </p:grpSpPr>
      <p:sp>
        <p:nvSpPr>
          <p:cNvPr id="3237" name="Google Shape;3237;g295ec2f26d2_0_1380"/>
          <p:cNvSpPr txBox="1">
            <a:spLocks noGrp="1"/>
          </p:cNvSpPr>
          <p:nvPr>
            <p:ph type="title"/>
          </p:nvPr>
        </p:nvSpPr>
        <p:spPr>
          <a:xfrm>
            <a:off x="609600" y="388328"/>
            <a:ext cx="104790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SYSTEM-DEFINED ROLES</a:t>
            </a:r>
            <a:endParaRPr/>
          </a:p>
        </p:txBody>
      </p:sp>
      <p:sp>
        <p:nvSpPr>
          <p:cNvPr id="3238" name="Google Shape;3238;g295ec2f26d2_0_138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251</a:t>
            </a:fld>
            <a:endParaRPr sz="2400" b="1" i="0" u="none" strike="noStrike" cap="none">
              <a:solidFill>
                <a:srgbClr val="D1282E"/>
              </a:solidFill>
              <a:latin typeface="Arial"/>
              <a:ea typeface="Arial"/>
              <a:cs typeface="Arial"/>
              <a:sym typeface="Arial"/>
            </a:endParaRPr>
          </a:p>
        </p:txBody>
      </p:sp>
      <p:sp>
        <p:nvSpPr>
          <p:cNvPr id="3239" name="Google Shape;3239;g295ec2f26d2_0_1380"/>
          <p:cNvSpPr txBox="1"/>
          <p:nvPr/>
        </p:nvSpPr>
        <p:spPr>
          <a:xfrm>
            <a:off x="1103453" y="882502"/>
            <a:ext cx="10301100" cy="532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a:solidFill>
                  <a:schemeClr val="dk1"/>
                </a:solidFill>
                <a:latin typeface="Arial"/>
                <a:ea typeface="Arial"/>
                <a:cs typeface="Arial"/>
                <a:sym typeface="Arial"/>
              </a:rPr>
              <a:t>ACCOUNTADMIN</a:t>
            </a:r>
            <a:br>
              <a:rPr lang="en-US" sz="2000" b="0" i="0">
                <a:solidFill>
                  <a:schemeClr val="dk1"/>
                </a:solidFill>
                <a:latin typeface="Arial"/>
                <a:ea typeface="Arial"/>
                <a:cs typeface="Arial"/>
                <a:sym typeface="Arial"/>
              </a:rPr>
            </a:br>
            <a:r>
              <a:rPr lang="en-US" sz="2000" b="0" i="0">
                <a:solidFill>
                  <a:schemeClr val="dk1"/>
                </a:solidFill>
                <a:latin typeface="Arial"/>
                <a:ea typeface="Arial"/>
                <a:cs typeface="Arial"/>
                <a:sym typeface="Arial"/>
              </a:rPr>
              <a:t>This is the highest level </a:t>
            </a:r>
            <a:r>
              <a:rPr lang="en-US" sz="2000" b="0" i="0" u="sng" strike="noStrik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role in Snowflake</a:t>
            </a:r>
            <a:r>
              <a:rPr lang="en-US" sz="2000" b="0" i="0">
                <a:solidFill>
                  <a:schemeClr val="dk1"/>
                </a:solidFill>
                <a:latin typeface="Arial"/>
                <a:ea typeface="Arial"/>
                <a:cs typeface="Arial"/>
                <a:sym typeface="Arial"/>
              </a:rPr>
              <a:t>. It should be heavily limited in access and encapsulates SYSADMIN and SECURITYADMIN</a:t>
            </a:r>
            <a:endParaRPr/>
          </a:p>
          <a:p>
            <a:pPr marL="0" marR="0" lvl="0" indent="0" algn="l" rtl="0">
              <a:spcBef>
                <a:spcPts val="0"/>
              </a:spcBef>
              <a:spcAft>
                <a:spcPts val="0"/>
              </a:spcAft>
              <a:buNone/>
            </a:pPr>
            <a:r>
              <a:rPr lang="en-US" sz="2000" b="1" i="0">
                <a:solidFill>
                  <a:schemeClr val="dk1"/>
                </a:solidFill>
                <a:latin typeface="Arial"/>
                <a:ea typeface="Arial"/>
                <a:cs typeface="Arial"/>
                <a:sym typeface="Arial"/>
              </a:rPr>
              <a:t>SECURITYADMIN</a:t>
            </a:r>
            <a:br>
              <a:rPr lang="en-US" sz="2000" b="0" i="0">
                <a:solidFill>
                  <a:schemeClr val="dk1"/>
                </a:solidFill>
                <a:latin typeface="Arial"/>
                <a:ea typeface="Arial"/>
                <a:cs typeface="Arial"/>
                <a:sym typeface="Arial"/>
              </a:rPr>
            </a:br>
            <a:r>
              <a:rPr lang="en-US" sz="2000" b="0" i="0">
                <a:solidFill>
                  <a:schemeClr val="dk1"/>
                </a:solidFill>
                <a:latin typeface="Arial"/>
                <a:ea typeface="Arial"/>
                <a:cs typeface="Arial"/>
                <a:sym typeface="Arial"/>
              </a:rPr>
              <a:t>This role is used for managing any </a:t>
            </a:r>
            <a:r>
              <a:rPr lang="en-US" sz="2000" b="0" i="0" u="sng" strike="noStrike">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object grant</a:t>
            </a:r>
            <a:r>
              <a:rPr lang="en-US" sz="2000" b="0" i="0">
                <a:solidFill>
                  <a:schemeClr val="dk1"/>
                </a:solidFill>
                <a:latin typeface="Arial"/>
                <a:ea typeface="Arial"/>
                <a:cs typeface="Arial"/>
                <a:sym typeface="Arial"/>
              </a:rPr>
              <a:t> globally, and therefore is granted the MANAGE GRANTS privilege by default. This role also inherits the USERADMIN role.</a:t>
            </a:r>
            <a:endParaRPr/>
          </a:p>
          <a:p>
            <a:pPr marL="0" marR="0" lvl="0" indent="0" algn="l" rtl="0">
              <a:spcBef>
                <a:spcPts val="0"/>
              </a:spcBef>
              <a:spcAft>
                <a:spcPts val="0"/>
              </a:spcAft>
              <a:buNone/>
            </a:pPr>
            <a:r>
              <a:rPr lang="en-US" sz="2000" b="1" i="0">
                <a:solidFill>
                  <a:schemeClr val="dk1"/>
                </a:solidFill>
                <a:latin typeface="Arial"/>
                <a:ea typeface="Arial"/>
                <a:cs typeface="Arial"/>
                <a:sym typeface="Arial"/>
              </a:rPr>
              <a:t>USERADMIN</a:t>
            </a:r>
            <a:br>
              <a:rPr lang="en-US" sz="2000" b="0" i="0">
                <a:solidFill>
                  <a:schemeClr val="dk1"/>
                </a:solidFill>
                <a:latin typeface="Arial"/>
                <a:ea typeface="Arial"/>
                <a:cs typeface="Arial"/>
                <a:sym typeface="Arial"/>
              </a:rPr>
            </a:br>
            <a:r>
              <a:rPr lang="en-US" sz="2000" b="0" i="0">
                <a:solidFill>
                  <a:schemeClr val="dk1"/>
                </a:solidFill>
                <a:latin typeface="Arial"/>
                <a:ea typeface="Arial"/>
                <a:cs typeface="Arial"/>
                <a:sym typeface="Arial"/>
              </a:rPr>
              <a:t>This role is dedicated to user/role management. By default, this role can create/modify users and their respective roles (assuming those roles/users haven’t been transferred to another role).</a:t>
            </a:r>
            <a:endParaRPr/>
          </a:p>
          <a:p>
            <a:pPr marL="0" marR="0" lvl="0" indent="0" algn="l" rtl="0">
              <a:spcBef>
                <a:spcPts val="0"/>
              </a:spcBef>
              <a:spcAft>
                <a:spcPts val="0"/>
              </a:spcAft>
              <a:buNone/>
            </a:pPr>
            <a:r>
              <a:rPr lang="en-US" sz="2000" b="1" i="0">
                <a:solidFill>
                  <a:schemeClr val="dk1"/>
                </a:solidFill>
                <a:latin typeface="Arial"/>
                <a:ea typeface="Arial"/>
                <a:cs typeface="Arial"/>
                <a:sym typeface="Arial"/>
              </a:rPr>
              <a:t>SYSADMIN</a:t>
            </a:r>
            <a:br>
              <a:rPr lang="en-US" sz="2000" b="0" i="0">
                <a:solidFill>
                  <a:schemeClr val="dk1"/>
                </a:solidFill>
                <a:latin typeface="Arial"/>
                <a:ea typeface="Arial"/>
                <a:cs typeface="Arial"/>
                <a:sym typeface="Arial"/>
              </a:rPr>
            </a:br>
            <a:r>
              <a:rPr lang="en-US" sz="2000" b="0" i="0">
                <a:solidFill>
                  <a:schemeClr val="dk1"/>
                </a:solidFill>
                <a:latin typeface="Arial"/>
                <a:ea typeface="Arial"/>
                <a:cs typeface="Arial"/>
                <a:sym typeface="Arial"/>
              </a:rPr>
              <a:t>This role is dedicated to system object management. It is recommended by </a:t>
            </a:r>
            <a:r>
              <a:rPr lang="en-US" sz="2000" b="0" i="0" u="sng" strike="noStrik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Snowflake to assign all custom roles</a:t>
            </a:r>
            <a:r>
              <a:rPr lang="en-US" sz="2000" b="0" i="0">
                <a:solidFill>
                  <a:schemeClr val="dk1"/>
                </a:solidFill>
                <a:latin typeface="Arial"/>
                <a:ea typeface="Arial"/>
                <a:cs typeface="Arial"/>
                <a:sym typeface="Arial"/>
              </a:rPr>
              <a:t> to the SYSADMIN role, so this role can grant these privileges to other roles.</a:t>
            </a:r>
            <a:endParaRPr/>
          </a:p>
          <a:p>
            <a:pPr marL="0" marR="0" lvl="0" indent="0" algn="l" rtl="0">
              <a:spcBef>
                <a:spcPts val="0"/>
              </a:spcBef>
              <a:spcAft>
                <a:spcPts val="0"/>
              </a:spcAft>
              <a:buNone/>
            </a:pPr>
            <a:r>
              <a:rPr lang="en-US" sz="2000" b="1" i="0">
                <a:solidFill>
                  <a:schemeClr val="dk1"/>
                </a:solidFill>
                <a:latin typeface="Arial"/>
                <a:ea typeface="Arial"/>
                <a:cs typeface="Arial"/>
                <a:sym typeface="Arial"/>
              </a:rPr>
              <a:t>PUBLIC</a:t>
            </a:r>
            <a:br>
              <a:rPr lang="en-US" sz="2000" b="0" i="0">
                <a:solidFill>
                  <a:schemeClr val="dk1"/>
                </a:solidFill>
                <a:latin typeface="Arial"/>
                <a:ea typeface="Arial"/>
                <a:cs typeface="Arial"/>
                <a:sym typeface="Arial"/>
              </a:rPr>
            </a:br>
            <a:r>
              <a:rPr lang="en-US" sz="2000" b="0" i="0">
                <a:solidFill>
                  <a:schemeClr val="dk1"/>
                </a:solidFill>
                <a:latin typeface="Arial"/>
                <a:ea typeface="Arial"/>
                <a:cs typeface="Arial"/>
                <a:sym typeface="Arial"/>
              </a:rPr>
              <a:t>This is a pseudo role that every user/role in the account gets. Things owned by the public role are, well, public!</a:t>
            </a:r>
            <a:endParaRPr/>
          </a:p>
        </p:txBody>
      </p:sp>
      <p:sp>
        <p:nvSpPr>
          <p:cNvPr id="3240" name="Google Shape;3240;g295ec2f26d2_0_1380"/>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3245"/>
        <p:cNvGrpSpPr/>
        <p:nvPr/>
      </p:nvGrpSpPr>
      <p:grpSpPr>
        <a:xfrm>
          <a:off x="0" y="0"/>
          <a:ext cx="0" cy="0"/>
          <a:chOff x="0" y="0"/>
          <a:chExt cx="0" cy="0"/>
        </a:xfrm>
      </p:grpSpPr>
      <p:sp>
        <p:nvSpPr>
          <p:cNvPr id="3246" name="Google Shape;3246;g295ec2f26d2_0_1388"/>
          <p:cNvSpPr txBox="1">
            <a:spLocks noGrp="1"/>
          </p:cNvSpPr>
          <p:nvPr>
            <p:ph type="title"/>
          </p:nvPr>
        </p:nvSpPr>
        <p:spPr>
          <a:xfrm>
            <a:off x="609600" y="388328"/>
            <a:ext cx="104790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CUSTOM ROLES</a:t>
            </a:r>
            <a:endParaRPr/>
          </a:p>
        </p:txBody>
      </p:sp>
      <p:sp>
        <p:nvSpPr>
          <p:cNvPr id="3247" name="Google Shape;3247;g295ec2f26d2_0_138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252</a:t>
            </a:fld>
            <a:endParaRPr sz="2400" b="1" i="0" u="none" strike="noStrike" cap="none">
              <a:solidFill>
                <a:srgbClr val="D1282E"/>
              </a:solidFill>
              <a:latin typeface="Arial"/>
              <a:ea typeface="Arial"/>
              <a:cs typeface="Arial"/>
              <a:sym typeface="Arial"/>
            </a:endParaRPr>
          </a:p>
        </p:txBody>
      </p:sp>
      <p:pic>
        <p:nvPicPr>
          <p:cNvPr id="3248" name="Google Shape;3248;g295ec2f26d2_0_1388" descr="The basic role hierarchy in Snowflake, with roles higher in the hierarchy inheriting rights from the roles below them."/>
          <p:cNvPicPr preferRelativeResize="0"/>
          <p:nvPr/>
        </p:nvPicPr>
        <p:blipFill rotWithShape="1">
          <a:blip r:embed="rId3">
            <a:alphaModFix/>
          </a:blip>
          <a:srcRect/>
          <a:stretch/>
        </p:blipFill>
        <p:spPr>
          <a:xfrm>
            <a:off x="2636520" y="1475588"/>
            <a:ext cx="7908962" cy="4620412"/>
          </a:xfrm>
          <a:prstGeom prst="rect">
            <a:avLst/>
          </a:prstGeom>
          <a:noFill/>
          <a:ln>
            <a:noFill/>
          </a:ln>
        </p:spPr>
      </p:pic>
      <p:sp>
        <p:nvSpPr>
          <p:cNvPr id="3249" name="Google Shape;3249;g295ec2f26d2_0_1388"/>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g295ec2f26d2_0_1396"/>
          <p:cNvSpPr txBox="1">
            <a:spLocks noGrp="1"/>
          </p:cNvSpPr>
          <p:nvPr>
            <p:ph type="title"/>
          </p:nvPr>
        </p:nvSpPr>
        <p:spPr>
          <a:xfrm>
            <a:off x="609600" y="388328"/>
            <a:ext cx="104790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SECURABLE OBJECTS</a:t>
            </a:r>
            <a:endParaRPr/>
          </a:p>
        </p:txBody>
      </p:sp>
      <p:sp>
        <p:nvSpPr>
          <p:cNvPr id="3256" name="Google Shape;3256;g295ec2f26d2_0_139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253</a:t>
            </a:fld>
            <a:endParaRPr sz="2400" b="1" i="0" u="none" strike="noStrike" cap="none">
              <a:solidFill>
                <a:srgbClr val="D1282E"/>
              </a:solidFill>
              <a:latin typeface="Arial"/>
              <a:ea typeface="Arial"/>
              <a:cs typeface="Arial"/>
              <a:sym typeface="Arial"/>
            </a:endParaRPr>
          </a:p>
        </p:txBody>
      </p:sp>
      <p:pic>
        <p:nvPicPr>
          <p:cNvPr id="3257" name="Google Shape;3257;g295ec2f26d2_0_1396"/>
          <p:cNvPicPr preferRelativeResize="0"/>
          <p:nvPr/>
        </p:nvPicPr>
        <p:blipFill rotWithShape="1">
          <a:blip r:embed="rId3">
            <a:alphaModFix/>
          </a:blip>
          <a:srcRect/>
          <a:stretch/>
        </p:blipFill>
        <p:spPr>
          <a:xfrm>
            <a:off x="2164080" y="883284"/>
            <a:ext cx="9226234" cy="5974715"/>
          </a:xfrm>
          <a:prstGeom prst="rect">
            <a:avLst/>
          </a:prstGeom>
          <a:noFill/>
          <a:ln>
            <a:noFill/>
          </a:ln>
        </p:spPr>
      </p:pic>
      <p:sp>
        <p:nvSpPr>
          <p:cNvPr id="3258" name="Google Shape;3258;g295ec2f26d2_0_1396"/>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3263"/>
        <p:cNvGrpSpPr/>
        <p:nvPr/>
      </p:nvGrpSpPr>
      <p:grpSpPr>
        <a:xfrm>
          <a:off x="0" y="0"/>
          <a:ext cx="0" cy="0"/>
          <a:chOff x="0" y="0"/>
          <a:chExt cx="0" cy="0"/>
        </a:xfrm>
      </p:grpSpPr>
      <p:sp>
        <p:nvSpPr>
          <p:cNvPr id="3264" name="Google Shape;3264;g295ec2f26d2_0_1404"/>
          <p:cNvSpPr txBox="1">
            <a:spLocks noGrp="1"/>
          </p:cNvSpPr>
          <p:nvPr>
            <p:ph type="title"/>
          </p:nvPr>
        </p:nvSpPr>
        <p:spPr>
          <a:xfrm>
            <a:off x="609600" y="388328"/>
            <a:ext cx="104790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PRIVILEGES</a:t>
            </a:r>
            <a:endParaRPr/>
          </a:p>
        </p:txBody>
      </p:sp>
      <p:sp>
        <p:nvSpPr>
          <p:cNvPr id="3265" name="Google Shape;3265;g295ec2f26d2_0_140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254</a:t>
            </a:fld>
            <a:endParaRPr sz="2400" b="1" i="0" u="none" strike="noStrike" cap="none">
              <a:solidFill>
                <a:srgbClr val="D1282E"/>
              </a:solidFill>
              <a:latin typeface="Arial"/>
              <a:ea typeface="Arial"/>
              <a:cs typeface="Arial"/>
              <a:sym typeface="Arial"/>
            </a:endParaRPr>
          </a:p>
        </p:txBody>
      </p:sp>
      <p:pic>
        <p:nvPicPr>
          <p:cNvPr id="3266" name="Google Shape;3266;g295ec2f26d2_0_1404"/>
          <p:cNvPicPr preferRelativeResize="0"/>
          <p:nvPr/>
        </p:nvPicPr>
        <p:blipFill rotWithShape="1">
          <a:blip r:embed="rId3">
            <a:alphaModFix/>
          </a:blip>
          <a:srcRect/>
          <a:stretch/>
        </p:blipFill>
        <p:spPr>
          <a:xfrm>
            <a:off x="397915" y="1170272"/>
            <a:ext cx="10902316" cy="4590448"/>
          </a:xfrm>
          <a:prstGeom prst="rect">
            <a:avLst/>
          </a:prstGeom>
          <a:noFill/>
          <a:ln>
            <a:noFill/>
          </a:ln>
        </p:spPr>
      </p:pic>
      <p:sp>
        <p:nvSpPr>
          <p:cNvPr id="3267" name="Google Shape;3267;g295ec2f26d2_0_1404"/>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3272"/>
        <p:cNvGrpSpPr/>
        <p:nvPr/>
      </p:nvGrpSpPr>
      <p:grpSpPr>
        <a:xfrm>
          <a:off x="0" y="0"/>
          <a:ext cx="0" cy="0"/>
          <a:chOff x="0" y="0"/>
          <a:chExt cx="0" cy="0"/>
        </a:xfrm>
      </p:grpSpPr>
      <p:sp>
        <p:nvSpPr>
          <p:cNvPr id="3273" name="Google Shape;3273;g295ec2f26d2_0_1412"/>
          <p:cNvSpPr txBox="1">
            <a:spLocks noGrp="1"/>
          </p:cNvSpPr>
          <p:nvPr>
            <p:ph type="title"/>
          </p:nvPr>
        </p:nvSpPr>
        <p:spPr>
          <a:xfrm>
            <a:off x="609600" y="388328"/>
            <a:ext cx="104790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RBAC ROLE HIERARCHY</a:t>
            </a:r>
            <a:endParaRPr/>
          </a:p>
        </p:txBody>
      </p:sp>
      <p:sp>
        <p:nvSpPr>
          <p:cNvPr id="3274" name="Google Shape;3274;g295ec2f26d2_0_141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255</a:t>
            </a:fld>
            <a:endParaRPr sz="2400" b="1" i="0" u="none" strike="noStrike" cap="none">
              <a:solidFill>
                <a:srgbClr val="D1282E"/>
              </a:solidFill>
              <a:latin typeface="Arial"/>
              <a:ea typeface="Arial"/>
              <a:cs typeface="Arial"/>
              <a:sym typeface="Arial"/>
            </a:endParaRPr>
          </a:p>
        </p:txBody>
      </p:sp>
      <p:pic>
        <p:nvPicPr>
          <p:cNvPr id="3275" name="Google Shape;3275;g295ec2f26d2_0_1412"/>
          <p:cNvPicPr preferRelativeResize="0"/>
          <p:nvPr/>
        </p:nvPicPr>
        <p:blipFill rotWithShape="1">
          <a:blip r:embed="rId3">
            <a:alphaModFix/>
          </a:blip>
          <a:srcRect/>
          <a:stretch/>
        </p:blipFill>
        <p:spPr>
          <a:xfrm>
            <a:off x="2134446" y="1014178"/>
            <a:ext cx="8018146" cy="5572359"/>
          </a:xfrm>
          <a:prstGeom prst="rect">
            <a:avLst/>
          </a:prstGeom>
          <a:noFill/>
          <a:ln>
            <a:noFill/>
          </a:ln>
        </p:spPr>
      </p:pic>
      <p:sp>
        <p:nvSpPr>
          <p:cNvPr id="3276" name="Google Shape;3276;g295ec2f26d2_0_141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3281"/>
        <p:cNvGrpSpPr/>
        <p:nvPr/>
      </p:nvGrpSpPr>
      <p:grpSpPr>
        <a:xfrm>
          <a:off x="0" y="0"/>
          <a:ext cx="0" cy="0"/>
          <a:chOff x="0" y="0"/>
          <a:chExt cx="0" cy="0"/>
        </a:xfrm>
      </p:grpSpPr>
      <p:sp>
        <p:nvSpPr>
          <p:cNvPr id="3282" name="Google Shape;3282;g295ec2f26d2_0_1420"/>
          <p:cNvSpPr txBox="1">
            <a:spLocks noGrp="1"/>
          </p:cNvSpPr>
          <p:nvPr>
            <p:ph type="title"/>
          </p:nvPr>
        </p:nvSpPr>
        <p:spPr>
          <a:xfrm>
            <a:off x="609600" y="388328"/>
            <a:ext cx="104790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PRIVILEGE INHERITANCE</a:t>
            </a:r>
            <a:endParaRPr/>
          </a:p>
        </p:txBody>
      </p:sp>
      <p:sp>
        <p:nvSpPr>
          <p:cNvPr id="3283" name="Google Shape;3283;g295ec2f26d2_0_1420"/>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256</a:t>
            </a:fld>
            <a:endParaRPr sz="2400" b="1" i="0" u="none" strike="noStrike" cap="none">
              <a:solidFill>
                <a:srgbClr val="D1282E"/>
              </a:solidFill>
              <a:latin typeface="Arial"/>
              <a:ea typeface="Arial"/>
              <a:cs typeface="Arial"/>
              <a:sym typeface="Arial"/>
            </a:endParaRPr>
          </a:p>
        </p:txBody>
      </p:sp>
      <p:pic>
        <p:nvPicPr>
          <p:cNvPr id="3284" name="Google Shape;3284;g295ec2f26d2_0_1420"/>
          <p:cNvPicPr preferRelativeResize="0"/>
          <p:nvPr/>
        </p:nvPicPr>
        <p:blipFill rotWithShape="1">
          <a:blip r:embed="rId3">
            <a:alphaModFix/>
          </a:blip>
          <a:srcRect/>
          <a:stretch/>
        </p:blipFill>
        <p:spPr>
          <a:xfrm>
            <a:off x="3489960" y="882502"/>
            <a:ext cx="5594543" cy="5692203"/>
          </a:xfrm>
          <a:prstGeom prst="rect">
            <a:avLst/>
          </a:prstGeom>
          <a:noFill/>
          <a:ln>
            <a:noFill/>
          </a:ln>
        </p:spPr>
      </p:pic>
      <p:sp>
        <p:nvSpPr>
          <p:cNvPr id="3285" name="Google Shape;3285;g295ec2f26d2_0_1420"/>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3290"/>
        <p:cNvGrpSpPr/>
        <p:nvPr/>
      </p:nvGrpSpPr>
      <p:grpSpPr>
        <a:xfrm>
          <a:off x="0" y="0"/>
          <a:ext cx="0" cy="0"/>
          <a:chOff x="0" y="0"/>
          <a:chExt cx="0" cy="0"/>
        </a:xfrm>
      </p:grpSpPr>
      <p:sp>
        <p:nvSpPr>
          <p:cNvPr id="3291" name="Google Shape;3291;g2961947477b_0_1098"/>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TIME TRAVEL </a:t>
            </a:r>
            <a:endParaRPr/>
          </a:p>
        </p:txBody>
      </p:sp>
      <p:sp>
        <p:nvSpPr>
          <p:cNvPr id="3292" name="Google Shape;3292;g2961947477b_0_109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257</a:t>
            </a:fld>
            <a:endParaRPr/>
          </a:p>
        </p:txBody>
      </p:sp>
      <p:sp>
        <p:nvSpPr>
          <p:cNvPr id="3293" name="Google Shape;3293;g2961947477b_0_1098"/>
          <p:cNvSpPr txBox="1"/>
          <p:nvPr/>
        </p:nvSpPr>
        <p:spPr>
          <a:xfrm>
            <a:off x="1157904" y="1511847"/>
            <a:ext cx="8013300" cy="4525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Snowflake provides powerful CDP features for ensuring the maintenance and availability of your historical data (i.e. data that has been changed or deleted):</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Querying, cloning, and restoring historical data in tables, schemas, and databases for up to 90 days through Snowflake Time Travel.</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These features are included standard for all accounts, i.e. no additional licensing is required; however, standard Time Travel is 1 day. Extended Time Travel (up to 90 days) requires Snowflake Enterprise Edition.</a:t>
            </a:r>
            <a:endParaRPr/>
          </a:p>
        </p:txBody>
      </p:sp>
      <p:pic>
        <p:nvPicPr>
          <p:cNvPr id="3294" name="Google Shape;3294;g2961947477b_0_1098"/>
          <p:cNvPicPr preferRelativeResize="0"/>
          <p:nvPr/>
        </p:nvPicPr>
        <p:blipFill rotWithShape="1">
          <a:blip r:embed="rId3">
            <a:alphaModFix/>
          </a:blip>
          <a:srcRect/>
          <a:stretch/>
        </p:blipFill>
        <p:spPr>
          <a:xfrm flipH="1">
            <a:off x="9518755" y="1657908"/>
            <a:ext cx="2180554" cy="4072394"/>
          </a:xfrm>
          <a:prstGeom prst="rect">
            <a:avLst/>
          </a:prstGeom>
          <a:noFill/>
          <a:ln>
            <a:noFill/>
          </a:ln>
        </p:spPr>
      </p:pic>
      <p:sp>
        <p:nvSpPr>
          <p:cNvPr id="3295" name="Google Shape;3295;g2961947477b_0_1098"/>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01" name="Google Shape;3301;g2961947477b_0_1107"/>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TIME TRAVEL IN ACTION </a:t>
            </a:r>
            <a:endParaRPr/>
          </a:p>
        </p:txBody>
      </p:sp>
      <p:sp>
        <p:nvSpPr>
          <p:cNvPr id="3302" name="Google Shape;3302;g2961947477b_0_110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258</a:t>
            </a:fld>
            <a:endParaRPr/>
          </a:p>
        </p:txBody>
      </p:sp>
      <p:sp>
        <p:nvSpPr>
          <p:cNvPr id="3303" name="Google Shape;3303;g2961947477b_0_1107"/>
          <p:cNvSpPr txBox="1"/>
          <p:nvPr/>
        </p:nvSpPr>
        <p:spPr>
          <a:xfrm>
            <a:off x="1157904" y="1511847"/>
            <a:ext cx="80133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You accidentally DROP a table in production</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In other RDBMS and data warehouse systems you start to work on a restore.</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In Snowflake we turn to the UNDROP command</a:t>
            </a:r>
            <a:endParaRPr/>
          </a:p>
        </p:txBody>
      </p:sp>
      <p:pic>
        <p:nvPicPr>
          <p:cNvPr id="3304" name="Google Shape;3304;g2961947477b_0_1107"/>
          <p:cNvPicPr preferRelativeResize="0"/>
          <p:nvPr/>
        </p:nvPicPr>
        <p:blipFill rotWithShape="1">
          <a:blip r:embed="rId3">
            <a:alphaModFix/>
          </a:blip>
          <a:srcRect/>
          <a:stretch/>
        </p:blipFill>
        <p:spPr>
          <a:xfrm flipH="1">
            <a:off x="9518755" y="1657908"/>
            <a:ext cx="2180554" cy="4072394"/>
          </a:xfrm>
          <a:prstGeom prst="rect">
            <a:avLst/>
          </a:prstGeom>
          <a:noFill/>
          <a:ln>
            <a:noFill/>
          </a:ln>
        </p:spPr>
      </p:pic>
      <p:sp>
        <p:nvSpPr>
          <p:cNvPr id="3305" name="Google Shape;3305;g2961947477b_0_1107"/>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g2961947477b_0_1116"/>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SNOWFLAKE UNDROP</a:t>
            </a:r>
            <a:endParaRPr/>
          </a:p>
        </p:txBody>
      </p:sp>
      <p:sp>
        <p:nvSpPr>
          <p:cNvPr id="3312" name="Google Shape;3312;g2961947477b_0_1116"/>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259</a:t>
            </a:fld>
            <a:endParaRPr/>
          </a:p>
        </p:txBody>
      </p:sp>
      <p:sp>
        <p:nvSpPr>
          <p:cNvPr id="3313" name="Google Shape;3313;g2961947477b_0_1116"/>
          <p:cNvSpPr txBox="1"/>
          <p:nvPr/>
        </p:nvSpPr>
        <p:spPr>
          <a:xfrm>
            <a:off x="1114258" y="1905506"/>
            <a:ext cx="8013300" cy="304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UNDROP TABLE </a:t>
            </a:r>
            <a:r>
              <a:rPr lang="en-US" sz="2400" i="1">
                <a:solidFill>
                  <a:schemeClr val="dk1"/>
                </a:solidFill>
                <a:latin typeface="Arial"/>
                <a:ea typeface="Arial"/>
                <a:cs typeface="Arial"/>
                <a:sym typeface="Arial"/>
              </a:rPr>
              <a:t>TABLE_NAME</a:t>
            </a:r>
            <a:endParaRPr/>
          </a:p>
          <a:p>
            <a:pPr marL="0" marR="0" lvl="0" indent="0" algn="l" rtl="0">
              <a:spcBef>
                <a:spcPts val="0"/>
              </a:spcBef>
              <a:spcAft>
                <a:spcPts val="0"/>
              </a:spcAft>
              <a:buNone/>
            </a:pPr>
            <a:endParaRPr sz="2400" i="1">
              <a:solidFill>
                <a:schemeClr val="dk1"/>
              </a:solidFill>
              <a:latin typeface="Arial"/>
              <a:ea typeface="Arial"/>
              <a:cs typeface="Arial"/>
              <a:sym typeface="Arial"/>
            </a:endParaRPr>
          </a:p>
          <a:p>
            <a:pPr marL="0" marR="0" lvl="0" indent="-152400" algn="l" rtl="0">
              <a:spcBef>
                <a:spcPts val="0"/>
              </a:spcBef>
              <a:spcAft>
                <a:spcPts val="0"/>
              </a:spcAft>
              <a:buClr>
                <a:srgbClr val="000000"/>
              </a:buClr>
              <a:buSzPts val="2400"/>
              <a:buFont typeface="Arial"/>
              <a:buChar char="•"/>
            </a:pPr>
            <a:r>
              <a:rPr lang="en-US" sz="2400" b="0" i="0">
                <a:solidFill>
                  <a:srgbClr val="000000"/>
                </a:solidFill>
                <a:latin typeface="Arial"/>
                <a:ea typeface="Arial"/>
                <a:cs typeface="Arial"/>
                <a:sym typeface="Arial"/>
              </a:rPr>
              <a:t>Restoring tables is only supported in the current schema or current database, even if the table name is fully-qualified.</a:t>
            </a:r>
            <a:endParaRPr/>
          </a:p>
          <a:p>
            <a:pPr marL="0" marR="0" lvl="0" indent="-152400" algn="l" rtl="0">
              <a:spcBef>
                <a:spcPts val="0"/>
              </a:spcBef>
              <a:spcAft>
                <a:spcPts val="0"/>
              </a:spcAft>
              <a:buClr>
                <a:srgbClr val="000000"/>
              </a:buClr>
              <a:buSzPts val="2400"/>
              <a:buFont typeface="Arial"/>
              <a:buChar char="•"/>
            </a:pPr>
            <a:r>
              <a:rPr lang="en-US" sz="2400" b="0" i="0">
                <a:solidFill>
                  <a:srgbClr val="000000"/>
                </a:solidFill>
                <a:latin typeface="Arial"/>
                <a:ea typeface="Arial"/>
                <a:cs typeface="Arial"/>
                <a:sym typeface="Arial"/>
              </a:rPr>
              <a:t>If a table with the same name already exists, an error is returned.</a:t>
            </a:r>
            <a:endParaRPr/>
          </a:p>
          <a:p>
            <a:pPr marL="0" marR="0" lvl="0" indent="0" algn="l" rtl="0">
              <a:spcBef>
                <a:spcPts val="0"/>
              </a:spcBef>
              <a:spcAft>
                <a:spcPts val="0"/>
              </a:spcAft>
              <a:buNone/>
            </a:pPr>
            <a:endParaRPr sz="2400" i="1">
              <a:solidFill>
                <a:schemeClr val="dk1"/>
              </a:solidFill>
              <a:latin typeface="Arial"/>
              <a:ea typeface="Arial"/>
              <a:cs typeface="Arial"/>
              <a:sym typeface="Arial"/>
            </a:endParaRPr>
          </a:p>
        </p:txBody>
      </p:sp>
      <p:pic>
        <p:nvPicPr>
          <p:cNvPr id="3314" name="Google Shape;3314;g2961947477b_0_1116"/>
          <p:cNvPicPr preferRelativeResize="0"/>
          <p:nvPr/>
        </p:nvPicPr>
        <p:blipFill rotWithShape="1">
          <a:blip r:embed="rId3">
            <a:alphaModFix/>
          </a:blip>
          <a:srcRect/>
          <a:stretch/>
        </p:blipFill>
        <p:spPr>
          <a:xfrm flipH="1">
            <a:off x="9518755" y="1657908"/>
            <a:ext cx="2180554" cy="4072394"/>
          </a:xfrm>
          <a:prstGeom prst="rect">
            <a:avLst/>
          </a:prstGeom>
          <a:noFill/>
          <a:ln>
            <a:noFill/>
          </a:ln>
        </p:spPr>
      </p:pic>
      <p:sp>
        <p:nvSpPr>
          <p:cNvPr id="3315" name="Google Shape;3315;g2961947477b_0_1116"/>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g25cd0f7e00a_0_788"/>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Considerations of Data Loading</a:t>
            </a:r>
            <a:endParaRPr/>
          </a:p>
        </p:txBody>
      </p:sp>
      <p:sp>
        <p:nvSpPr>
          <p:cNvPr id="1212" name="Google Shape;1212;g25cd0f7e00a_0_788"/>
          <p:cNvSpPr txBox="1">
            <a:spLocks noGrp="1"/>
          </p:cNvSpPr>
          <p:nvPr>
            <p:ph type="body" idx="1"/>
          </p:nvPr>
        </p:nvSpPr>
        <p:spPr>
          <a:xfrm>
            <a:off x="652000" y="1024625"/>
            <a:ext cx="6432000" cy="48564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1800" u="sng">
                <a:solidFill>
                  <a:srgbClr val="374151"/>
                </a:solidFill>
              </a:rPr>
              <a:t>File Sizing Best Practices</a:t>
            </a:r>
            <a:endParaRPr sz="1800" u="sng">
              <a:solidFill>
                <a:srgbClr val="374151"/>
              </a:solidFill>
            </a:endParaRPr>
          </a:p>
          <a:p>
            <a:pPr marL="457200" lvl="0" indent="-342900" algn="l" rtl="0">
              <a:lnSpc>
                <a:spcPct val="115000"/>
              </a:lnSpc>
              <a:spcBef>
                <a:spcPts val="1500"/>
              </a:spcBef>
              <a:spcAft>
                <a:spcPts val="0"/>
              </a:spcAft>
              <a:buClr>
                <a:srgbClr val="374151"/>
              </a:buClr>
              <a:buSzPts val="1800"/>
              <a:buFont typeface="Arial"/>
              <a:buChar char="●"/>
            </a:pPr>
            <a:r>
              <a:rPr lang="en-US" sz="1800" b="0">
                <a:solidFill>
                  <a:srgbClr val="374151"/>
                </a:solidFill>
              </a:rPr>
              <a:t>Target file size for optimal load: 100-250 MB compressed.</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Avoid loading files &gt;100 GB.</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For very large files, consider the ON_ERROR copy option.</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Aggregate smaller files; split bigger ones for distributed loading.</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Recommended tools for file splitting:</a:t>
            </a:r>
            <a:endParaRPr sz="1800" b="0">
              <a:solidFill>
                <a:srgbClr val="374151"/>
              </a:solidFill>
            </a:endParaRPr>
          </a:p>
          <a:p>
            <a:pPr marL="914400" lvl="1" indent="-342900" algn="l" rtl="0">
              <a:lnSpc>
                <a:spcPct val="115000"/>
              </a:lnSpc>
              <a:spcBef>
                <a:spcPts val="0"/>
              </a:spcBef>
              <a:spcAft>
                <a:spcPts val="0"/>
              </a:spcAft>
              <a:buClr>
                <a:srgbClr val="374151"/>
              </a:buClr>
              <a:buSzPts val="1800"/>
              <a:buFont typeface="Arial"/>
              <a:buChar char="●"/>
            </a:pPr>
            <a:r>
              <a:rPr lang="en-US" sz="1800">
                <a:solidFill>
                  <a:srgbClr val="374151"/>
                </a:solidFill>
              </a:rPr>
              <a:t>Linux/macOS: split utility.</a:t>
            </a:r>
            <a:endParaRPr sz="1800">
              <a:solidFill>
                <a:srgbClr val="374151"/>
              </a:solidFill>
            </a:endParaRPr>
          </a:p>
          <a:p>
            <a:pPr marL="914400" lvl="1" indent="-342900" algn="l" rtl="0">
              <a:lnSpc>
                <a:spcPct val="115000"/>
              </a:lnSpc>
              <a:spcBef>
                <a:spcPts val="0"/>
              </a:spcBef>
              <a:spcAft>
                <a:spcPts val="0"/>
              </a:spcAft>
              <a:buClr>
                <a:srgbClr val="374151"/>
              </a:buClr>
              <a:buSzPts val="1800"/>
              <a:buFont typeface="Arial"/>
              <a:buChar char="●"/>
            </a:pPr>
            <a:r>
              <a:rPr lang="en-US" sz="1800">
                <a:solidFill>
                  <a:srgbClr val="374151"/>
                </a:solidFill>
              </a:rPr>
              <a:t>Windows: Third-party tools.</a:t>
            </a:r>
            <a:endParaRPr sz="1800">
              <a:solidFill>
                <a:srgbClr val="374151"/>
              </a:solidFill>
            </a:endParaRPr>
          </a:p>
          <a:p>
            <a:pPr marL="0" lvl="0" indent="0" algn="l" rtl="0">
              <a:spcBef>
                <a:spcPts val="1500"/>
              </a:spcBef>
              <a:spcAft>
                <a:spcPts val="600"/>
              </a:spcAft>
              <a:buNone/>
            </a:pPr>
            <a:endParaRPr/>
          </a:p>
        </p:txBody>
      </p:sp>
      <p:sp>
        <p:nvSpPr>
          <p:cNvPr id="1213" name="Google Shape;1213;g25cd0f7e00a_0_78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26</a:t>
            </a:fld>
            <a:endParaRPr/>
          </a:p>
        </p:txBody>
      </p:sp>
      <p:pic>
        <p:nvPicPr>
          <p:cNvPr id="1214" name="Google Shape;1214;g25cd0f7e00a_0_788"/>
          <p:cNvPicPr preferRelativeResize="0"/>
          <p:nvPr/>
        </p:nvPicPr>
        <p:blipFill>
          <a:blip r:embed="rId3">
            <a:alphaModFix/>
          </a:blip>
          <a:stretch>
            <a:fillRect/>
          </a:stretch>
        </p:blipFill>
        <p:spPr>
          <a:xfrm>
            <a:off x="7561125" y="1024625"/>
            <a:ext cx="4042449" cy="500470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3320"/>
        <p:cNvGrpSpPr/>
        <p:nvPr/>
      </p:nvGrpSpPr>
      <p:grpSpPr>
        <a:xfrm>
          <a:off x="0" y="0"/>
          <a:ext cx="0" cy="0"/>
          <a:chOff x="0" y="0"/>
          <a:chExt cx="0" cy="0"/>
        </a:xfrm>
      </p:grpSpPr>
      <p:sp>
        <p:nvSpPr>
          <p:cNvPr id="3321" name="Google Shape;3321;g2961947477b_0_1125"/>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TIME TRAVEL AT | BEFORE</a:t>
            </a:r>
            <a:endParaRPr/>
          </a:p>
        </p:txBody>
      </p:sp>
      <p:sp>
        <p:nvSpPr>
          <p:cNvPr id="3322" name="Google Shape;3322;g2961947477b_0_1125"/>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260</a:t>
            </a:fld>
            <a:endParaRPr/>
          </a:p>
        </p:txBody>
      </p:sp>
      <p:sp>
        <p:nvSpPr>
          <p:cNvPr id="3323" name="Google Shape;3323;g2961947477b_0_1125"/>
          <p:cNvSpPr txBox="1"/>
          <p:nvPr/>
        </p:nvSpPr>
        <p:spPr>
          <a:xfrm>
            <a:off x="1157904" y="1511847"/>
            <a:ext cx="8871600" cy="4155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The AT or BEFORE clause is used for Snowflake Time Travel. In a query, it is specified in the FROM clause immediately after the table name and it determines the point in the past from which historical data is requested for the object:</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The AT keyword specifies that the request is inclusive of any changes made by a statement or transaction with timestamp equal to the specified parameter.</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The BEFORE keyword specifies that the request refers to a point immediately preceding the specified parameter.</a:t>
            </a:r>
            <a:endParaRPr/>
          </a:p>
        </p:txBody>
      </p:sp>
      <p:sp>
        <p:nvSpPr>
          <p:cNvPr id="3324" name="Google Shape;3324;g2961947477b_0_1125"/>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3329"/>
        <p:cNvGrpSpPr/>
        <p:nvPr/>
      </p:nvGrpSpPr>
      <p:grpSpPr>
        <a:xfrm>
          <a:off x="0" y="0"/>
          <a:ext cx="0" cy="0"/>
          <a:chOff x="0" y="0"/>
          <a:chExt cx="0" cy="0"/>
        </a:xfrm>
      </p:grpSpPr>
      <p:sp>
        <p:nvSpPr>
          <p:cNvPr id="3330" name="Google Shape;3330;g2961947477b_0_1133"/>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TIME TRAVEL AT | BEFORE</a:t>
            </a:r>
            <a:endParaRPr/>
          </a:p>
        </p:txBody>
      </p:sp>
      <p:sp>
        <p:nvSpPr>
          <p:cNvPr id="3331" name="Google Shape;3331;g2961947477b_0_113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261</a:t>
            </a:fld>
            <a:endParaRPr/>
          </a:p>
        </p:txBody>
      </p:sp>
      <p:sp>
        <p:nvSpPr>
          <p:cNvPr id="3332" name="Google Shape;3332;g2961947477b_0_1133"/>
          <p:cNvSpPr txBox="1"/>
          <p:nvPr/>
        </p:nvSpPr>
        <p:spPr>
          <a:xfrm>
            <a:off x="1175657" y="1625600"/>
            <a:ext cx="9507000" cy="2678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set query_id = (select query_id from</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table(information_schema.query_history_by_session (result_limit=&gt;5)) where query_text like 'update%' order by start_time limit 1</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 create or replace table trips as</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(select * from trips before (statement =&gt; $query_id));</a:t>
            </a:r>
            <a:endParaRPr/>
          </a:p>
        </p:txBody>
      </p:sp>
      <p:sp>
        <p:nvSpPr>
          <p:cNvPr id="3333" name="Google Shape;3333;g2961947477b_0_1133"/>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3338"/>
        <p:cNvGrpSpPr/>
        <p:nvPr/>
      </p:nvGrpSpPr>
      <p:grpSpPr>
        <a:xfrm>
          <a:off x="0" y="0"/>
          <a:ext cx="0" cy="0"/>
          <a:chOff x="0" y="0"/>
          <a:chExt cx="0" cy="0"/>
        </a:xfrm>
      </p:grpSpPr>
      <p:sp>
        <p:nvSpPr>
          <p:cNvPr id="3339" name="Google Shape;3339;g2961947477b_0_1141"/>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TIME TRAVEL LIMITATIONS</a:t>
            </a:r>
            <a:endParaRPr/>
          </a:p>
        </p:txBody>
      </p:sp>
      <p:sp>
        <p:nvSpPr>
          <p:cNvPr id="3340" name="Google Shape;3340;g2961947477b_0_1141"/>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262</a:t>
            </a:fld>
            <a:endParaRPr/>
          </a:p>
        </p:txBody>
      </p:sp>
      <p:sp>
        <p:nvSpPr>
          <p:cNvPr id="3341" name="Google Shape;3341;g2961947477b_0_1141"/>
          <p:cNvSpPr txBox="1"/>
          <p:nvPr/>
        </p:nvSpPr>
        <p:spPr>
          <a:xfrm>
            <a:off x="1157904" y="1511847"/>
            <a:ext cx="8013300" cy="4155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Databases, schemas, and tables can be recovered by Time Travel. </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With tables, Time Travel support depends on the type of table:</a:t>
            </a:r>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Only </a:t>
            </a:r>
            <a:r>
              <a:rPr lang="en-US" sz="2400" b="1">
                <a:solidFill>
                  <a:schemeClr val="dk1"/>
                </a:solidFill>
                <a:latin typeface="Arial"/>
                <a:ea typeface="Arial"/>
                <a:cs typeface="Arial"/>
                <a:sym typeface="Arial"/>
              </a:rPr>
              <a:t>permanent</a:t>
            </a:r>
            <a:r>
              <a:rPr lang="en-US" sz="2400">
                <a:solidFill>
                  <a:schemeClr val="dk1"/>
                </a:solidFill>
                <a:latin typeface="Arial"/>
                <a:ea typeface="Arial"/>
                <a:cs typeface="Arial"/>
                <a:sym typeface="Arial"/>
              </a:rPr>
              <a:t> can be recovered longer than 1 day ago. </a:t>
            </a:r>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Temporary</a:t>
            </a:r>
            <a:r>
              <a:rPr lang="en-US" sz="2400">
                <a:solidFill>
                  <a:schemeClr val="dk1"/>
                </a:solidFill>
                <a:latin typeface="Arial"/>
                <a:ea typeface="Arial"/>
                <a:cs typeface="Arial"/>
                <a:sym typeface="Arial"/>
              </a:rPr>
              <a:t> and </a:t>
            </a:r>
            <a:r>
              <a:rPr lang="en-US" sz="2400" b="1">
                <a:solidFill>
                  <a:schemeClr val="dk1"/>
                </a:solidFill>
                <a:latin typeface="Arial"/>
                <a:ea typeface="Arial"/>
                <a:cs typeface="Arial"/>
                <a:sym typeface="Arial"/>
              </a:rPr>
              <a:t>transient</a:t>
            </a:r>
            <a:r>
              <a:rPr lang="en-US" sz="2400">
                <a:solidFill>
                  <a:schemeClr val="dk1"/>
                </a:solidFill>
                <a:latin typeface="Arial"/>
                <a:ea typeface="Arial"/>
                <a:cs typeface="Arial"/>
                <a:sym typeface="Arial"/>
              </a:rPr>
              <a:t> tables can leverage Time Travel for up to one day. </a:t>
            </a:r>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External</a:t>
            </a:r>
            <a:r>
              <a:rPr lang="en-US" sz="2400">
                <a:solidFill>
                  <a:schemeClr val="dk1"/>
                </a:solidFill>
                <a:latin typeface="Arial"/>
                <a:ea typeface="Arial"/>
                <a:cs typeface="Arial"/>
                <a:sym typeface="Arial"/>
              </a:rPr>
              <a:t> tables can’t use Time Travel, as they are not in Snowflake.</a:t>
            </a:r>
            <a:endParaRPr/>
          </a:p>
        </p:txBody>
      </p:sp>
      <p:sp>
        <p:nvSpPr>
          <p:cNvPr id="3342" name="Google Shape;3342;g2961947477b_0_1141"/>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3347"/>
        <p:cNvGrpSpPr/>
        <p:nvPr/>
      </p:nvGrpSpPr>
      <p:grpSpPr>
        <a:xfrm>
          <a:off x="0" y="0"/>
          <a:ext cx="0" cy="0"/>
          <a:chOff x="0" y="0"/>
          <a:chExt cx="0" cy="0"/>
        </a:xfrm>
      </p:grpSpPr>
      <p:sp>
        <p:nvSpPr>
          <p:cNvPr id="3348" name="Google Shape;3348;g2961947477b_0_1149"/>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FAIL-SAFE</a:t>
            </a:r>
            <a:endParaRPr/>
          </a:p>
        </p:txBody>
      </p:sp>
      <p:sp>
        <p:nvSpPr>
          <p:cNvPr id="3349" name="Google Shape;3349;g2961947477b_0_1149"/>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263</a:t>
            </a:fld>
            <a:endParaRPr/>
          </a:p>
        </p:txBody>
      </p:sp>
      <p:sp>
        <p:nvSpPr>
          <p:cNvPr id="3350" name="Google Shape;3350;g2961947477b_0_1149"/>
          <p:cNvSpPr txBox="1"/>
          <p:nvPr/>
        </p:nvSpPr>
        <p:spPr>
          <a:xfrm>
            <a:off x="1515169" y="1174413"/>
            <a:ext cx="6202200" cy="489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000000"/>
                </a:solidFill>
                <a:latin typeface="Arial"/>
                <a:ea typeface="Arial"/>
                <a:cs typeface="Arial"/>
                <a:sym typeface="Arial"/>
              </a:rPr>
              <a:t>Separate and distinct from Time Travel, Fail-safe ensures historical data is protected in the event of a system failure or other catastrophic event, e.g. a hardware failure or security breach.</a:t>
            </a:r>
            <a:endParaRPr/>
          </a:p>
          <a:p>
            <a:pPr marL="0" marR="0" lvl="0" indent="0" algn="l" rtl="0">
              <a:spcBef>
                <a:spcPts val="0"/>
              </a:spcBef>
              <a:spcAft>
                <a:spcPts val="0"/>
              </a:spcAft>
              <a:buNone/>
            </a:pPr>
            <a:endParaRPr sz="2400">
              <a:solidFill>
                <a:srgbClr val="000000"/>
              </a:solidFill>
              <a:latin typeface="Arial"/>
              <a:ea typeface="Arial"/>
              <a:cs typeface="Arial"/>
              <a:sym typeface="Arial"/>
            </a:endParaRPr>
          </a:p>
          <a:p>
            <a:pPr marL="0" marR="0" lvl="0" indent="0" algn="l" rtl="0">
              <a:spcBef>
                <a:spcPts val="0"/>
              </a:spcBef>
              <a:spcAft>
                <a:spcPts val="0"/>
              </a:spcAft>
              <a:buNone/>
            </a:pPr>
            <a:r>
              <a:rPr lang="en-US" sz="2400" b="0" i="0">
                <a:solidFill>
                  <a:srgbClr val="000000"/>
                </a:solidFill>
                <a:latin typeface="Arial"/>
                <a:ea typeface="Arial"/>
                <a:cs typeface="Arial"/>
                <a:sym typeface="Arial"/>
              </a:rPr>
              <a:t>Disaster recovery of historical data (by Snowflake) through Snowflake Fail-safe.</a:t>
            </a:r>
            <a:endParaRPr/>
          </a:p>
          <a:p>
            <a:pPr marL="0" marR="0" lvl="0" indent="0" algn="l" rtl="0">
              <a:spcBef>
                <a:spcPts val="0"/>
              </a:spcBef>
              <a:spcAft>
                <a:spcPts val="0"/>
              </a:spcAft>
              <a:buNone/>
            </a:pPr>
            <a:endParaRPr sz="2400" b="0" i="0">
              <a:solidFill>
                <a:srgbClr val="000000"/>
              </a:solidFill>
              <a:latin typeface="Arial"/>
              <a:ea typeface="Arial"/>
              <a:cs typeface="Arial"/>
              <a:sym typeface="Arial"/>
            </a:endParaRPr>
          </a:p>
          <a:p>
            <a:pPr marL="0" marR="0" lvl="0" indent="0" algn="l" rtl="0">
              <a:spcBef>
                <a:spcPts val="0"/>
              </a:spcBef>
              <a:spcAft>
                <a:spcPts val="0"/>
              </a:spcAft>
              <a:buNone/>
            </a:pPr>
            <a:r>
              <a:rPr lang="en-US" sz="2400">
                <a:solidFill>
                  <a:srgbClr val="000000"/>
                </a:solidFill>
                <a:latin typeface="Arial"/>
                <a:ea typeface="Arial"/>
                <a:cs typeface="Arial"/>
                <a:sym typeface="Arial"/>
              </a:rPr>
              <a:t>B</a:t>
            </a:r>
            <a:r>
              <a:rPr lang="en-US" sz="2400" b="0" i="0">
                <a:solidFill>
                  <a:srgbClr val="000000"/>
                </a:solidFill>
                <a:latin typeface="Arial"/>
                <a:ea typeface="Arial"/>
                <a:cs typeface="Arial"/>
                <a:sym typeface="Arial"/>
              </a:rPr>
              <a:t>oth Time Travel and Fail-safe require additional data storage, which has associated fees.</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3351" name="Google Shape;3351;g2961947477b_0_1149"/>
          <p:cNvPicPr preferRelativeResize="0"/>
          <p:nvPr/>
        </p:nvPicPr>
        <p:blipFill rotWithShape="1">
          <a:blip r:embed="rId3">
            <a:alphaModFix/>
          </a:blip>
          <a:srcRect/>
          <a:stretch/>
        </p:blipFill>
        <p:spPr>
          <a:xfrm>
            <a:off x="7852500" y="2255083"/>
            <a:ext cx="3962400" cy="2857500"/>
          </a:xfrm>
          <a:prstGeom prst="rect">
            <a:avLst/>
          </a:prstGeom>
          <a:noFill/>
          <a:ln>
            <a:noFill/>
          </a:ln>
        </p:spPr>
      </p:pic>
      <p:sp>
        <p:nvSpPr>
          <p:cNvPr id="3352" name="Google Shape;3352;g2961947477b_0_1149"/>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58" name="Google Shape;3358;g2961947477b_0_1158"/>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FAIL-SAFE DETAILS</a:t>
            </a:r>
            <a:endParaRPr/>
          </a:p>
        </p:txBody>
      </p:sp>
      <p:sp>
        <p:nvSpPr>
          <p:cNvPr id="3359" name="Google Shape;3359;g2961947477b_0_1158"/>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264</a:t>
            </a:fld>
            <a:endParaRPr/>
          </a:p>
        </p:txBody>
      </p:sp>
      <p:sp>
        <p:nvSpPr>
          <p:cNvPr id="3360" name="Google Shape;3360;g2961947477b_0_1158"/>
          <p:cNvSpPr txBox="1"/>
          <p:nvPr/>
        </p:nvSpPr>
        <p:spPr>
          <a:xfrm>
            <a:off x="1238368" y="1543745"/>
            <a:ext cx="6202200" cy="4525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000000"/>
                </a:solidFill>
                <a:latin typeface="Arial"/>
                <a:ea typeface="Arial"/>
                <a:cs typeface="Arial"/>
                <a:sym typeface="Arial"/>
              </a:rPr>
              <a:t>Fail-safe is </a:t>
            </a:r>
            <a:r>
              <a:rPr lang="en-US" sz="2400" b="1" i="1">
                <a:solidFill>
                  <a:srgbClr val="000000"/>
                </a:solidFill>
                <a:latin typeface="Arial"/>
                <a:ea typeface="Arial"/>
                <a:cs typeface="Arial"/>
                <a:sym typeface="Arial"/>
              </a:rPr>
              <a:t>not</a:t>
            </a:r>
            <a:r>
              <a:rPr lang="en-US" sz="2400" b="0" i="0">
                <a:solidFill>
                  <a:srgbClr val="000000"/>
                </a:solidFill>
                <a:latin typeface="Arial"/>
                <a:ea typeface="Arial"/>
                <a:cs typeface="Arial"/>
                <a:sym typeface="Arial"/>
              </a:rPr>
              <a:t> provided as a means for accessing historical data after the Time Travel retention period has ended. </a:t>
            </a:r>
            <a:endParaRPr/>
          </a:p>
          <a:p>
            <a:pPr marL="0" marR="0" lvl="0" indent="0" algn="l" rtl="0">
              <a:spcBef>
                <a:spcPts val="0"/>
              </a:spcBef>
              <a:spcAft>
                <a:spcPts val="0"/>
              </a:spcAft>
              <a:buNone/>
            </a:pPr>
            <a:endParaRPr sz="2400">
              <a:solidFill>
                <a:srgbClr val="000000"/>
              </a:solidFill>
              <a:latin typeface="Arial"/>
              <a:ea typeface="Arial"/>
              <a:cs typeface="Arial"/>
              <a:sym typeface="Arial"/>
            </a:endParaRPr>
          </a:p>
          <a:p>
            <a:pPr marL="0" marR="0" lvl="0" indent="0" algn="l" rtl="0">
              <a:spcBef>
                <a:spcPts val="0"/>
              </a:spcBef>
              <a:spcAft>
                <a:spcPts val="0"/>
              </a:spcAft>
              <a:buNone/>
            </a:pPr>
            <a:r>
              <a:rPr lang="en-US" sz="2400" b="0" i="0">
                <a:solidFill>
                  <a:srgbClr val="000000"/>
                </a:solidFill>
                <a:latin typeface="Arial"/>
                <a:ea typeface="Arial"/>
                <a:cs typeface="Arial"/>
                <a:sym typeface="Arial"/>
              </a:rPr>
              <a:t>It is for use </a:t>
            </a:r>
            <a:r>
              <a:rPr lang="en-US" sz="2400" b="1" i="1">
                <a:solidFill>
                  <a:srgbClr val="000000"/>
                </a:solidFill>
                <a:latin typeface="Arial"/>
                <a:ea typeface="Arial"/>
                <a:cs typeface="Arial"/>
                <a:sym typeface="Arial"/>
              </a:rPr>
              <a:t>only</a:t>
            </a:r>
            <a:r>
              <a:rPr lang="en-US" sz="2400" b="0" i="0">
                <a:solidFill>
                  <a:srgbClr val="000000"/>
                </a:solidFill>
                <a:latin typeface="Arial"/>
                <a:ea typeface="Arial"/>
                <a:cs typeface="Arial"/>
                <a:sym typeface="Arial"/>
              </a:rPr>
              <a:t> by Snowflake to recover data that may have been lost or damaged due to extreme operational failures.</a:t>
            </a:r>
            <a:endParaRPr/>
          </a:p>
          <a:p>
            <a:pPr marL="0" marR="0" lvl="0" indent="0" algn="l" rtl="0">
              <a:spcBef>
                <a:spcPts val="0"/>
              </a:spcBef>
              <a:spcAft>
                <a:spcPts val="0"/>
              </a:spcAft>
              <a:buNone/>
            </a:pPr>
            <a:endParaRPr sz="2400" b="0" i="0">
              <a:solidFill>
                <a:srgbClr val="000000"/>
              </a:solidFill>
              <a:latin typeface="Arial"/>
              <a:ea typeface="Arial"/>
              <a:cs typeface="Arial"/>
              <a:sym typeface="Arial"/>
            </a:endParaRPr>
          </a:p>
          <a:p>
            <a:pPr marL="0" marR="0" lvl="0" indent="0" algn="l" rtl="0">
              <a:spcBef>
                <a:spcPts val="0"/>
              </a:spcBef>
              <a:spcAft>
                <a:spcPts val="0"/>
              </a:spcAft>
              <a:buNone/>
            </a:pPr>
            <a:r>
              <a:rPr lang="en-US" sz="2400" b="0" i="0">
                <a:solidFill>
                  <a:srgbClr val="000000"/>
                </a:solidFill>
                <a:latin typeface="Arial"/>
                <a:ea typeface="Arial"/>
                <a:cs typeface="Arial"/>
                <a:sym typeface="Arial"/>
              </a:rPr>
              <a:t>Data recovery through Fail-safe may take from several hours to several days to complete.</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3361" name="Google Shape;3361;g2961947477b_0_1158"/>
          <p:cNvPicPr preferRelativeResize="0"/>
          <p:nvPr/>
        </p:nvPicPr>
        <p:blipFill rotWithShape="1">
          <a:blip r:embed="rId3">
            <a:alphaModFix/>
          </a:blip>
          <a:srcRect/>
          <a:stretch/>
        </p:blipFill>
        <p:spPr>
          <a:xfrm>
            <a:off x="7852500" y="2255083"/>
            <a:ext cx="3962400" cy="2857500"/>
          </a:xfrm>
          <a:prstGeom prst="rect">
            <a:avLst/>
          </a:prstGeom>
          <a:noFill/>
          <a:ln>
            <a:noFill/>
          </a:ln>
        </p:spPr>
      </p:pic>
      <p:sp>
        <p:nvSpPr>
          <p:cNvPr id="3362" name="Google Shape;3362;g2961947477b_0_1158"/>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3367"/>
        <p:cNvGrpSpPr/>
        <p:nvPr/>
      </p:nvGrpSpPr>
      <p:grpSpPr>
        <a:xfrm>
          <a:off x="0" y="0"/>
          <a:ext cx="0" cy="0"/>
          <a:chOff x="0" y="0"/>
          <a:chExt cx="0" cy="0"/>
        </a:xfrm>
      </p:grpSpPr>
      <p:sp>
        <p:nvSpPr>
          <p:cNvPr id="3368" name="Google Shape;3368;g2961947477b_0_1167"/>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FAIL-SAFE LIMITATIONS</a:t>
            </a:r>
            <a:endParaRPr/>
          </a:p>
        </p:txBody>
      </p:sp>
      <p:sp>
        <p:nvSpPr>
          <p:cNvPr id="3369" name="Google Shape;3369;g2961947477b_0_1167"/>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265</a:t>
            </a:fld>
            <a:endParaRPr/>
          </a:p>
        </p:txBody>
      </p:sp>
      <p:sp>
        <p:nvSpPr>
          <p:cNvPr id="3370" name="Google Shape;3370;g2961947477b_0_1167"/>
          <p:cNvSpPr txBox="1"/>
          <p:nvPr/>
        </p:nvSpPr>
        <p:spPr>
          <a:xfrm>
            <a:off x="1238368" y="1543745"/>
            <a:ext cx="9008700" cy="3786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333333"/>
                </a:solidFill>
                <a:latin typeface="Poppins"/>
                <a:ea typeface="Poppins"/>
                <a:cs typeface="Poppins"/>
                <a:sym typeface="Poppins"/>
              </a:rPr>
              <a:t>Databases, schemas, and tables can be recovered by Fail-Safe. </a:t>
            </a:r>
            <a:endParaRPr/>
          </a:p>
          <a:p>
            <a:pPr marL="0" marR="0" lvl="0" indent="0" algn="l" rtl="0">
              <a:spcBef>
                <a:spcPts val="0"/>
              </a:spcBef>
              <a:spcAft>
                <a:spcPts val="0"/>
              </a:spcAft>
              <a:buNone/>
            </a:pPr>
            <a:endParaRPr sz="2400">
              <a:solidFill>
                <a:srgbClr val="333333"/>
              </a:solidFill>
              <a:latin typeface="Poppins"/>
              <a:ea typeface="Poppins"/>
              <a:cs typeface="Poppins"/>
              <a:sym typeface="Poppins"/>
            </a:endParaRPr>
          </a:p>
          <a:p>
            <a:pPr marL="0" marR="0" lvl="0" indent="0" algn="l" rtl="0">
              <a:spcBef>
                <a:spcPts val="0"/>
              </a:spcBef>
              <a:spcAft>
                <a:spcPts val="0"/>
              </a:spcAft>
              <a:buNone/>
            </a:pPr>
            <a:r>
              <a:rPr lang="en-US" sz="2400" b="0" i="0">
                <a:solidFill>
                  <a:srgbClr val="333333"/>
                </a:solidFill>
                <a:latin typeface="Poppins"/>
                <a:ea typeface="Poppins"/>
                <a:cs typeface="Poppins"/>
                <a:sym typeface="Poppins"/>
              </a:rPr>
              <a:t>When it comes to tables in Snowflake, we have the following rules:</a:t>
            </a:r>
            <a:endParaRPr/>
          </a:p>
          <a:p>
            <a:pPr marL="342900" marR="0" lvl="0" indent="-342900" algn="l" rtl="0">
              <a:spcBef>
                <a:spcPts val="0"/>
              </a:spcBef>
              <a:spcAft>
                <a:spcPts val="0"/>
              </a:spcAft>
              <a:buClr>
                <a:srgbClr val="333333"/>
              </a:buClr>
              <a:buSzPts val="2400"/>
              <a:buFont typeface="Arial"/>
              <a:buChar char="•"/>
            </a:pPr>
            <a:r>
              <a:rPr lang="en-US" sz="2400">
                <a:solidFill>
                  <a:srgbClr val="333333"/>
                </a:solidFill>
                <a:latin typeface="Poppins"/>
                <a:ea typeface="Poppins"/>
                <a:cs typeface="Poppins"/>
                <a:sym typeface="Poppins"/>
              </a:rPr>
              <a:t>P</a:t>
            </a:r>
            <a:r>
              <a:rPr lang="en-US" sz="2400" b="0" i="0">
                <a:solidFill>
                  <a:srgbClr val="333333"/>
                </a:solidFill>
                <a:latin typeface="Poppins"/>
                <a:ea typeface="Poppins"/>
                <a:cs typeface="Poppins"/>
                <a:sym typeface="Poppins"/>
              </a:rPr>
              <a:t>ermanent tables can leverage Fail-Safe. </a:t>
            </a:r>
            <a:endParaRPr/>
          </a:p>
          <a:p>
            <a:pPr marL="342900" marR="0" lvl="0" indent="-342900" algn="l" rtl="0">
              <a:spcBef>
                <a:spcPts val="0"/>
              </a:spcBef>
              <a:spcAft>
                <a:spcPts val="0"/>
              </a:spcAft>
              <a:buClr>
                <a:srgbClr val="333333"/>
              </a:buClr>
              <a:buSzPts val="2400"/>
              <a:buFont typeface="Arial"/>
              <a:buChar char="•"/>
            </a:pPr>
            <a:r>
              <a:rPr lang="en-US" sz="2400" b="0" i="0">
                <a:solidFill>
                  <a:srgbClr val="333333"/>
                </a:solidFill>
                <a:latin typeface="Poppins"/>
                <a:ea typeface="Poppins"/>
                <a:cs typeface="Poppins"/>
                <a:sym typeface="Poppins"/>
              </a:rPr>
              <a:t>Temporary and transient tables are not able to setup Fail-Safe. </a:t>
            </a:r>
            <a:endParaRPr sz="2400">
              <a:solidFill>
                <a:srgbClr val="333333"/>
              </a:solidFill>
              <a:latin typeface="Poppins"/>
              <a:ea typeface="Poppins"/>
              <a:cs typeface="Poppins"/>
              <a:sym typeface="Poppins"/>
            </a:endParaRPr>
          </a:p>
          <a:p>
            <a:pPr marL="342900" marR="0" lvl="0" indent="-342900" algn="l" rtl="0">
              <a:spcBef>
                <a:spcPts val="0"/>
              </a:spcBef>
              <a:spcAft>
                <a:spcPts val="0"/>
              </a:spcAft>
              <a:buClr>
                <a:srgbClr val="333333"/>
              </a:buClr>
              <a:buSzPts val="2400"/>
              <a:buFont typeface="Arial"/>
              <a:buChar char="•"/>
            </a:pPr>
            <a:r>
              <a:rPr lang="en-US" sz="2400" b="0" i="0">
                <a:solidFill>
                  <a:srgbClr val="333333"/>
                </a:solidFill>
                <a:latin typeface="Poppins"/>
                <a:ea typeface="Poppins"/>
                <a:cs typeface="Poppins"/>
                <a:sym typeface="Poppins"/>
              </a:rPr>
              <a:t>External tables can’t use Fail-Safe as the data is not stored in Snowflake.</a:t>
            </a:r>
            <a:endParaRPr sz="2400">
              <a:solidFill>
                <a:schemeClr val="dk1"/>
              </a:solidFill>
              <a:latin typeface="Arial"/>
              <a:ea typeface="Arial"/>
              <a:cs typeface="Arial"/>
              <a:sym typeface="Arial"/>
            </a:endParaRPr>
          </a:p>
        </p:txBody>
      </p:sp>
      <p:sp>
        <p:nvSpPr>
          <p:cNvPr id="3371" name="Google Shape;3371;g2961947477b_0_1167"/>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3376"/>
        <p:cNvGrpSpPr/>
        <p:nvPr/>
      </p:nvGrpSpPr>
      <p:grpSpPr>
        <a:xfrm>
          <a:off x="0" y="0"/>
          <a:ext cx="0" cy="0"/>
          <a:chOff x="0" y="0"/>
          <a:chExt cx="0" cy="0"/>
        </a:xfrm>
      </p:grpSpPr>
      <p:sp>
        <p:nvSpPr>
          <p:cNvPr id="3377" name="Google Shape;3377;g2961947477b_0_1175"/>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ACCOUNT – USAGE - FAIL-SAFE</a:t>
            </a:r>
            <a:endParaRPr/>
          </a:p>
        </p:txBody>
      </p:sp>
      <p:sp>
        <p:nvSpPr>
          <p:cNvPr id="3378" name="Google Shape;3378;g2961947477b_0_1175"/>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266</a:t>
            </a:fld>
            <a:endParaRPr/>
          </a:p>
        </p:txBody>
      </p:sp>
      <p:pic>
        <p:nvPicPr>
          <p:cNvPr id="3379" name="Google Shape;3379;g2961947477b_0_1175"/>
          <p:cNvPicPr preferRelativeResize="0"/>
          <p:nvPr/>
        </p:nvPicPr>
        <p:blipFill rotWithShape="1">
          <a:blip r:embed="rId3">
            <a:alphaModFix/>
          </a:blip>
          <a:srcRect/>
          <a:stretch/>
        </p:blipFill>
        <p:spPr>
          <a:xfrm>
            <a:off x="609600" y="1314449"/>
            <a:ext cx="10648869" cy="4825095"/>
          </a:xfrm>
          <a:prstGeom prst="rect">
            <a:avLst/>
          </a:prstGeom>
          <a:noFill/>
          <a:ln>
            <a:noFill/>
          </a:ln>
        </p:spPr>
      </p:pic>
      <p:sp>
        <p:nvSpPr>
          <p:cNvPr id="3380" name="Google Shape;3380;g2961947477b_0_1175"/>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3385"/>
        <p:cNvGrpSpPr/>
        <p:nvPr/>
      </p:nvGrpSpPr>
      <p:grpSpPr>
        <a:xfrm>
          <a:off x="0" y="0"/>
          <a:ext cx="0" cy="0"/>
          <a:chOff x="0" y="0"/>
          <a:chExt cx="0" cy="0"/>
        </a:xfrm>
      </p:grpSpPr>
      <p:sp>
        <p:nvSpPr>
          <p:cNvPr id="3386" name="Google Shape;3386;g2961947477b_0_1183"/>
          <p:cNvSpPr txBox="1">
            <a:spLocks noGrp="1"/>
          </p:cNvSpPr>
          <p:nvPr>
            <p:ph type="title"/>
          </p:nvPr>
        </p:nvSpPr>
        <p:spPr>
          <a:xfrm>
            <a:off x="609600" y="388328"/>
            <a:ext cx="8013300" cy="5634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FAIL-SAFE IN ACTION</a:t>
            </a:r>
            <a:endParaRPr/>
          </a:p>
        </p:txBody>
      </p:sp>
      <p:sp>
        <p:nvSpPr>
          <p:cNvPr id="3387" name="Google Shape;3387;g2961947477b_0_118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267</a:t>
            </a:fld>
            <a:endParaRPr/>
          </a:p>
        </p:txBody>
      </p:sp>
      <p:sp>
        <p:nvSpPr>
          <p:cNvPr id="3388" name="Google Shape;3388;g2961947477b_0_1183"/>
          <p:cNvSpPr txBox="1"/>
          <p:nvPr/>
        </p:nvSpPr>
        <p:spPr>
          <a:xfrm>
            <a:off x="1515169" y="2255083"/>
            <a:ext cx="6202200" cy="2678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000000"/>
                </a:solidFill>
                <a:latin typeface="Arial"/>
                <a:ea typeface="Arial"/>
                <a:cs typeface="Arial"/>
                <a:sym typeface="Arial"/>
              </a:rPr>
              <a:t>At high level, Fail-safe provides a (non-configurable) 7-day period during which historical data is recoverable by Snowflake support team. </a:t>
            </a:r>
            <a:endParaRPr sz="2400">
              <a:solidFill>
                <a:srgbClr val="000000"/>
              </a:solidFill>
              <a:latin typeface="Arial"/>
              <a:ea typeface="Arial"/>
              <a:cs typeface="Arial"/>
              <a:sym typeface="Arial"/>
            </a:endParaRPr>
          </a:p>
          <a:p>
            <a:pPr marL="0" marR="0" lvl="0" indent="0" algn="l" rtl="0">
              <a:spcBef>
                <a:spcPts val="0"/>
              </a:spcBef>
              <a:spcAft>
                <a:spcPts val="0"/>
              </a:spcAft>
              <a:buNone/>
            </a:pPr>
            <a:endParaRPr sz="2400" b="0" i="0">
              <a:solidFill>
                <a:srgbClr val="000000"/>
              </a:solidFill>
              <a:latin typeface="Arial"/>
              <a:ea typeface="Arial"/>
              <a:cs typeface="Arial"/>
              <a:sym typeface="Arial"/>
            </a:endParaRPr>
          </a:p>
          <a:p>
            <a:pPr marL="0" marR="0" lvl="0" indent="0" algn="l" rtl="0">
              <a:spcBef>
                <a:spcPts val="0"/>
              </a:spcBef>
              <a:spcAft>
                <a:spcPts val="0"/>
              </a:spcAft>
              <a:buNone/>
            </a:pPr>
            <a:r>
              <a:rPr lang="en-US" sz="2400" b="0" i="0">
                <a:solidFill>
                  <a:srgbClr val="000000"/>
                </a:solidFill>
                <a:latin typeface="Arial"/>
                <a:ea typeface="Arial"/>
                <a:cs typeface="Arial"/>
                <a:sym typeface="Arial"/>
              </a:rPr>
              <a:t>You will be billed for storage for &amp; days for your databases and tables in Fail-Safe.</a:t>
            </a:r>
            <a:endParaRPr sz="2400">
              <a:solidFill>
                <a:schemeClr val="dk1"/>
              </a:solidFill>
              <a:latin typeface="Arial"/>
              <a:ea typeface="Arial"/>
              <a:cs typeface="Arial"/>
              <a:sym typeface="Arial"/>
            </a:endParaRPr>
          </a:p>
        </p:txBody>
      </p:sp>
      <p:pic>
        <p:nvPicPr>
          <p:cNvPr id="3389" name="Google Shape;3389;g2961947477b_0_1183"/>
          <p:cNvPicPr preferRelativeResize="0"/>
          <p:nvPr/>
        </p:nvPicPr>
        <p:blipFill rotWithShape="1">
          <a:blip r:embed="rId3">
            <a:alphaModFix/>
          </a:blip>
          <a:srcRect/>
          <a:stretch/>
        </p:blipFill>
        <p:spPr>
          <a:xfrm>
            <a:off x="7852500" y="2255083"/>
            <a:ext cx="3962400" cy="2857500"/>
          </a:xfrm>
          <a:prstGeom prst="rect">
            <a:avLst/>
          </a:prstGeom>
          <a:noFill/>
          <a:ln>
            <a:noFill/>
          </a:ln>
        </p:spPr>
      </p:pic>
      <p:sp>
        <p:nvSpPr>
          <p:cNvPr id="3390" name="Google Shape;3390;g2961947477b_0_1183"/>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3395"/>
        <p:cNvGrpSpPr/>
        <p:nvPr/>
      </p:nvGrpSpPr>
      <p:grpSpPr>
        <a:xfrm>
          <a:off x="0" y="0"/>
          <a:ext cx="0" cy="0"/>
          <a:chOff x="0" y="0"/>
          <a:chExt cx="0" cy="0"/>
        </a:xfrm>
      </p:grpSpPr>
      <p:sp>
        <p:nvSpPr>
          <p:cNvPr id="3396" name="Google Shape;3396;g2961947477b_0_1192"/>
          <p:cNvSpPr txBox="1">
            <a:spLocks noGrp="1"/>
          </p:cNvSpPr>
          <p:nvPr>
            <p:ph type="title"/>
          </p:nvPr>
        </p:nvSpPr>
        <p:spPr>
          <a:xfrm>
            <a:off x="609600" y="430230"/>
            <a:ext cx="10507200" cy="10623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CONTINUOUS DATA PROTECTION LIFECYCLE</a:t>
            </a:r>
            <a:endParaRPr>
              <a:solidFill>
                <a:srgbClr val="88C700"/>
              </a:solidFill>
            </a:endParaRPr>
          </a:p>
        </p:txBody>
      </p:sp>
      <p:sp>
        <p:nvSpPr>
          <p:cNvPr id="3397" name="Google Shape;3397;g2961947477b_0_119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268</a:t>
            </a:fld>
            <a:endParaRPr/>
          </a:p>
        </p:txBody>
      </p:sp>
      <p:pic>
        <p:nvPicPr>
          <p:cNvPr id="3398" name="Google Shape;3398;g2961947477b_0_1192"/>
          <p:cNvPicPr preferRelativeResize="0"/>
          <p:nvPr/>
        </p:nvPicPr>
        <p:blipFill rotWithShape="1">
          <a:blip r:embed="rId3">
            <a:alphaModFix/>
          </a:blip>
          <a:srcRect/>
          <a:stretch/>
        </p:blipFill>
        <p:spPr>
          <a:xfrm>
            <a:off x="243134" y="1873771"/>
            <a:ext cx="11705731" cy="3536428"/>
          </a:xfrm>
          <a:prstGeom prst="rect">
            <a:avLst/>
          </a:prstGeom>
          <a:noFill/>
          <a:ln>
            <a:noFill/>
          </a:ln>
        </p:spPr>
      </p:pic>
      <p:sp>
        <p:nvSpPr>
          <p:cNvPr id="3399" name="Google Shape;3399;g2961947477b_0_119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3453"/>
        <p:cNvGrpSpPr/>
        <p:nvPr/>
      </p:nvGrpSpPr>
      <p:grpSpPr>
        <a:xfrm>
          <a:off x="0" y="0"/>
          <a:ext cx="0" cy="0"/>
          <a:chOff x="0" y="0"/>
          <a:chExt cx="0" cy="0"/>
        </a:xfrm>
      </p:grpSpPr>
      <p:sp>
        <p:nvSpPr>
          <p:cNvPr id="3454" name="Google Shape;3454;g25cd0f7e00a_0_373"/>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Core Governance Features</a:t>
            </a:r>
            <a:endParaRPr/>
          </a:p>
        </p:txBody>
      </p:sp>
      <p:sp>
        <p:nvSpPr>
          <p:cNvPr id="3455" name="Google Shape;3455;g25cd0f7e00a_0_37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1" dirty="0"/>
              <a:t>Snowflake’s Governance Features</a:t>
            </a:r>
            <a:endParaRPr b="1" dirty="0"/>
          </a:p>
          <a:p>
            <a:pPr marL="914400" lvl="1" indent="-342900" algn="l" rtl="0">
              <a:spcBef>
                <a:spcPts val="0"/>
              </a:spcBef>
              <a:spcAft>
                <a:spcPts val="0"/>
              </a:spcAft>
              <a:buSzPts val="1800"/>
              <a:buChar char="○"/>
            </a:pPr>
            <a:r>
              <a:rPr lang="en-US" b="1" dirty="0"/>
              <a:t>Column level Security:</a:t>
            </a:r>
            <a:r>
              <a:rPr lang="en-US" dirty="0"/>
              <a:t> Mask specific columns</a:t>
            </a:r>
            <a:endParaRPr dirty="0"/>
          </a:p>
          <a:p>
            <a:pPr marL="914400" lvl="0" indent="0" algn="l" rtl="0">
              <a:spcBef>
                <a:spcPts val="360"/>
              </a:spcBef>
              <a:spcAft>
                <a:spcPts val="0"/>
              </a:spcAft>
              <a:buNone/>
            </a:pPr>
            <a:endParaRPr dirty="0"/>
          </a:p>
          <a:p>
            <a:pPr marL="914400" lvl="1" indent="-342900" algn="l" rtl="0">
              <a:spcBef>
                <a:spcPts val="600"/>
              </a:spcBef>
              <a:spcAft>
                <a:spcPts val="0"/>
              </a:spcAft>
              <a:buSzPts val="1800"/>
              <a:buChar char="○"/>
            </a:pPr>
            <a:r>
              <a:rPr lang="en-US" b="1" dirty="0"/>
              <a:t>Row level Security: </a:t>
            </a:r>
            <a:r>
              <a:rPr lang="en-US" dirty="0"/>
              <a:t> control visible rows in queries</a:t>
            </a:r>
            <a:endParaRPr dirty="0"/>
          </a:p>
          <a:p>
            <a:pPr marL="914400" lvl="0" indent="0" algn="l" rtl="0">
              <a:spcBef>
                <a:spcPts val="360"/>
              </a:spcBef>
              <a:spcAft>
                <a:spcPts val="0"/>
              </a:spcAft>
              <a:buNone/>
            </a:pPr>
            <a:endParaRPr dirty="0"/>
          </a:p>
          <a:p>
            <a:pPr marL="914400" lvl="1" indent="-342900" algn="l" rtl="0">
              <a:spcBef>
                <a:spcPts val="600"/>
              </a:spcBef>
              <a:spcAft>
                <a:spcPts val="0"/>
              </a:spcAft>
              <a:buSzPts val="1800"/>
              <a:buChar char="○"/>
            </a:pPr>
            <a:r>
              <a:rPr lang="en-US" b="1" dirty="0"/>
              <a:t>Object Tagging:</a:t>
            </a:r>
            <a:r>
              <a:rPr lang="en-US" dirty="0"/>
              <a:t> Track sensitive data attributes</a:t>
            </a:r>
            <a:endParaRPr dirty="0"/>
          </a:p>
          <a:p>
            <a:pPr marL="457200" lvl="0" indent="0" algn="l" rtl="0">
              <a:spcBef>
                <a:spcPts val="360"/>
              </a:spcBef>
              <a:spcAft>
                <a:spcPts val="0"/>
              </a:spcAft>
              <a:buNone/>
            </a:pPr>
            <a:endParaRPr dirty="0"/>
          </a:p>
          <a:p>
            <a:pPr marL="914400" lvl="1" indent="-342900" algn="l" rtl="0">
              <a:spcBef>
                <a:spcPts val="600"/>
              </a:spcBef>
              <a:spcAft>
                <a:spcPts val="0"/>
              </a:spcAft>
              <a:buSzPts val="1800"/>
              <a:buChar char="○"/>
            </a:pPr>
            <a:r>
              <a:rPr lang="en-US" b="1" dirty="0"/>
              <a:t>Tag-based Masking:</a:t>
            </a:r>
            <a:r>
              <a:rPr lang="en-US" dirty="0"/>
              <a:t> Linking Masking to data tags</a:t>
            </a:r>
            <a:endParaRPr dirty="0"/>
          </a:p>
          <a:p>
            <a:pPr marL="457200" lvl="0" indent="0" algn="l" rtl="0">
              <a:spcBef>
                <a:spcPts val="360"/>
              </a:spcBef>
              <a:spcAft>
                <a:spcPts val="0"/>
              </a:spcAft>
              <a:buNone/>
            </a:pPr>
            <a:endParaRPr dirty="0"/>
          </a:p>
          <a:p>
            <a:pPr marL="914400" lvl="1" indent="-342900" algn="l" rtl="0">
              <a:spcBef>
                <a:spcPts val="600"/>
              </a:spcBef>
              <a:spcAft>
                <a:spcPts val="0"/>
              </a:spcAft>
              <a:buSzPts val="1800"/>
              <a:buChar char="○"/>
            </a:pPr>
            <a:r>
              <a:rPr lang="en-US" b="1" dirty="0"/>
              <a:t>Data Classification:</a:t>
            </a:r>
            <a:r>
              <a:rPr lang="en-US" dirty="0"/>
              <a:t> Categorize data for compliance</a:t>
            </a:r>
            <a:endParaRPr dirty="0"/>
          </a:p>
          <a:p>
            <a:pPr marL="1371600" lvl="0" indent="0" algn="l" rtl="0">
              <a:spcBef>
                <a:spcPts val="360"/>
              </a:spcBef>
              <a:spcAft>
                <a:spcPts val="600"/>
              </a:spcAft>
              <a:buNone/>
            </a:pPr>
            <a:endParaRPr b="1" dirty="0"/>
          </a:p>
        </p:txBody>
      </p:sp>
      <p:sp>
        <p:nvSpPr>
          <p:cNvPr id="3456" name="Google Shape;3456;g25cd0f7e00a_0_37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25cd0f7e00a_0_796"/>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Considerations of Data Loading</a:t>
            </a:r>
            <a:endParaRPr/>
          </a:p>
        </p:txBody>
      </p:sp>
      <p:sp>
        <p:nvSpPr>
          <p:cNvPr id="1221" name="Google Shape;1221;g25cd0f7e00a_0_796"/>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800" u="sng">
                <a:solidFill>
                  <a:srgbClr val="374151"/>
                </a:solidFill>
              </a:rPr>
              <a:t>Semi-structured data and limitations</a:t>
            </a:r>
            <a:endParaRPr sz="1800" u="sng">
              <a:solidFill>
                <a:srgbClr val="374151"/>
              </a:solidFill>
            </a:endParaRPr>
          </a:p>
          <a:p>
            <a:pPr marL="457200" lvl="0" indent="-342900" algn="l" rtl="0">
              <a:lnSpc>
                <a:spcPct val="115000"/>
              </a:lnSpc>
              <a:spcBef>
                <a:spcPts val="1500"/>
              </a:spcBef>
              <a:spcAft>
                <a:spcPts val="0"/>
              </a:spcAft>
              <a:buClr>
                <a:srgbClr val="374151"/>
              </a:buClr>
              <a:buSzPts val="1800"/>
              <a:buFont typeface="Arial"/>
              <a:buChar char="●"/>
            </a:pPr>
            <a:r>
              <a:rPr lang="en-US" sz="1800" b="0">
                <a:solidFill>
                  <a:srgbClr val="374151"/>
                </a:solidFill>
              </a:rPr>
              <a:t>VARIANT data type has a 16 MB size limit per row.</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JSON data: Concatenation of multiple documents.</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Recommended: Use STRIP_OUTER_ARRAY file format option for JSON loading.</a:t>
            </a:r>
            <a:endParaRPr sz="1800" b="0">
              <a:solidFill>
                <a:srgbClr val="374151"/>
              </a:solidFill>
            </a:endParaRPr>
          </a:p>
          <a:p>
            <a:pPr marL="0" lvl="0" indent="0" algn="l" rtl="0">
              <a:lnSpc>
                <a:spcPct val="115000"/>
              </a:lnSpc>
              <a:spcBef>
                <a:spcPts val="1500"/>
              </a:spcBef>
              <a:spcAft>
                <a:spcPts val="0"/>
              </a:spcAft>
              <a:buNone/>
            </a:pPr>
            <a:endParaRPr sz="1800" b="0">
              <a:solidFill>
                <a:srgbClr val="374151"/>
              </a:solidFill>
            </a:endParaRPr>
          </a:p>
          <a:p>
            <a:pPr marL="0" lvl="0" indent="0" algn="l" rtl="0">
              <a:lnSpc>
                <a:spcPct val="115000"/>
              </a:lnSpc>
              <a:spcBef>
                <a:spcPts val="1500"/>
              </a:spcBef>
              <a:spcAft>
                <a:spcPts val="0"/>
              </a:spcAft>
              <a:buNone/>
            </a:pPr>
            <a:r>
              <a:rPr lang="en-US" sz="1800" u="sng">
                <a:solidFill>
                  <a:srgbClr val="374151"/>
                </a:solidFill>
              </a:rPr>
              <a:t>Continuous Data Loads &amp; Snowpipe</a:t>
            </a:r>
            <a:endParaRPr sz="1800" u="sng">
              <a:solidFill>
                <a:srgbClr val="374151"/>
              </a:solidFill>
            </a:endParaRPr>
          </a:p>
          <a:p>
            <a:pPr marL="457200" lvl="0" indent="-342900" algn="l" rtl="0">
              <a:lnSpc>
                <a:spcPct val="115000"/>
              </a:lnSpc>
              <a:spcBef>
                <a:spcPts val="1500"/>
              </a:spcBef>
              <a:spcAft>
                <a:spcPts val="0"/>
              </a:spcAft>
              <a:buClr>
                <a:srgbClr val="374151"/>
              </a:buClr>
              <a:buSzPts val="1800"/>
              <a:buFont typeface="Arial"/>
              <a:buChar char="●"/>
            </a:pPr>
            <a:r>
              <a:rPr lang="en-US" sz="1800" b="0">
                <a:solidFill>
                  <a:srgbClr val="374151"/>
                </a:solidFill>
              </a:rPr>
              <a:t>Snowpipe loads data within a minute after file notification.</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Overhead costs related to file management in Snowpipe. </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Recommended file size: 100-250 MB for cost-effective Snowpipe loading.</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Use tools like Amazon Kinesis Firehose for data aggregation and batching.</a:t>
            </a:r>
            <a:endParaRPr sz="1800" b="0">
              <a:solidFill>
                <a:srgbClr val="374151"/>
              </a:solidFill>
            </a:endParaRPr>
          </a:p>
          <a:p>
            <a:pPr marL="0" lvl="0" indent="0" algn="l" rtl="0">
              <a:lnSpc>
                <a:spcPct val="115000"/>
              </a:lnSpc>
              <a:spcBef>
                <a:spcPts val="1500"/>
              </a:spcBef>
              <a:spcAft>
                <a:spcPts val="1500"/>
              </a:spcAft>
              <a:buNone/>
            </a:pPr>
            <a:endParaRPr/>
          </a:p>
        </p:txBody>
      </p:sp>
      <p:sp>
        <p:nvSpPr>
          <p:cNvPr id="1222" name="Google Shape;1222;g25cd0f7e00a_0_79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g25cd0f7e00a_0_38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Audit &amp; Monitoring</a:t>
            </a:r>
            <a:endParaRPr/>
          </a:p>
        </p:txBody>
      </p:sp>
      <p:sp>
        <p:nvSpPr>
          <p:cNvPr id="3463" name="Google Shape;3463;g25cd0f7e00a_0_38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a:t>Tracking &amp; Auditing in Snowflake</a:t>
            </a:r>
            <a:endParaRPr b="1"/>
          </a:p>
          <a:p>
            <a:pPr marL="914400" lvl="1" indent="-342900" algn="l" rtl="0">
              <a:spcBef>
                <a:spcPts val="0"/>
              </a:spcBef>
              <a:spcAft>
                <a:spcPts val="0"/>
              </a:spcAft>
              <a:buSzPts val="1800"/>
              <a:buChar char="○"/>
            </a:pPr>
            <a:r>
              <a:rPr lang="en-US" b="1"/>
              <a:t>Access History: </a:t>
            </a:r>
            <a:r>
              <a:rPr lang="en-US"/>
              <a:t>Review user access via ACCESS_HISTORY View</a:t>
            </a:r>
            <a:endParaRPr/>
          </a:p>
          <a:p>
            <a:pPr marL="914400" lvl="0" indent="0" algn="l" rtl="0">
              <a:spcBef>
                <a:spcPts val="360"/>
              </a:spcBef>
              <a:spcAft>
                <a:spcPts val="0"/>
              </a:spcAft>
              <a:buNone/>
            </a:pPr>
            <a:endParaRPr/>
          </a:p>
          <a:p>
            <a:pPr marL="914400" lvl="1" indent="-342900" algn="l" rtl="0">
              <a:spcBef>
                <a:spcPts val="600"/>
              </a:spcBef>
              <a:spcAft>
                <a:spcPts val="0"/>
              </a:spcAft>
              <a:buSzPts val="1800"/>
              <a:buChar char="○"/>
            </a:pPr>
            <a:r>
              <a:rPr lang="en-US" b="1"/>
              <a:t>Object Dependencies: </a:t>
            </a:r>
            <a:r>
              <a:rPr lang="en-US"/>
              <a:t> Understand object references via OBJECT_DEPENDENCIES view</a:t>
            </a:r>
            <a:endParaRPr/>
          </a:p>
          <a:p>
            <a:pPr marL="914400" lvl="0" indent="0" algn="l" rtl="0">
              <a:spcBef>
                <a:spcPts val="360"/>
              </a:spcBef>
              <a:spcAft>
                <a:spcPts val="0"/>
              </a:spcAft>
              <a:buNone/>
            </a:pPr>
            <a:endParaRPr/>
          </a:p>
          <a:p>
            <a:pPr marL="914400" lvl="1" indent="-342900" algn="l" rtl="0">
              <a:spcBef>
                <a:spcPts val="600"/>
              </a:spcBef>
              <a:spcAft>
                <a:spcPts val="0"/>
              </a:spcAft>
              <a:buSzPts val="1800"/>
              <a:buChar char="○"/>
            </a:pPr>
            <a:r>
              <a:rPr lang="en-US" b="1"/>
              <a:t>Snowsight Governance:</a:t>
            </a:r>
            <a:r>
              <a:rPr lang="en-US"/>
              <a:t> Monitor policy &amp; tag usage with the Data &gt; Governance area</a:t>
            </a:r>
            <a:endParaRPr/>
          </a:p>
          <a:p>
            <a:pPr marL="457200" lvl="0" indent="0" algn="l" rtl="0">
              <a:spcBef>
                <a:spcPts val="360"/>
              </a:spcBef>
              <a:spcAft>
                <a:spcPts val="0"/>
              </a:spcAft>
              <a:buNone/>
            </a:pPr>
            <a:endParaRPr/>
          </a:p>
          <a:p>
            <a:pPr marL="1371600" lvl="0" indent="0" algn="l" rtl="0">
              <a:spcBef>
                <a:spcPts val="600"/>
              </a:spcBef>
              <a:spcAft>
                <a:spcPts val="600"/>
              </a:spcAft>
              <a:buNone/>
            </a:pPr>
            <a:endParaRPr b="1"/>
          </a:p>
        </p:txBody>
      </p:sp>
      <p:sp>
        <p:nvSpPr>
          <p:cNvPr id="3464" name="Google Shape;3464;g25cd0f7e00a_0_38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270</a:t>
            </a:fld>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0" name="Google Shape;3470;g25cd0f7e00a_0_387"/>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Snowflake Object Tagging</a:t>
            </a:r>
            <a:endParaRPr/>
          </a:p>
        </p:txBody>
      </p:sp>
      <p:sp>
        <p:nvSpPr>
          <p:cNvPr id="3471" name="Google Shape;3471;g25cd0f7e00a_0_38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54570" algn="l" rtl="0">
              <a:lnSpc>
                <a:spcPct val="115000"/>
              </a:lnSpc>
              <a:spcBef>
                <a:spcPts val="1500"/>
              </a:spcBef>
              <a:spcAft>
                <a:spcPts val="0"/>
              </a:spcAft>
              <a:buClr>
                <a:srgbClr val="374151"/>
              </a:buClr>
              <a:buSzPts val="1984"/>
              <a:buFont typeface="Roboto"/>
              <a:buChar char="●"/>
            </a:pPr>
            <a:r>
              <a:rPr lang="en-US" sz="1983">
                <a:solidFill>
                  <a:srgbClr val="374151"/>
                </a:solidFill>
                <a:latin typeface="Roboto"/>
                <a:ea typeface="Roboto"/>
                <a:cs typeface="Roboto"/>
                <a:sym typeface="Roboto"/>
              </a:rPr>
              <a:t>Definition:</a:t>
            </a:r>
            <a:r>
              <a:rPr lang="en-US" sz="1983" b="0">
                <a:solidFill>
                  <a:srgbClr val="374151"/>
                </a:solidFill>
                <a:latin typeface="Roboto"/>
                <a:ea typeface="Roboto"/>
                <a:cs typeface="Roboto"/>
                <a:sym typeface="Roboto"/>
              </a:rPr>
              <a:t> Tags are schema-level objects that can be attached to Snowflake objects for monitoring, compliance, discovery, and resource usage.</a:t>
            </a:r>
            <a:endParaRPr sz="1983" b="0">
              <a:solidFill>
                <a:srgbClr val="374151"/>
              </a:solidFill>
              <a:latin typeface="Roboto"/>
              <a:ea typeface="Roboto"/>
              <a:cs typeface="Roboto"/>
              <a:sym typeface="Roboto"/>
            </a:endParaRPr>
          </a:p>
          <a:p>
            <a:pPr marL="457200" lvl="0" indent="-354570" algn="l" rtl="0">
              <a:lnSpc>
                <a:spcPct val="115000"/>
              </a:lnSpc>
              <a:spcBef>
                <a:spcPts val="0"/>
              </a:spcBef>
              <a:spcAft>
                <a:spcPts val="0"/>
              </a:spcAft>
              <a:buClr>
                <a:srgbClr val="374151"/>
              </a:buClr>
              <a:buSzPts val="1984"/>
              <a:buFont typeface="Roboto"/>
              <a:buChar char="●"/>
            </a:pPr>
            <a:r>
              <a:rPr lang="en-US" sz="1983">
                <a:solidFill>
                  <a:srgbClr val="374151"/>
                </a:solidFill>
                <a:latin typeface="Roboto"/>
                <a:ea typeface="Roboto"/>
                <a:cs typeface="Roboto"/>
                <a:sym typeface="Roboto"/>
              </a:rPr>
              <a:t>Usage:</a:t>
            </a:r>
            <a:endParaRPr sz="1983">
              <a:solidFill>
                <a:srgbClr val="374151"/>
              </a:solidFill>
              <a:latin typeface="Roboto"/>
              <a:ea typeface="Roboto"/>
              <a:cs typeface="Roboto"/>
              <a:sym typeface="Roboto"/>
            </a:endParaRPr>
          </a:p>
          <a:p>
            <a:pPr marL="914400" lvl="1" indent="-354570" algn="l" rtl="0">
              <a:lnSpc>
                <a:spcPct val="115000"/>
              </a:lnSpc>
              <a:spcBef>
                <a:spcPts val="0"/>
              </a:spcBef>
              <a:spcAft>
                <a:spcPts val="0"/>
              </a:spcAft>
              <a:buClr>
                <a:srgbClr val="374151"/>
              </a:buClr>
              <a:buSzPts val="1984"/>
              <a:buFont typeface="Roboto"/>
              <a:buChar char="○"/>
            </a:pPr>
            <a:r>
              <a:rPr lang="en-US" sz="1983">
                <a:solidFill>
                  <a:srgbClr val="374151"/>
                </a:solidFill>
                <a:latin typeface="Roboto"/>
                <a:ea typeface="Roboto"/>
                <a:cs typeface="Roboto"/>
                <a:sym typeface="Roboto"/>
              </a:rPr>
              <a:t>Centralized or decentralized data governance</a:t>
            </a:r>
            <a:endParaRPr sz="1983">
              <a:solidFill>
                <a:srgbClr val="374151"/>
              </a:solidFill>
              <a:latin typeface="Roboto"/>
              <a:ea typeface="Roboto"/>
              <a:cs typeface="Roboto"/>
              <a:sym typeface="Roboto"/>
            </a:endParaRPr>
          </a:p>
          <a:p>
            <a:pPr marL="914400" lvl="1" indent="-354570" algn="l" rtl="0">
              <a:lnSpc>
                <a:spcPct val="115000"/>
              </a:lnSpc>
              <a:spcBef>
                <a:spcPts val="0"/>
              </a:spcBef>
              <a:spcAft>
                <a:spcPts val="0"/>
              </a:spcAft>
              <a:buClr>
                <a:srgbClr val="374151"/>
              </a:buClr>
              <a:buSzPts val="1984"/>
              <a:buFont typeface="Roboto"/>
              <a:buChar char="○"/>
            </a:pPr>
            <a:r>
              <a:rPr lang="en-US" sz="1983">
                <a:solidFill>
                  <a:srgbClr val="374151"/>
                </a:solidFill>
                <a:latin typeface="Roboto"/>
                <a:ea typeface="Roboto"/>
                <a:cs typeface="Roboto"/>
                <a:sym typeface="Roboto"/>
              </a:rPr>
              <a:t>Allows for monitoring sensitive data and resource usage efficiently</a:t>
            </a:r>
            <a:endParaRPr sz="1983">
              <a:solidFill>
                <a:srgbClr val="374151"/>
              </a:solidFill>
              <a:latin typeface="Roboto"/>
              <a:ea typeface="Roboto"/>
              <a:cs typeface="Roboto"/>
              <a:sym typeface="Roboto"/>
            </a:endParaRPr>
          </a:p>
          <a:p>
            <a:pPr marL="457200" lvl="0" indent="-354570" algn="l" rtl="0">
              <a:lnSpc>
                <a:spcPct val="115000"/>
              </a:lnSpc>
              <a:spcBef>
                <a:spcPts val="0"/>
              </a:spcBef>
              <a:spcAft>
                <a:spcPts val="0"/>
              </a:spcAft>
              <a:buClr>
                <a:srgbClr val="374151"/>
              </a:buClr>
              <a:buSzPts val="1984"/>
              <a:buFont typeface="Roboto"/>
              <a:buChar char="●"/>
            </a:pPr>
            <a:r>
              <a:rPr lang="en-US" sz="1983">
                <a:solidFill>
                  <a:srgbClr val="374151"/>
                </a:solidFill>
                <a:latin typeface="Roboto"/>
                <a:ea typeface="Roboto"/>
                <a:cs typeface="Roboto"/>
                <a:sym typeface="Roboto"/>
              </a:rPr>
              <a:t>Creation:</a:t>
            </a:r>
            <a:endParaRPr sz="1983">
              <a:solidFill>
                <a:srgbClr val="374151"/>
              </a:solidFill>
              <a:latin typeface="Roboto"/>
              <a:ea typeface="Roboto"/>
              <a:cs typeface="Roboto"/>
              <a:sym typeface="Roboto"/>
            </a:endParaRPr>
          </a:p>
          <a:p>
            <a:pPr marL="914400" lvl="1" indent="-354570" algn="l" rtl="0">
              <a:lnSpc>
                <a:spcPct val="115000"/>
              </a:lnSpc>
              <a:spcBef>
                <a:spcPts val="0"/>
              </a:spcBef>
              <a:spcAft>
                <a:spcPts val="0"/>
              </a:spcAft>
              <a:buClr>
                <a:srgbClr val="374151"/>
              </a:buClr>
              <a:buSzPts val="1984"/>
              <a:buFont typeface="Roboto"/>
              <a:buChar char="○"/>
            </a:pPr>
            <a:r>
              <a:rPr lang="en-US" sz="1983">
                <a:solidFill>
                  <a:srgbClr val="374151"/>
                </a:solidFill>
                <a:latin typeface="Roboto"/>
                <a:ea typeface="Roboto"/>
                <a:cs typeface="Roboto"/>
                <a:sym typeface="Roboto"/>
              </a:rPr>
              <a:t>Use a </a:t>
            </a:r>
            <a:r>
              <a:rPr lang="en-US" sz="1983">
                <a:solidFill>
                  <a:srgbClr val="374151"/>
                </a:solidFill>
                <a:latin typeface="Courier New"/>
                <a:ea typeface="Courier New"/>
                <a:cs typeface="Courier New"/>
                <a:sym typeface="Courier New"/>
              </a:rPr>
              <a:t>CREATE TAG</a:t>
            </a:r>
            <a:r>
              <a:rPr lang="en-US" sz="1983">
                <a:solidFill>
                  <a:srgbClr val="374151"/>
                </a:solidFill>
                <a:latin typeface="Roboto"/>
                <a:ea typeface="Roboto"/>
                <a:cs typeface="Roboto"/>
                <a:sym typeface="Roboto"/>
              </a:rPr>
              <a:t> statement to define a tag</a:t>
            </a:r>
            <a:endParaRPr sz="1983">
              <a:solidFill>
                <a:srgbClr val="374151"/>
              </a:solidFill>
              <a:latin typeface="Roboto"/>
              <a:ea typeface="Roboto"/>
              <a:cs typeface="Roboto"/>
              <a:sym typeface="Roboto"/>
            </a:endParaRPr>
          </a:p>
          <a:p>
            <a:pPr marL="914400" lvl="1" indent="-354570" algn="l" rtl="0">
              <a:lnSpc>
                <a:spcPct val="115000"/>
              </a:lnSpc>
              <a:spcBef>
                <a:spcPts val="0"/>
              </a:spcBef>
              <a:spcAft>
                <a:spcPts val="0"/>
              </a:spcAft>
              <a:buClr>
                <a:srgbClr val="374151"/>
              </a:buClr>
              <a:buSzPts val="1984"/>
              <a:buFont typeface="Roboto"/>
              <a:buChar char="○"/>
            </a:pPr>
            <a:r>
              <a:rPr lang="en-US" sz="1983">
                <a:solidFill>
                  <a:srgbClr val="374151"/>
                </a:solidFill>
                <a:latin typeface="Roboto"/>
                <a:ea typeface="Roboto"/>
                <a:cs typeface="Roboto"/>
                <a:sym typeface="Roboto"/>
              </a:rPr>
              <a:t>Assign a tag when creating an object or modify an existing one using </a:t>
            </a:r>
            <a:r>
              <a:rPr lang="en-US" sz="1983">
                <a:solidFill>
                  <a:srgbClr val="374151"/>
                </a:solidFill>
                <a:latin typeface="Courier New"/>
                <a:ea typeface="Courier New"/>
                <a:cs typeface="Courier New"/>
                <a:sym typeface="Courier New"/>
              </a:rPr>
              <a:t>ALTER &lt;object&gt;</a:t>
            </a:r>
            <a:r>
              <a:rPr lang="en-US" sz="1983">
                <a:solidFill>
                  <a:srgbClr val="374151"/>
                </a:solidFill>
                <a:latin typeface="Roboto"/>
                <a:ea typeface="Roboto"/>
                <a:cs typeface="Roboto"/>
                <a:sym typeface="Roboto"/>
              </a:rPr>
              <a:t> statement</a:t>
            </a:r>
            <a:endParaRPr sz="1983">
              <a:solidFill>
                <a:srgbClr val="374151"/>
              </a:solidFill>
              <a:latin typeface="Roboto"/>
              <a:ea typeface="Roboto"/>
              <a:cs typeface="Roboto"/>
              <a:sym typeface="Roboto"/>
            </a:endParaRPr>
          </a:p>
          <a:p>
            <a:pPr marL="0" lvl="0" indent="0" algn="l" rtl="0">
              <a:spcBef>
                <a:spcPts val="1500"/>
              </a:spcBef>
              <a:spcAft>
                <a:spcPts val="600"/>
              </a:spcAft>
              <a:buNone/>
            </a:pPr>
            <a:endParaRPr/>
          </a:p>
        </p:txBody>
      </p:sp>
      <p:sp>
        <p:nvSpPr>
          <p:cNvPr id="3472" name="Google Shape;3472;g25cd0f7e00a_0_38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271</a:t>
            </a:fld>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3477"/>
        <p:cNvGrpSpPr/>
        <p:nvPr/>
      </p:nvGrpSpPr>
      <p:grpSpPr>
        <a:xfrm>
          <a:off x="0" y="0"/>
          <a:ext cx="0" cy="0"/>
          <a:chOff x="0" y="0"/>
          <a:chExt cx="0" cy="0"/>
        </a:xfrm>
      </p:grpSpPr>
      <p:sp>
        <p:nvSpPr>
          <p:cNvPr id="3478" name="Google Shape;3478;g25cd0f7e00a_0_397"/>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Assigning and Using Tags</a:t>
            </a:r>
            <a:endParaRPr/>
          </a:p>
        </p:txBody>
      </p:sp>
      <p:sp>
        <p:nvSpPr>
          <p:cNvPr id="3479" name="Google Shape;3479;g25cd0f7e00a_0_39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90525" algn="l" rtl="0">
              <a:lnSpc>
                <a:spcPct val="115000"/>
              </a:lnSpc>
              <a:spcBef>
                <a:spcPts val="1500"/>
              </a:spcBef>
              <a:spcAft>
                <a:spcPts val="0"/>
              </a:spcAft>
              <a:buClr>
                <a:srgbClr val="374151"/>
              </a:buClr>
              <a:buSzPts val="2550"/>
              <a:buChar char="●"/>
            </a:pPr>
            <a:r>
              <a:rPr lang="en-US" sz="2550">
                <a:solidFill>
                  <a:srgbClr val="374151"/>
                </a:solidFill>
              </a:rPr>
              <a:t>Tag Attributes:</a:t>
            </a:r>
            <a:endParaRPr sz="2550">
              <a:solidFill>
                <a:srgbClr val="374151"/>
              </a:solidFill>
            </a:endParaRPr>
          </a:p>
          <a:p>
            <a:pPr marL="914400" lvl="1" indent="-352425" algn="l" rtl="0">
              <a:lnSpc>
                <a:spcPct val="115000"/>
              </a:lnSpc>
              <a:spcBef>
                <a:spcPts val="0"/>
              </a:spcBef>
              <a:spcAft>
                <a:spcPts val="0"/>
              </a:spcAft>
              <a:buClr>
                <a:srgbClr val="374151"/>
              </a:buClr>
              <a:buSzPts val="1950"/>
              <a:buChar char="○"/>
            </a:pPr>
            <a:r>
              <a:rPr lang="en-US" sz="1950">
                <a:solidFill>
                  <a:srgbClr val="374151"/>
                </a:solidFill>
              </a:rPr>
              <a:t>Consist of a key-value pair; the key is unique per schema</a:t>
            </a:r>
            <a:endParaRPr sz="1950">
              <a:solidFill>
                <a:srgbClr val="374151"/>
              </a:solidFill>
            </a:endParaRPr>
          </a:p>
          <a:p>
            <a:pPr marL="914400" lvl="1" indent="-352425" algn="l" rtl="0">
              <a:lnSpc>
                <a:spcPct val="115000"/>
              </a:lnSpc>
              <a:spcBef>
                <a:spcPts val="0"/>
              </a:spcBef>
              <a:spcAft>
                <a:spcPts val="0"/>
              </a:spcAft>
              <a:buClr>
                <a:srgbClr val="374151"/>
              </a:buClr>
              <a:buSzPts val="1950"/>
              <a:buChar char="○"/>
            </a:pPr>
            <a:r>
              <a:rPr lang="en-US" sz="1950">
                <a:solidFill>
                  <a:srgbClr val="374151"/>
                </a:solidFill>
              </a:rPr>
              <a:t>String value can be either duplicated or unique among objects</a:t>
            </a:r>
            <a:endParaRPr sz="1950">
              <a:solidFill>
                <a:srgbClr val="374151"/>
              </a:solidFill>
            </a:endParaRPr>
          </a:p>
          <a:p>
            <a:pPr marL="457200" lvl="0" indent="-390525" algn="l" rtl="0">
              <a:lnSpc>
                <a:spcPct val="115000"/>
              </a:lnSpc>
              <a:spcBef>
                <a:spcPts val="0"/>
              </a:spcBef>
              <a:spcAft>
                <a:spcPts val="0"/>
              </a:spcAft>
              <a:buClr>
                <a:srgbClr val="374151"/>
              </a:buClr>
              <a:buSzPts val="2550"/>
              <a:buChar char="●"/>
            </a:pPr>
            <a:r>
              <a:rPr lang="en-US" sz="2550">
                <a:solidFill>
                  <a:srgbClr val="374151"/>
                </a:solidFill>
              </a:rPr>
              <a:t>Applications:</a:t>
            </a:r>
            <a:endParaRPr sz="2550">
              <a:solidFill>
                <a:srgbClr val="374151"/>
              </a:solidFill>
            </a:endParaRPr>
          </a:p>
          <a:p>
            <a:pPr marL="914400" lvl="1" indent="-352425" algn="l" rtl="0">
              <a:lnSpc>
                <a:spcPct val="115000"/>
              </a:lnSpc>
              <a:spcBef>
                <a:spcPts val="0"/>
              </a:spcBef>
              <a:spcAft>
                <a:spcPts val="0"/>
              </a:spcAft>
              <a:buClr>
                <a:srgbClr val="374151"/>
              </a:buClr>
              <a:buSzPts val="1950"/>
              <a:buChar char="○"/>
            </a:pPr>
            <a:r>
              <a:rPr lang="en-US" sz="1950">
                <a:solidFill>
                  <a:srgbClr val="374151"/>
                </a:solidFill>
              </a:rPr>
              <a:t>Discovering database objects with sensitive information</a:t>
            </a:r>
            <a:endParaRPr sz="1950">
              <a:solidFill>
                <a:srgbClr val="374151"/>
              </a:solidFill>
            </a:endParaRPr>
          </a:p>
          <a:p>
            <a:pPr marL="914400" lvl="1" indent="-352425" algn="l" rtl="0">
              <a:lnSpc>
                <a:spcPct val="115000"/>
              </a:lnSpc>
              <a:spcBef>
                <a:spcPts val="0"/>
              </a:spcBef>
              <a:spcAft>
                <a:spcPts val="0"/>
              </a:spcAft>
              <a:buClr>
                <a:srgbClr val="374151"/>
              </a:buClr>
              <a:buSzPts val="1950"/>
              <a:buChar char="○"/>
            </a:pPr>
            <a:r>
              <a:rPr lang="en-US" sz="1950">
                <a:solidFill>
                  <a:srgbClr val="374151"/>
                </a:solidFill>
              </a:rPr>
              <a:t>Making data available using row access policies or masking policies</a:t>
            </a:r>
            <a:endParaRPr sz="1950">
              <a:solidFill>
                <a:srgbClr val="374151"/>
              </a:solidFill>
            </a:endParaRPr>
          </a:p>
          <a:p>
            <a:pPr marL="914400" lvl="1" indent="-352425" algn="l" rtl="0">
              <a:lnSpc>
                <a:spcPct val="115000"/>
              </a:lnSpc>
              <a:spcBef>
                <a:spcPts val="0"/>
              </a:spcBef>
              <a:spcAft>
                <a:spcPts val="0"/>
              </a:spcAft>
              <a:buClr>
                <a:srgbClr val="374151"/>
              </a:buClr>
              <a:buSzPts val="1950"/>
              <a:buChar char="○"/>
            </a:pPr>
            <a:r>
              <a:rPr lang="en-US" sz="1950">
                <a:solidFill>
                  <a:srgbClr val="374151"/>
                </a:solidFill>
              </a:rPr>
              <a:t>Monitoring resource usage by querying tags, e.g., for cost centers or projects</a:t>
            </a:r>
            <a:endParaRPr sz="1950">
              <a:solidFill>
                <a:srgbClr val="374151"/>
              </a:solidFill>
            </a:endParaRPr>
          </a:p>
          <a:p>
            <a:pPr marL="0" lvl="0" indent="0" algn="l" rtl="0">
              <a:lnSpc>
                <a:spcPct val="115000"/>
              </a:lnSpc>
              <a:spcBef>
                <a:spcPts val="1500"/>
              </a:spcBef>
              <a:spcAft>
                <a:spcPts val="0"/>
              </a:spcAft>
              <a:buNone/>
            </a:pPr>
            <a:endParaRPr sz="1983">
              <a:solidFill>
                <a:srgbClr val="374151"/>
              </a:solidFill>
              <a:latin typeface="Roboto"/>
              <a:ea typeface="Roboto"/>
              <a:cs typeface="Roboto"/>
              <a:sym typeface="Roboto"/>
            </a:endParaRPr>
          </a:p>
          <a:p>
            <a:pPr marL="0" lvl="0" indent="0" algn="l" rtl="0">
              <a:spcBef>
                <a:spcPts val="1500"/>
              </a:spcBef>
              <a:spcAft>
                <a:spcPts val="600"/>
              </a:spcAft>
              <a:buNone/>
            </a:pPr>
            <a:endParaRPr/>
          </a:p>
        </p:txBody>
      </p:sp>
      <p:sp>
        <p:nvSpPr>
          <p:cNvPr id="3480" name="Google Shape;3480;g25cd0f7e00a_0_39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272</a:t>
            </a:fld>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3485"/>
        <p:cNvGrpSpPr/>
        <p:nvPr/>
      </p:nvGrpSpPr>
      <p:grpSpPr>
        <a:xfrm>
          <a:off x="0" y="0"/>
          <a:ext cx="0" cy="0"/>
          <a:chOff x="0" y="0"/>
          <a:chExt cx="0" cy="0"/>
        </a:xfrm>
      </p:grpSpPr>
      <p:sp>
        <p:nvSpPr>
          <p:cNvPr id="3486" name="Google Shape;3486;g25cd0f7e00a_0_405"/>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Tag Quotas and Management</a:t>
            </a:r>
            <a:endParaRPr/>
          </a:p>
        </p:txBody>
      </p:sp>
      <p:sp>
        <p:nvSpPr>
          <p:cNvPr id="3487" name="Google Shape;3487;g25cd0f7e00a_0_405"/>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r>
              <a:rPr lang="en-US" sz="2550" b="0">
                <a:solidFill>
                  <a:srgbClr val="374151"/>
                </a:solidFill>
              </a:rPr>
              <a:t>Quotas:</a:t>
            </a:r>
            <a:endParaRPr sz="2550" b="0">
              <a:solidFill>
                <a:srgbClr val="374151"/>
              </a:solidFill>
            </a:endParaRPr>
          </a:p>
          <a:p>
            <a:pPr marL="1371600" lvl="2" indent="-352425" algn="l" rtl="0">
              <a:lnSpc>
                <a:spcPct val="115000"/>
              </a:lnSpc>
              <a:spcBef>
                <a:spcPts val="1500"/>
              </a:spcBef>
              <a:spcAft>
                <a:spcPts val="0"/>
              </a:spcAft>
              <a:buClr>
                <a:srgbClr val="374151"/>
              </a:buClr>
              <a:buSzPts val="1950"/>
              <a:buChar char="■"/>
            </a:pPr>
            <a:r>
              <a:rPr lang="en-US" sz="1950">
                <a:solidFill>
                  <a:srgbClr val="374151"/>
                </a:solidFill>
              </a:rPr>
              <a:t>Tag string value can be up to 256 characters</a:t>
            </a:r>
            <a:endParaRPr sz="1950">
              <a:solidFill>
                <a:srgbClr val="374151"/>
              </a:solidFill>
            </a:endParaRPr>
          </a:p>
          <a:p>
            <a:pPr marL="1371600" lvl="2" indent="-352425" algn="l" rtl="0">
              <a:lnSpc>
                <a:spcPct val="115000"/>
              </a:lnSpc>
              <a:spcBef>
                <a:spcPts val="0"/>
              </a:spcBef>
              <a:spcAft>
                <a:spcPts val="0"/>
              </a:spcAft>
              <a:buClr>
                <a:srgbClr val="374151"/>
              </a:buClr>
              <a:buSzPts val="1950"/>
              <a:buChar char="■"/>
            </a:pPr>
            <a:r>
              <a:rPr lang="en-US" sz="1950">
                <a:solidFill>
                  <a:srgbClr val="374151"/>
                </a:solidFill>
              </a:rPr>
              <a:t>50 unique tags maximum per object, but 100 tags can be specified in a single statement</a:t>
            </a:r>
            <a:endParaRPr sz="1950">
              <a:solidFill>
                <a:srgbClr val="374151"/>
              </a:solidFill>
            </a:endParaRPr>
          </a:p>
          <a:p>
            <a:pPr marL="1371600" lvl="2" indent="-352425" algn="l" rtl="0">
              <a:lnSpc>
                <a:spcPct val="115000"/>
              </a:lnSpc>
              <a:spcBef>
                <a:spcPts val="0"/>
              </a:spcBef>
              <a:spcAft>
                <a:spcPts val="0"/>
              </a:spcAft>
              <a:buClr>
                <a:srgbClr val="374151"/>
              </a:buClr>
              <a:buSzPts val="1950"/>
              <a:buChar char="■"/>
            </a:pPr>
            <a:r>
              <a:rPr lang="en-US" sz="1950">
                <a:solidFill>
                  <a:srgbClr val="374151"/>
                </a:solidFill>
              </a:rPr>
              <a:t>Tables/views and their columns have separate quotas</a:t>
            </a:r>
            <a:endParaRPr sz="1950">
              <a:solidFill>
                <a:srgbClr val="374151"/>
              </a:solidFill>
            </a:endParaRPr>
          </a:p>
          <a:p>
            <a:pPr marL="0" lvl="0" indent="0" algn="l" rtl="0">
              <a:lnSpc>
                <a:spcPct val="115000"/>
              </a:lnSpc>
              <a:spcBef>
                <a:spcPts val="1500"/>
              </a:spcBef>
              <a:spcAft>
                <a:spcPts val="0"/>
              </a:spcAft>
              <a:buNone/>
            </a:pPr>
            <a:r>
              <a:rPr lang="en-US" sz="2550" b="0">
                <a:solidFill>
                  <a:srgbClr val="374151"/>
                </a:solidFill>
              </a:rPr>
              <a:t>Management:</a:t>
            </a:r>
            <a:endParaRPr sz="1200" b="0">
              <a:solidFill>
                <a:srgbClr val="374151"/>
              </a:solidFill>
            </a:endParaRPr>
          </a:p>
          <a:p>
            <a:pPr marL="1371600" lvl="2" indent="-352425" algn="l" rtl="0">
              <a:lnSpc>
                <a:spcPct val="115000"/>
              </a:lnSpc>
              <a:spcBef>
                <a:spcPts val="1500"/>
              </a:spcBef>
              <a:spcAft>
                <a:spcPts val="0"/>
              </a:spcAft>
              <a:buClr>
                <a:srgbClr val="374151"/>
              </a:buClr>
              <a:buSzPts val="1950"/>
              <a:buChar char="■"/>
            </a:pPr>
            <a:r>
              <a:rPr lang="en-US" sz="1950">
                <a:solidFill>
                  <a:srgbClr val="374151"/>
                </a:solidFill>
              </a:rPr>
              <a:t>Manage tags using ALTER and DROP TAG statements</a:t>
            </a:r>
            <a:endParaRPr sz="1950">
              <a:solidFill>
                <a:srgbClr val="374151"/>
              </a:solidFill>
            </a:endParaRPr>
          </a:p>
          <a:p>
            <a:pPr marL="1371600" lvl="2" indent="-352425" algn="l" rtl="0">
              <a:lnSpc>
                <a:spcPct val="115000"/>
              </a:lnSpc>
              <a:spcBef>
                <a:spcPts val="0"/>
              </a:spcBef>
              <a:spcAft>
                <a:spcPts val="0"/>
              </a:spcAft>
              <a:buClr>
                <a:srgbClr val="374151"/>
              </a:buClr>
              <a:buSzPts val="1950"/>
              <a:buChar char="■"/>
            </a:pPr>
            <a:r>
              <a:rPr lang="en-US" sz="1950">
                <a:solidFill>
                  <a:srgbClr val="374151"/>
                </a:solidFill>
              </a:rPr>
              <a:t>Dropped tags remain in system for 24 hours to allow potential recovery</a:t>
            </a:r>
            <a:endParaRPr sz="1950">
              <a:solidFill>
                <a:srgbClr val="374151"/>
              </a:solidFill>
            </a:endParaRPr>
          </a:p>
          <a:p>
            <a:pPr marL="0" lvl="0" indent="0" algn="l" rtl="0">
              <a:lnSpc>
                <a:spcPct val="115000"/>
              </a:lnSpc>
              <a:spcBef>
                <a:spcPts val="1500"/>
              </a:spcBef>
              <a:spcAft>
                <a:spcPts val="0"/>
              </a:spcAft>
              <a:buNone/>
            </a:pPr>
            <a:endParaRPr sz="2550">
              <a:solidFill>
                <a:srgbClr val="374151"/>
              </a:solidFill>
            </a:endParaRPr>
          </a:p>
          <a:p>
            <a:pPr marL="0" lvl="0" indent="0" algn="l" rtl="0">
              <a:lnSpc>
                <a:spcPct val="115000"/>
              </a:lnSpc>
              <a:spcBef>
                <a:spcPts val="1500"/>
              </a:spcBef>
              <a:spcAft>
                <a:spcPts val="0"/>
              </a:spcAft>
              <a:buNone/>
            </a:pPr>
            <a:endParaRPr sz="1983">
              <a:solidFill>
                <a:srgbClr val="374151"/>
              </a:solidFill>
              <a:latin typeface="Roboto"/>
              <a:ea typeface="Roboto"/>
              <a:cs typeface="Roboto"/>
              <a:sym typeface="Roboto"/>
            </a:endParaRPr>
          </a:p>
          <a:p>
            <a:pPr marL="0" lvl="0" indent="0" algn="l" rtl="0">
              <a:spcBef>
                <a:spcPts val="1500"/>
              </a:spcBef>
              <a:spcAft>
                <a:spcPts val="600"/>
              </a:spcAft>
              <a:buNone/>
            </a:pPr>
            <a:endParaRPr/>
          </a:p>
        </p:txBody>
      </p:sp>
      <p:sp>
        <p:nvSpPr>
          <p:cNvPr id="3488" name="Google Shape;3488;g25cd0f7e00a_0_405"/>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273</a:t>
            </a:fld>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3493"/>
        <p:cNvGrpSpPr/>
        <p:nvPr/>
      </p:nvGrpSpPr>
      <p:grpSpPr>
        <a:xfrm>
          <a:off x="0" y="0"/>
          <a:ext cx="0" cy="0"/>
          <a:chOff x="0" y="0"/>
          <a:chExt cx="0" cy="0"/>
        </a:xfrm>
      </p:grpSpPr>
      <p:sp>
        <p:nvSpPr>
          <p:cNvPr id="3494" name="Google Shape;3494;g25cd0f7e00a_0_413"/>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Tag Lineage and Inheritance</a:t>
            </a:r>
            <a:endParaRPr/>
          </a:p>
        </p:txBody>
      </p:sp>
      <p:sp>
        <p:nvSpPr>
          <p:cNvPr id="3495" name="Google Shape;3495;g25cd0f7e00a_0_41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r>
              <a:rPr lang="en-US" sz="1500" dirty="0">
                <a:solidFill>
                  <a:srgbClr val="374151"/>
                </a:solidFill>
              </a:rPr>
              <a:t>Definition: </a:t>
            </a:r>
            <a:r>
              <a:rPr lang="en-US" sz="1500" b="0" dirty="0">
                <a:solidFill>
                  <a:srgbClr val="374151"/>
                </a:solidFill>
              </a:rPr>
              <a:t>Tags can be inherited based on the Snowflake securable object hierarchy.</a:t>
            </a:r>
            <a:endParaRPr sz="1500" b="0" dirty="0">
              <a:solidFill>
                <a:srgbClr val="374151"/>
              </a:solidFill>
            </a:endParaRPr>
          </a:p>
          <a:p>
            <a:pPr marL="0" lvl="0" indent="0" algn="l" rtl="0">
              <a:lnSpc>
                <a:spcPct val="115000"/>
              </a:lnSpc>
              <a:spcBef>
                <a:spcPts val="1500"/>
              </a:spcBef>
              <a:spcAft>
                <a:spcPts val="0"/>
              </a:spcAft>
              <a:buNone/>
            </a:pPr>
            <a:r>
              <a:rPr lang="en-US" sz="1500" dirty="0">
                <a:solidFill>
                  <a:srgbClr val="374151"/>
                </a:solidFill>
              </a:rPr>
              <a:t>Inheritance:</a:t>
            </a:r>
            <a:endParaRPr sz="1500" dirty="0">
              <a:solidFill>
                <a:srgbClr val="374151"/>
              </a:solidFill>
            </a:endParaRPr>
          </a:p>
          <a:p>
            <a:pPr marL="457200" lvl="0" indent="-366236" algn="l" rtl="0">
              <a:lnSpc>
                <a:spcPct val="115000"/>
              </a:lnSpc>
              <a:spcBef>
                <a:spcPts val="1500"/>
              </a:spcBef>
              <a:spcAft>
                <a:spcPts val="0"/>
              </a:spcAft>
              <a:buClr>
                <a:srgbClr val="374151"/>
              </a:buClr>
              <a:buSzPct val="100000"/>
              <a:buChar char="●"/>
            </a:pPr>
            <a:r>
              <a:rPr lang="en-US" sz="1500" b="0" dirty="0">
                <a:solidFill>
                  <a:srgbClr val="374151"/>
                </a:solidFill>
              </a:rPr>
              <a:t>Tags on a table apply to its columns (tag lineage)</a:t>
            </a:r>
            <a:endParaRPr sz="1500" b="0" dirty="0">
              <a:solidFill>
                <a:srgbClr val="374151"/>
              </a:solidFill>
            </a:endParaRPr>
          </a:p>
          <a:p>
            <a:pPr marL="457200" lvl="0" indent="-366236" algn="l" rtl="0">
              <a:lnSpc>
                <a:spcPct val="115000"/>
              </a:lnSpc>
              <a:spcBef>
                <a:spcPts val="0"/>
              </a:spcBef>
              <a:spcAft>
                <a:spcPts val="0"/>
              </a:spcAft>
              <a:buClr>
                <a:srgbClr val="374151"/>
              </a:buClr>
              <a:buSzPct val="100000"/>
              <a:buChar char="●"/>
            </a:pPr>
            <a:r>
              <a:rPr lang="en-US" sz="1500" b="0" dirty="0">
                <a:solidFill>
                  <a:srgbClr val="374151"/>
                </a:solidFill>
              </a:rPr>
              <a:t>Overriding is possible for a more specific value or to add a new tag</a:t>
            </a:r>
            <a:endParaRPr sz="1500" b="0" dirty="0">
              <a:solidFill>
                <a:srgbClr val="374151"/>
              </a:solidFill>
            </a:endParaRPr>
          </a:p>
          <a:p>
            <a:pPr marL="0" lvl="0" indent="0" algn="l" rtl="0">
              <a:lnSpc>
                <a:spcPct val="115000"/>
              </a:lnSpc>
              <a:spcBef>
                <a:spcPts val="1500"/>
              </a:spcBef>
              <a:spcAft>
                <a:spcPts val="0"/>
              </a:spcAft>
              <a:buNone/>
            </a:pPr>
            <a:r>
              <a:rPr lang="en-US" sz="1500" dirty="0">
                <a:solidFill>
                  <a:srgbClr val="374151"/>
                </a:solidFill>
              </a:rPr>
              <a:t>Nested Objects:</a:t>
            </a:r>
            <a:endParaRPr sz="1500" dirty="0">
              <a:solidFill>
                <a:srgbClr val="374151"/>
              </a:solidFill>
            </a:endParaRPr>
          </a:p>
          <a:p>
            <a:pPr marL="457200" lvl="0" indent="-366236" algn="l" rtl="0">
              <a:lnSpc>
                <a:spcPct val="115000"/>
              </a:lnSpc>
              <a:spcBef>
                <a:spcPts val="1500"/>
              </a:spcBef>
              <a:spcAft>
                <a:spcPts val="0"/>
              </a:spcAft>
              <a:buClr>
                <a:srgbClr val="374151"/>
              </a:buClr>
              <a:buSzPct val="100000"/>
              <a:buChar char="●"/>
            </a:pPr>
            <a:r>
              <a:rPr lang="en-US" sz="1500" b="0" dirty="0">
                <a:solidFill>
                  <a:srgbClr val="374151"/>
                </a:solidFill>
              </a:rPr>
              <a:t>Tags don't automatically propagate to nested objects</a:t>
            </a:r>
            <a:endParaRPr sz="1500" b="0" dirty="0">
              <a:solidFill>
                <a:srgbClr val="374151"/>
              </a:solidFill>
            </a:endParaRPr>
          </a:p>
          <a:p>
            <a:pPr marL="457200" lvl="0" indent="-366236" algn="l" rtl="0">
              <a:lnSpc>
                <a:spcPct val="115000"/>
              </a:lnSpc>
              <a:spcBef>
                <a:spcPts val="0"/>
              </a:spcBef>
              <a:spcAft>
                <a:spcPts val="0"/>
              </a:spcAft>
              <a:buClr>
                <a:srgbClr val="374151"/>
              </a:buClr>
              <a:buSzPct val="100000"/>
              <a:buChar char="●"/>
            </a:pPr>
            <a:r>
              <a:rPr lang="en-US" sz="1500" b="0" dirty="0">
                <a:solidFill>
                  <a:srgbClr val="374151"/>
                </a:solidFill>
              </a:rPr>
              <a:t>Explicitly set tags for nested objects using CREATE OR REPLACE statement if necessary</a:t>
            </a:r>
            <a:endParaRPr sz="1500" b="0" dirty="0">
              <a:solidFill>
                <a:srgbClr val="374151"/>
              </a:solidFill>
            </a:endParaRPr>
          </a:p>
          <a:p>
            <a:pPr marL="0" lvl="0" indent="0" algn="l" rtl="0">
              <a:lnSpc>
                <a:spcPct val="115000"/>
              </a:lnSpc>
              <a:spcBef>
                <a:spcPts val="1500"/>
              </a:spcBef>
              <a:spcAft>
                <a:spcPts val="0"/>
              </a:spcAft>
              <a:buNone/>
            </a:pPr>
            <a:endParaRPr sz="2550" dirty="0">
              <a:solidFill>
                <a:srgbClr val="374151"/>
              </a:solidFill>
            </a:endParaRPr>
          </a:p>
          <a:p>
            <a:pPr marL="0" lvl="0" indent="0" algn="l" rtl="0">
              <a:lnSpc>
                <a:spcPct val="115000"/>
              </a:lnSpc>
              <a:spcBef>
                <a:spcPts val="1500"/>
              </a:spcBef>
              <a:spcAft>
                <a:spcPts val="0"/>
              </a:spcAft>
              <a:buNone/>
            </a:pPr>
            <a:endParaRPr sz="1983" dirty="0">
              <a:solidFill>
                <a:srgbClr val="374151"/>
              </a:solidFill>
              <a:latin typeface="Roboto"/>
              <a:ea typeface="Roboto"/>
              <a:cs typeface="Roboto"/>
              <a:sym typeface="Roboto"/>
            </a:endParaRPr>
          </a:p>
          <a:p>
            <a:pPr marL="0" lvl="0" indent="0" algn="l" rtl="0">
              <a:spcBef>
                <a:spcPts val="1500"/>
              </a:spcBef>
              <a:spcAft>
                <a:spcPts val="600"/>
              </a:spcAft>
              <a:buNone/>
            </a:pPr>
            <a:endParaRPr dirty="0"/>
          </a:p>
        </p:txBody>
      </p:sp>
      <p:sp>
        <p:nvSpPr>
          <p:cNvPr id="3496" name="Google Shape;3496;g25cd0f7e00a_0_41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274</a:t>
            </a:fld>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3501"/>
        <p:cNvGrpSpPr/>
        <p:nvPr/>
      </p:nvGrpSpPr>
      <p:grpSpPr>
        <a:xfrm>
          <a:off x="0" y="0"/>
          <a:ext cx="0" cy="0"/>
          <a:chOff x="0" y="0"/>
          <a:chExt cx="0" cy="0"/>
        </a:xfrm>
      </p:grpSpPr>
      <p:sp>
        <p:nvSpPr>
          <p:cNvPr id="3502" name="Google Shape;3502;g25cd0f7e00a_0_42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Object Dependencies in Snowflake</a:t>
            </a:r>
            <a:endParaRPr/>
          </a:p>
        </p:txBody>
      </p:sp>
      <p:sp>
        <p:nvSpPr>
          <p:cNvPr id="3503" name="Google Shape;3503;g25cd0f7e00a_0_42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17500" algn="l" rtl="0">
              <a:lnSpc>
                <a:spcPct val="115000"/>
              </a:lnSpc>
              <a:spcBef>
                <a:spcPts val="1500"/>
              </a:spcBef>
              <a:spcAft>
                <a:spcPts val="0"/>
              </a:spcAft>
              <a:buClr>
                <a:srgbClr val="374151"/>
              </a:buClr>
              <a:buSzPts val="1400"/>
              <a:buChar char="●"/>
            </a:pPr>
            <a:r>
              <a:rPr lang="en-US" sz="1400">
                <a:solidFill>
                  <a:srgbClr val="374151"/>
                </a:solidFill>
              </a:rPr>
              <a:t>Definition:</a:t>
            </a:r>
            <a:r>
              <a:rPr lang="en-US" sz="1400" b="0">
                <a:solidFill>
                  <a:srgbClr val="374151"/>
                </a:solidFill>
              </a:rPr>
              <a:t> Object dependencies exist when an object references metadata for itself or another object.</a:t>
            </a:r>
            <a:endParaRPr sz="1400" b="0">
              <a:solidFill>
                <a:srgbClr val="374151"/>
              </a:solidFill>
            </a:endParaRPr>
          </a:p>
          <a:p>
            <a:pPr marL="457200" lvl="0" indent="-317500" algn="l" rtl="0">
              <a:lnSpc>
                <a:spcPct val="115000"/>
              </a:lnSpc>
              <a:spcBef>
                <a:spcPts val="0"/>
              </a:spcBef>
              <a:spcAft>
                <a:spcPts val="0"/>
              </a:spcAft>
              <a:buClr>
                <a:srgbClr val="374151"/>
              </a:buClr>
              <a:buSzPts val="1400"/>
              <a:buFont typeface="Roboto"/>
              <a:buChar char="●"/>
            </a:pPr>
            <a:r>
              <a:rPr lang="en-US" sz="1400">
                <a:solidFill>
                  <a:srgbClr val="374151"/>
                </a:solidFill>
              </a:rPr>
              <a:t>Location: </a:t>
            </a:r>
            <a:r>
              <a:rPr lang="en-US" sz="1400" b="0">
                <a:solidFill>
                  <a:srgbClr val="374151"/>
                </a:solidFill>
              </a:rPr>
              <a:t>Tracked in the Account Usage view OBJECT_DEPENDENCIES.</a:t>
            </a:r>
            <a:endParaRPr sz="1400" b="0">
              <a:solidFill>
                <a:srgbClr val="374151"/>
              </a:solidFill>
            </a:endParaRPr>
          </a:p>
          <a:p>
            <a:pPr marL="457200" lvl="0" indent="-317500" algn="l" rtl="0">
              <a:lnSpc>
                <a:spcPct val="115000"/>
              </a:lnSpc>
              <a:spcBef>
                <a:spcPts val="0"/>
              </a:spcBef>
              <a:spcAft>
                <a:spcPts val="0"/>
              </a:spcAft>
              <a:buClr>
                <a:srgbClr val="374151"/>
              </a:buClr>
              <a:buSzPts val="1400"/>
              <a:buChar char="●"/>
            </a:pPr>
            <a:r>
              <a:rPr lang="en-US" sz="1400">
                <a:solidFill>
                  <a:srgbClr val="374151"/>
                </a:solidFill>
              </a:rPr>
              <a:t>Applications:</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Support in local Snowflake accounts.</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Dependencies related to data sharing (e.g., consumer views from provider shares).</a:t>
            </a:r>
            <a:endParaRPr sz="1400">
              <a:solidFill>
                <a:srgbClr val="374151"/>
              </a:solidFill>
            </a:endParaRPr>
          </a:p>
          <a:p>
            <a:pPr marL="457200" lvl="0" indent="-317500" algn="l" rtl="0">
              <a:lnSpc>
                <a:spcPct val="115000"/>
              </a:lnSpc>
              <a:spcBef>
                <a:spcPts val="0"/>
              </a:spcBef>
              <a:spcAft>
                <a:spcPts val="0"/>
              </a:spcAft>
              <a:buClr>
                <a:srgbClr val="374151"/>
              </a:buClr>
              <a:buSzPts val="1400"/>
              <a:buChar char="●"/>
            </a:pPr>
            <a:r>
              <a:rPr lang="en-US" sz="1400">
                <a:solidFill>
                  <a:srgbClr val="374151"/>
                </a:solidFill>
              </a:rPr>
              <a:t>Benefits:</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Ensure data integrity.</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Compliance with regulatory standards.</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Detailed impact analysis.</a:t>
            </a:r>
            <a:endParaRPr sz="1400">
              <a:solidFill>
                <a:srgbClr val="374151"/>
              </a:solidFill>
            </a:endParaRPr>
          </a:p>
          <a:p>
            <a:pPr marL="0" lvl="0" indent="0" algn="l" rtl="0">
              <a:lnSpc>
                <a:spcPct val="115000"/>
              </a:lnSpc>
              <a:spcBef>
                <a:spcPts val="1500"/>
              </a:spcBef>
              <a:spcAft>
                <a:spcPts val="0"/>
              </a:spcAft>
              <a:buNone/>
            </a:pPr>
            <a:endParaRPr sz="1983">
              <a:solidFill>
                <a:srgbClr val="374151"/>
              </a:solidFill>
              <a:latin typeface="Roboto"/>
              <a:ea typeface="Roboto"/>
              <a:cs typeface="Roboto"/>
              <a:sym typeface="Roboto"/>
            </a:endParaRPr>
          </a:p>
          <a:p>
            <a:pPr marL="0" lvl="0" indent="0" algn="l" rtl="0">
              <a:spcBef>
                <a:spcPts val="1500"/>
              </a:spcBef>
              <a:spcAft>
                <a:spcPts val="600"/>
              </a:spcAft>
              <a:buNone/>
            </a:pPr>
            <a:endParaRPr/>
          </a:p>
        </p:txBody>
      </p:sp>
      <p:sp>
        <p:nvSpPr>
          <p:cNvPr id="3504" name="Google Shape;3504;g25cd0f7e00a_0_42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275</a:t>
            </a:fld>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3509"/>
        <p:cNvGrpSpPr/>
        <p:nvPr/>
      </p:nvGrpSpPr>
      <p:grpSpPr>
        <a:xfrm>
          <a:off x="0" y="0"/>
          <a:ext cx="0" cy="0"/>
          <a:chOff x="0" y="0"/>
          <a:chExt cx="0" cy="0"/>
        </a:xfrm>
      </p:grpSpPr>
      <p:sp>
        <p:nvSpPr>
          <p:cNvPr id="3510" name="Google Shape;3510;g25cd0f7e00a_0_428"/>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Types of Dependencies</a:t>
            </a:r>
            <a:endParaRPr/>
          </a:p>
        </p:txBody>
      </p:sp>
      <p:sp>
        <p:nvSpPr>
          <p:cNvPr id="3511" name="Google Shape;3511;g25cd0f7e00a_0_428"/>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17500" algn="l" rtl="0">
              <a:lnSpc>
                <a:spcPct val="115000"/>
              </a:lnSpc>
              <a:spcBef>
                <a:spcPts val="1500"/>
              </a:spcBef>
              <a:spcAft>
                <a:spcPts val="0"/>
              </a:spcAft>
              <a:buClr>
                <a:srgbClr val="374151"/>
              </a:buClr>
              <a:buSzPts val="1400"/>
              <a:buChar char="●"/>
            </a:pPr>
            <a:r>
              <a:rPr lang="en-US" sz="1400">
                <a:solidFill>
                  <a:srgbClr val="374151"/>
                </a:solidFill>
              </a:rPr>
              <a:t>BY_NAME:</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Based on the object's name value.</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Example: A view (myview) referencing a table (mytable) using its name.</a:t>
            </a:r>
            <a:endParaRPr sz="1400">
              <a:solidFill>
                <a:srgbClr val="374151"/>
              </a:solidFill>
            </a:endParaRPr>
          </a:p>
          <a:p>
            <a:pPr marL="457200" lvl="0" indent="-317500" algn="l" rtl="0">
              <a:lnSpc>
                <a:spcPct val="115000"/>
              </a:lnSpc>
              <a:spcBef>
                <a:spcPts val="0"/>
              </a:spcBef>
              <a:spcAft>
                <a:spcPts val="0"/>
              </a:spcAft>
              <a:buClr>
                <a:srgbClr val="374151"/>
              </a:buClr>
              <a:buSzPts val="1400"/>
              <a:buChar char="●"/>
            </a:pPr>
            <a:r>
              <a:rPr lang="en-US" sz="1400">
                <a:solidFill>
                  <a:srgbClr val="374151"/>
                </a:solidFill>
              </a:rPr>
              <a:t>BY_ID:</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Based on the object's ID value.</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Example: An external stage (my_ext_stage) storing the OBJECT_ID of a storage integration (myint).</a:t>
            </a:r>
            <a:endParaRPr sz="1400">
              <a:solidFill>
                <a:srgbClr val="374151"/>
              </a:solidFill>
            </a:endParaRPr>
          </a:p>
          <a:p>
            <a:pPr marL="457200" lvl="0" indent="-317500" algn="l" rtl="0">
              <a:lnSpc>
                <a:spcPct val="115000"/>
              </a:lnSpc>
              <a:spcBef>
                <a:spcPts val="0"/>
              </a:spcBef>
              <a:spcAft>
                <a:spcPts val="0"/>
              </a:spcAft>
              <a:buClr>
                <a:srgbClr val="374151"/>
              </a:buClr>
              <a:buSzPts val="1400"/>
              <a:buChar char="●"/>
            </a:pPr>
            <a:r>
              <a:rPr lang="en-US" sz="1400">
                <a:solidFill>
                  <a:srgbClr val="374151"/>
                </a:solidFill>
              </a:rPr>
              <a:t>BY_NAME_AND_ID:</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Depends on both the object's name and ID values.</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Common in objects like materialized views due to statements like CREATE OR REPLACE.</a:t>
            </a:r>
            <a:endParaRPr sz="1400">
              <a:solidFill>
                <a:srgbClr val="374151"/>
              </a:solidFill>
            </a:endParaRPr>
          </a:p>
          <a:p>
            <a:pPr marL="0" lvl="0" indent="0" algn="l" rtl="0">
              <a:spcBef>
                <a:spcPts val="1500"/>
              </a:spcBef>
              <a:spcAft>
                <a:spcPts val="600"/>
              </a:spcAft>
              <a:buNone/>
            </a:pPr>
            <a:endParaRPr/>
          </a:p>
        </p:txBody>
      </p:sp>
      <p:sp>
        <p:nvSpPr>
          <p:cNvPr id="3512" name="Google Shape;3512;g25cd0f7e00a_0_42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276</a:t>
            </a:fld>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3517"/>
        <p:cNvGrpSpPr/>
        <p:nvPr/>
      </p:nvGrpSpPr>
      <p:grpSpPr>
        <a:xfrm>
          <a:off x="0" y="0"/>
          <a:ext cx="0" cy="0"/>
          <a:chOff x="0" y="0"/>
          <a:chExt cx="0" cy="0"/>
        </a:xfrm>
      </p:grpSpPr>
      <p:sp>
        <p:nvSpPr>
          <p:cNvPr id="3518" name="Google Shape;3518;g25cd0f7e00a_0_436"/>
          <p:cNvSpPr txBox="1">
            <a:spLocks noGrp="1"/>
          </p:cNvSpPr>
          <p:nvPr>
            <p:ph type="title"/>
          </p:nvPr>
        </p:nvSpPr>
        <p:spPr>
          <a:xfrm>
            <a:off x="609600" y="152725"/>
            <a:ext cx="10994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3240"/>
              <a:t>Benefits of Identifying Object Dependencies</a:t>
            </a:r>
            <a:endParaRPr sz="3240"/>
          </a:p>
        </p:txBody>
      </p:sp>
      <p:sp>
        <p:nvSpPr>
          <p:cNvPr id="3519" name="Google Shape;3519;g25cd0f7e00a_0_436"/>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17500" algn="l" rtl="0">
              <a:lnSpc>
                <a:spcPct val="115000"/>
              </a:lnSpc>
              <a:spcBef>
                <a:spcPts val="1500"/>
              </a:spcBef>
              <a:spcAft>
                <a:spcPts val="0"/>
              </a:spcAft>
              <a:buClr>
                <a:srgbClr val="374151"/>
              </a:buClr>
              <a:buSzPts val="1400"/>
              <a:buChar char="●"/>
            </a:pPr>
            <a:r>
              <a:rPr lang="en-US" sz="1400" b="0">
                <a:solidFill>
                  <a:srgbClr val="374151"/>
                </a:solidFill>
              </a:rPr>
              <a:t>Impact Analysis:</a:t>
            </a:r>
            <a:endParaRPr sz="1400" b="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Understand relationships between referencing and referenced objects.</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Ensure updates don't negatively impact users.</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Example: Coordinating table and view updates to avoid breaking queries.</a:t>
            </a:r>
            <a:endParaRPr sz="1400">
              <a:solidFill>
                <a:srgbClr val="374151"/>
              </a:solidFill>
            </a:endParaRPr>
          </a:p>
          <a:p>
            <a:pPr marL="457200" lvl="0" indent="-317500" algn="l" rtl="0">
              <a:lnSpc>
                <a:spcPct val="115000"/>
              </a:lnSpc>
              <a:spcBef>
                <a:spcPts val="0"/>
              </a:spcBef>
              <a:spcAft>
                <a:spcPts val="0"/>
              </a:spcAft>
              <a:buClr>
                <a:srgbClr val="374151"/>
              </a:buClr>
              <a:buSzPts val="1400"/>
              <a:buChar char="●"/>
            </a:pPr>
            <a:r>
              <a:rPr lang="en-US" sz="1400" b="0">
                <a:solidFill>
                  <a:srgbClr val="374151"/>
                </a:solidFill>
              </a:rPr>
              <a:t>Compliance:</a:t>
            </a:r>
            <a:endParaRPr sz="1400" b="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Identify relationships between sensitive data sources and targets.</a:t>
            </a:r>
            <a:endParaRPr sz="140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Address compliance requirements like GDPR effectively.</a:t>
            </a:r>
            <a:endParaRPr sz="1400">
              <a:solidFill>
                <a:srgbClr val="374151"/>
              </a:solidFill>
            </a:endParaRPr>
          </a:p>
          <a:p>
            <a:pPr marL="457200" lvl="0" indent="-317500" algn="l" rtl="0">
              <a:lnSpc>
                <a:spcPct val="115000"/>
              </a:lnSpc>
              <a:spcBef>
                <a:spcPts val="0"/>
              </a:spcBef>
              <a:spcAft>
                <a:spcPts val="0"/>
              </a:spcAft>
              <a:buClr>
                <a:srgbClr val="374151"/>
              </a:buClr>
              <a:buSzPts val="1400"/>
              <a:buChar char="●"/>
            </a:pPr>
            <a:r>
              <a:rPr lang="en-US" sz="1400" b="0">
                <a:solidFill>
                  <a:srgbClr val="374151"/>
                </a:solidFill>
              </a:rPr>
              <a:t>Data Integrity:</a:t>
            </a:r>
            <a:endParaRPr sz="1400" b="0">
              <a:solidFill>
                <a:srgbClr val="374151"/>
              </a:solidFill>
            </a:endParaRPr>
          </a:p>
          <a:p>
            <a:pPr marL="914400" lvl="1" indent="-317500" algn="l" rtl="0">
              <a:lnSpc>
                <a:spcPct val="115000"/>
              </a:lnSpc>
              <a:spcBef>
                <a:spcPts val="0"/>
              </a:spcBef>
              <a:spcAft>
                <a:spcPts val="0"/>
              </a:spcAft>
              <a:buClr>
                <a:srgbClr val="374151"/>
              </a:buClr>
              <a:buSzPts val="1400"/>
              <a:buChar char="○"/>
            </a:pPr>
            <a:r>
              <a:rPr lang="en-US" sz="1400">
                <a:solidFill>
                  <a:srgbClr val="374151"/>
                </a:solidFill>
              </a:rPr>
              <a:t>Gives confidence to data professionals about the trustworthiness of data sources.</a:t>
            </a:r>
            <a:endParaRPr sz="1400">
              <a:solidFill>
                <a:srgbClr val="374151"/>
              </a:solidFill>
            </a:endParaRPr>
          </a:p>
          <a:p>
            <a:pPr marL="45720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1500"/>
              </a:spcBef>
              <a:spcAft>
                <a:spcPts val="600"/>
              </a:spcAft>
              <a:buNone/>
            </a:pPr>
            <a:endParaRPr/>
          </a:p>
        </p:txBody>
      </p:sp>
      <p:sp>
        <p:nvSpPr>
          <p:cNvPr id="3520" name="Google Shape;3520;g25cd0f7e00a_0_43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277</a:t>
            </a:fld>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sp>
        <p:nvSpPr>
          <p:cNvPr id="3526" name="Google Shape;3526;g2961947477b_0_1046"/>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Column Level Security in Snowflake</a:t>
            </a:r>
            <a:endParaRPr/>
          </a:p>
        </p:txBody>
      </p:sp>
      <p:sp>
        <p:nvSpPr>
          <p:cNvPr id="3527" name="Google Shape;3527;g2961947477b_0_1046"/>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92500" lnSpcReduction="10000"/>
          </a:bodyPr>
          <a:lstStyle/>
          <a:p>
            <a:pPr marL="457200" lvl="0" indent="-299085" algn="l" rtl="0">
              <a:lnSpc>
                <a:spcPct val="100000"/>
              </a:lnSpc>
              <a:spcBef>
                <a:spcPts val="1500"/>
              </a:spcBef>
              <a:spcAft>
                <a:spcPts val="0"/>
              </a:spcAft>
              <a:buClr>
                <a:srgbClr val="374151"/>
              </a:buClr>
              <a:buSzPct val="100000"/>
              <a:buChar char="●"/>
            </a:pPr>
            <a:r>
              <a:rPr lang="en-US" sz="1200">
                <a:solidFill>
                  <a:srgbClr val="374151"/>
                </a:solidFill>
              </a:rPr>
              <a:t>Overview of Column-level Security</a:t>
            </a:r>
            <a:endParaRPr sz="1200">
              <a:solidFill>
                <a:srgbClr val="374151"/>
              </a:solidFill>
            </a:endParaRPr>
          </a:p>
          <a:p>
            <a:pPr marL="914400" lvl="1" indent="-299085" algn="l" rtl="0">
              <a:lnSpc>
                <a:spcPct val="100000"/>
              </a:lnSpc>
              <a:spcBef>
                <a:spcPts val="0"/>
              </a:spcBef>
              <a:spcAft>
                <a:spcPts val="0"/>
              </a:spcAft>
              <a:buClr>
                <a:srgbClr val="374151"/>
              </a:buClr>
              <a:buSzPct val="100000"/>
              <a:buChar char="○"/>
            </a:pPr>
            <a:r>
              <a:rPr lang="en-US" sz="1200">
                <a:solidFill>
                  <a:srgbClr val="374151"/>
                </a:solidFill>
              </a:rPr>
              <a:t>Purpose: Applies a masking policy to a column within a table or view.</a:t>
            </a:r>
            <a:endParaRPr sz="1200">
              <a:solidFill>
                <a:srgbClr val="374151"/>
              </a:solidFill>
            </a:endParaRPr>
          </a:p>
          <a:p>
            <a:pPr marL="914400" lvl="1" indent="-299085" algn="l" rtl="0">
              <a:lnSpc>
                <a:spcPct val="100000"/>
              </a:lnSpc>
              <a:spcBef>
                <a:spcPts val="0"/>
              </a:spcBef>
              <a:spcAft>
                <a:spcPts val="0"/>
              </a:spcAft>
              <a:buClr>
                <a:srgbClr val="374151"/>
              </a:buClr>
              <a:buSzPct val="100000"/>
              <a:buChar char="○"/>
            </a:pPr>
            <a:r>
              <a:rPr lang="en-US" sz="1200">
                <a:solidFill>
                  <a:srgbClr val="374151"/>
                </a:solidFill>
              </a:rPr>
              <a:t>Features: Includes two main features - Dynamic Data Masking and External Tokenization.</a:t>
            </a:r>
            <a:endParaRPr sz="1200">
              <a:solidFill>
                <a:srgbClr val="374151"/>
              </a:solidFill>
            </a:endParaRPr>
          </a:p>
          <a:p>
            <a:pPr marL="0" lvl="0" indent="0" algn="l" rtl="0">
              <a:lnSpc>
                <a:spcPct val="100000"/>
              </a:lnSpc>
              <a:spcBef>
                <a:spcPts val="1500"/>
              </a:spcBef>
              <a:spcAft>
                <a:spcPts val="0"/>
              </a:spcAft>
              <a:buNone/>
            </a:pPr>
            <a:endParaRPr sz="1200">
              <a:solidFill>
                <a:srgbClr val="374151"/>
              </a:solidFill>
            </a:endParaRPr>
          </a:p>
          <a:p>
            <a:pPr marL="457200" lvl="0" indent="-299085" algn="l" rtl="0">
              <a:lnSpc>
                <a:spcPct val="100000"/>
              </a:lnSpc>
              <a:spcBef>
                <a:spcPts val="1500"/>
              </a:spcBef>
              <a:spcAft>
                <a:spcPts val="0"/>
              </a:spcAft>
              <a:buClr>
                <a:srgbClr val="374151"/>
              </a:buClr>
              <a:buSzPct val="100000"/>
              <a:buChar char="●"/>
            </a:pPr>
            <a:r>
              <a:rPr lang="en-US" sz="1200">
                <a:solidFill>
                  <a:srgbClr val="374151"/>
                </a:solidFill>
              </a:rPr>
              <a:t>Dynamic Data Masking</a:t>
            </a:r>
            <a:endParaRPr sz="1200">
              <a:solidFill>
                <a:srgbClr val="374151"/>
              </a:solidFill>
            </a:endParaRPr>
          </a:p>
          <a:p>
            <a:pPr marL="914400" lvl="1" indent="-299085" algn="l" rtl="0">
              <a:lnSpc>
                <a:spcPct val="100000"/>
              </a:lnSpc>
              <a:spcBef>
                <a:spcPts val="0"/>
              </a:spcBef>
              <a:spcAft>
                <a:spcPts val="0"/>
              </a:spcAft>
              <a:buClr>
                <a:srgbClr val="374151"/>
              </a:buClr>
              <a:buSzPct val="100000"/>
              <a:buChar char="○"/>
            </a:pPr>
            <a:r>
              <a:rPr lang="en-US" sz="1200">
                <a:solidFill>
                  <a:srgbClr val="374151"/>
                </a:solidFill>
              </a:rPr>
              <a:t>Function: Uses masking policies to selectively mask plain-text data in table and view columns at query time.</a:t>
            </a:r>
            <a:endParaRPr sz="1200">
              <a:solidFill>
                <a:srgbClr val="374151"/>
              </a:solidFill>
            </a:endParaRPr>
          </a:p>
          <a:p>
            <a:pPr marL="914400" lvl="1" indent="-299085" algn="l" rtl="0">
              <a:lnSpc>
                <a:spcPct val="100000"/>
              </a:lnSpc>
              <a:spcBef>
                <a:spcPts val="0"/>
              </a:spcBef>
              <a:spcAft>
                <a:spcPts val="0"/>
              </a:spcAft>
              <a:buClr>
                <a:srgbClr val="374151"/>
              </a:buClr>
              <a:buSzPct val="100000"/>
              <a:buChar char="○"/>
            </a:pPr>
            <a:r>
              <a:rPr lang="en-US" sz="1200">
                <a:solidFill>
                  <a:srgbClr val="374151"/>
                </a:solidFill>
              </a:rPr>
              <a:t>Impact: Ensures sensitive data is not exposed to unauthorized users during query execution.</a:t>
            </a:r>
            <a:endParaRPr sz="1200">
              <a:solidFill>
                <a:srgbClr val="374151"/>
              </a:solidFill>
            </a:endParaRPr>
          </a:p>
          <a:p>
            <a:pPr marL="0" lvl="0" indent="0" algn="l" rtl="0">
              <a:lnSpc>
                <a:spcPct val="100000"/>
              </a:lnSpc>
              <a:spcBef>
                <a:spcPts val="1500"/>
              </a:spcBef>
              <a:spcAft>
                <a:spcPts val="0"/>
              </a:spcAft>
              <a:buNone/>
            </a:pPr>
            <a:endParaRPr sz="1200">
              <a:solidFill>
                <a:srgbClr val="374151"/>
              </a:solidFill>
            </a:endParaRPr>
          </a:p>
          <a:p>
            <a:pPr marL="457200" lvl="0" indent="-299085" algn="l" rtl="0">
              <a:lnSpc>
                <a:spcPct val="100000"/>
              </a:lnSpc>
              <a:spcBef>
                <a:spcPts val="1500"/>
              </a:spcBef>
              <a:spcAft>
                <a:spcPts val="0"/>
              </a:spcAft>
              <a:buClr>
                <a:srgbClr val="374151"/>
              </a:buClr>
              <a:buSzPct val="100000"/>
              <a:buChar char="●"/>
            </a:pPr>
            <a:r>
              <a:rPr lang="en-US" sz="1200">
                <a:solidFill>
                  <a:srgbClr val="374151"/>
                </a:solidFill>
              </a:rPr>
              <a:t>External Tokenization</a:t>
            </a:r>
            <a:endParaRPr sz="1200">
              <a:solidFill>
                <a:srgbClr val="374151"/>
              </a:solidFill>
            </a:endParaRPr>
          </a:p>
          <a:p>
            <a:pPr marL="914400" lvl="1" indent="-299085" algn="l" rtl="0">
              <a:lnSpc>
                <a:spcPct val="100000"/>
              </a:lnSpc>
              <a:spcBef>
                <a:spcPts val="0"/>
              </a:spcBef>
              <a:spcAft>
                <a:spcPts val="0"/>
              </a:spcAft>
              <a:buClr>
                <a:srgbClr val="374151"/>
              </a:buClr>
              <a:buSzPct val="100000"/>
              <a:buChar char="○"/>
            </a:pPr>
            <a:r>
              <a:rPr lang="en-US" sz="1200">
                <a:solidFill>
                  <a:srgbClr val="374151"/>
                </a:solidFill>
              </a:rPr>
              <a:t>Process: Enables tokenizing data before loading it into Snowflake and detokenizing at query runtime.</a:t>
            </a:r>
            <a:endParaRPr sz="1200">
              <a:solidFill>
                <a:srgbClr val="374151"/>
              </a:solidFill>
            </a:endParaRPr>
          </a:p>
          <a:p>
            <a:pPr marL="914400" lvl="1" indent="-299085" algn="l" rtl="0">
              <a:lnSpc>
                <a:spcPct val="100000"/>
              </a:lnSpc>
              <a:spcBef>
                <a:spcPts val="0"/>
              </a:spcBef>
              <a:spcAft>
                <a:spcPts val="0"/>
              </a:spcAft>
              <a:buClr>
                <a:srgbClr val="374151"/>
              </a:buClr>
              <a:buSzPct val="100000"/>
              <a:buChar char="○"/>
            </a:pPr>
            <a:r>
              <a:rPr lang="en-US" sz="1200">
                <a:solidFill>
                  <a:srgbClr val="374151"/>
                </a:solidFill>
              </a:rPr>
              <a:t>Tokenization: Replacing sensitive data with an undecipherable token.</a:t>
            </a:r>
            <a:endParaRPr sz="1200">
              <a:solidFill>
                <a:srgbClr val="374151"/>
              </a:solidFill>
            </a:endParaRPr>
          </a:p>
          <a:p>
            <a:pPr marL="914400" lvl="1" indent="-299085" algn="l" rtl="0">
              <a:lnSpc>
                <a:spcPct val="100000"/>
              </a:lnSpc>
              <a:spcBef>
                <a:spcPts val="0"/>
              </a:spcBef>
              <a:spcAft>
                <a:spcPts val="0"/>
              </a:spcAft>
              <a:buClr>
                <a:srgbClr val="374151"/>
              </a:buClr>
              <a:buSzPct val="100000"/>
              <a:buChar char="○"/>
            </a:pPr>
            <a:r>
              <a:rPr lang="en-US" sz="1200">
                <a:solidFill>
                  <a:srgbClr val="374151"/>
                </a:solidFill>
              </a:rPr>
              <a:t>Implementation: Utilizes masking policies with external functions for the tokenization process.</a:t>
            </a:r>
            <a:endParaRPr sz="1200">
              <a:solidFill>
                <a:srgbClr val="374151"/>
              </a:solidFill>
            </a:endParaRPr>
          </a:p>
          <a:p>
            <a:pPr marL="0" lvl="0" indent="0" algn="l" rtl="0">
              <a:lnSpc>
                <a:spcPct val="100000"/>
              </a:lnSpc>
              <a:spcBef>
                <a:spcPts val="1500"/>
              </a:spcBef>
              <a:spcAft>
                <a:spcPts val="0"/>
              </a:spcAft>
              <a:buNone/>
            </a:pPr>
            <a:endParaRPr sz="1200">
              <a:solidFill>
                <a:srgbClr val="374151"/>
              </a:solidFill>
            </a:endParaRPr>
          </a:p>
          <a:p>
            <a:pPr marL="457200" lvl="0" indent="-299085" algn="l" rtl="0">
              <a:lnSpc>
                <a:spcPct val="100000"/>
              </a:lnSpc>
              <a:spcBef>
                <a:spcPts val="1500"/>
              </a:spcBef>
              <a:spcAft>
                <a:spcPts val="0"/>
              </a:spcAft>
              <a:buClr>
                <a:srgbClr val="374151"/>
              </a:buClr>
              <a:buSzPct val="100000"/>
              <a:buChar char="●"/>
            </a:pPr>
            <a:r>
              <a:rPr lang="en-US" sz="1200">
                <a:solidFill>
                  <a:srgbClr val="374151"/>
                </a:solidFill>
              </a:rPr>
              <a:t>Significance of Column-level Security</a:t>
            </a:r>
            <a:endParaRPr sz="1200">
              <a:solidFill>
                <a:srgbClr val="374151"/>
              </a:solidFill>
            </a:endParaRPr>
          </a:p>
          <a:p>
            <a:pPr marL="914400" lvl="1" indent="-299085" algn="l" rtl="0">
              <a:lnSpc>
                <a:spcPct val="100000"/>
              </a:lnSpc>
              <a:spcBef>
                <a:spcPts val="0"/>
              </a:spcBef>
              <a:spcAft>
                <a:spcPts val="0"/>
              </a:spcAft>
              <a:buClr>
                <a:srgbClr val="374151"/>
              </a:buClr>
              <a:buSzPct val="100000"/>
              <a:buChar char="○"/>
            </a:pPr>
            <a:r>
              <a:rPr lang="en-US" sz="1200">
                <a:solidFill>
                  <a:srgbClr val="374151"/>
                </a:solidFill>
              </a:rPr>
              <a:t>Data Protection: Provides robust protection of sensitive data within Snowflake.</a:t>
            </a:r>
            <a:endParaRPr sz="1200">
              <a:solidFill>
                <a:srgbClr val="374151"/>
              </a:solidFill>
            </a:endParaRPr>
          </a:p>
          <a:p>
            <a:pPr marL="914400" lvl="1" indent="-299085" algn="l" rtl="0">
              <a:lnSpc>
                <a:spcPct val="100000"/>
              </a:lnSpc>
              <a:spcBef>
                <a:spcPts val="0"/>
              </a:spcBef>
              <a:spcAft>
                <a:spcPts val="0"/>
              </a:spcAft>
              <a:buClr>
                <a:srgbClr val="374151"/>
              </a:buClr>
              <a:buSzPct val="100000"/>
              <a:buChar char="○"/>
            </a:pPr>
            <a:r>
              <a:rPr lang="en-US" sz="1200">
                <a:solidFill>
                  <a:srgbClr val="374151"/>
                </a:solidFill>
              </a:rPr>
              <a:t>Flexibility: Offers different methods to secure data according to organizational needs and compliance requirements.</a:t>
            </a:r>
            <a:endParaRPr sz="1200">
              <a:solidFill>
                <a:srgbClr val="374151"/>
              </a:solidFill>
            </a:endParaRPr>
          </a:p>
          <a:p>
            <a:pPr marL="914400" lvl="1" indent="-299085" algn="l" rtl="0">
              <a:lnSpc>
                <a:spcPct val="100000"/>
              </a:lnSpc>
              <a:spcBef>
                <a:spcPts val="0"/>
              </a:spcBef>
              <a:spcAft>
                <a:spcPts val="0"/>
              </a:spcAft>
              <a:buClr>
                <a:srgbClr val="374151"/>
              </a:buClr>
              <a:buSzPct val="100000"/>
              <a:buChar char="○"/>
            </a:pPr>
            <a:r>
              <a:rPr lang="en-US" sz="1200">
                <a:solidFill>
                  <a:srgbClr val="374151"/>
                </a:solidFill>
              </a:rPr>
              <a:t>Dynamic Application: Both features are applied dynamically at query time, ensuring data security without altering the stored data.</a:t>
            </a:r>
            <a:endParaRPr sz="1200">
              <a:solidFill>
                <a:srgbClr val="374151"/>
              </a:solidFill>
            </a:endParaRPr>
          </a:p>
          <a:p>
            <a:pPr marL="0" lvl="0" indent="0" algn="l" rtl="0">
              <a:lnSpc>
                <a:spcPct val="100000"/>
              </a:lnSpc>
              <a:spcBef>
                <a:spcPts val="1500"/>
              </a:spcBef>
              <a:spcAft>
                <a:spcPts val="0"/>
              </a:spcAft>
              <a:buNone/>
            </a:pPr>
            <a:endParaRPr sz="1200">
              <a:solidFill>
                <a:srgbClr val="374151"/>
              </a:solidFill>
            </a:endParaRPr>
          </a:p>
          <a:p>
            <a:pPr marL="457200" lvl="0" indent="-299085" algn="l" rtl="0">
              <a:lnSpc>
                <a:spcPct val="100000"/>
              </a:lnSpc>
              <a:spcBef>
                <a:spcPts val="1500"/>
              </a:spcBef>
              <a:spcAft>
                <a:spcPts val="0"/>
              </a:spcAft>
              <a:buClr>
                <a:srgbClr val="374151"/>
              </a:buClr>
              <a:buSzPct val="100000"/>
              <a:buChar char="●"/>
            </a:pPr>
            <a:r>
              <a:rPr lang="en-US" sz="1200">
                <a:solidFill>
                  <a:srgbClr val="374151"/>
                </a:solidFill>
              </a:rPr>
              <a:t>Key Takeaway:</a:t>
            </a:r>
            <a:endParaRPr sz="1200">
              <a:solidFill>
                <a:srgbClr val="374151"/>
              </a:solidFill>
            </a:endParaRPr>
          </a:p>
          <a:p>
            <a:pPr marL="914400" lvl="1" indent="-299085" algn="l" rtl="0">
              <a:lnSpc>
                <a:spcPct val="100000"/>
              </a:lnSpc>
              <a:spcBef>
                <a:spcPts val="0"/>
              </a:spcBef>
              <a:spcAft>
                <a:spcPts val="0"/>
              </a:spcAft>
              <a:buClr>
                <a:srgbClr val="374151"/>
              </a:buClr>
              <a:buSzPct val="100000"/>
              <a:buChar char="○"/>
            </a:pPr>
            <a:r>
              <a:rPr lang="en-US" sz="1200">
                <a:solidFill>
                  <a:srgbClr val="374151"/>
                </a:solidFill>
              </a:rPr>
              <a:t>Enhanced Data Security: Column-level Security in Snowflake, through Dynamic Data Masking and External Tokenization, provides a powerful mechanism to secure and mask sensitive data, ensuring only authorized access at the column level.</a:t>
            </a:r>
            <a:endParaRPr sz="1200">
              <a:solidFill>
                <a:srgbClr val="374151"/>
              </a:solidFill>
            </a:endParaRPr>
          </a:p>
          <a:p>
            <a:pPr marL="0" lvl="0" indent="0" algn="l" rtl="0">
              <a:spcBef>
                <a:spcPts val="1500"/>
              </a:spcBef>
              <a:spcAft>
                <a:spcPts val="600"/>
              </a:spcAft>
              <a:buNone/>
            </a:pPr>
            <a:endParaRPr/>
          </a:p>
        </p:txBody>
      </p:sp>
      <p:sp>
        <p:nvSpPr>
          <p:cNvPr id="3528" name="Google Shape;3528;g2961947477b_0_104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278</a:t>
            </a:fld>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3533"/>
        <p:cNvGrpSpPr/>
        <p:nvPr/>
      </p:nvGrpSpPr>
      <p:grpSpPr>
        <a:xfrm>
          <a:off x="0" y="0"/>
          <a:ext cx="0" cy="0"/>
          <a:chOff x="0" y="0"/>
          <a:chExt cx="0" cy="0"/>
        </a:xfrm>
      </p:grpSpPr>
      <p:sp>
        <p:nvSpPr>
          <p:cNvPr id="3534" name="Google Shape;3534;g2961947477b_0_1053"/>
          <p:cNvSpPr txBox="1">
            <a:spLocks noGrp="1"/>
          </p:cNvSpPr>
          <p:nvPr>
            <p:ph type="title"/>
          </p:nvPr>
        </p:nvSpPr>
        <p:spPr>
          <a:xfrm>
            <a:off x="609600" y="152725"/>
            <a:ext cx="109941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Understanding Masking Policies in Snowflake</a:t>
            </a:r>
            <a:endParaRPr/>
          </a:p>
        </p:txBody>
      </p:sp>
      <p:sp>
        <p:nvSpPr>
          <p:cNvPr id="3535" name="Google Shape;3535;g2961947477b_0_105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04800" algn="l" rtl="0">
              <a:lnSpc>
                <a:spcPct val="115000"/>
              </a:lnSpc>
              <a:spcBef>
                <a:spcPts val="1500"/>
              </a:spcBef>
              <a:spcAft>
                <a:spcPts val="0"/>
              </a:spcAft>
              <a:buClr>
                <a:srgbClr val="374151"/>
              </a:buClr>
              <a:buSzPts val="1200"/>
              <a:buChar char="●"/>
            </a:pPr>
            <a:r>
              <a:rPr lang="en-US" sz="1200">
                <a:solidFill>
                  <a:srgbClr val="374151"/>
                </a:solidFill>
              </a:rPr>
              <a:t>Role of Masking Policies</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Purpose: Protect sensitive data from unauthorized access while allowing authorized users to see the data at query runtime.</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Operation: Applied dynamically; sensitive data in tables isn't modified (no static masking).</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How Masking Policies Work</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Query Execution: During a query, the policy conditions determine if unauthorized users see masked, partially masked, obfuscated, or tokenized data.</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Transformation: Can include conditions and functions to transform data at query runtime based on those conditions</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Flexibility and Management</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Schema-Level Object: Masking policies are schema-level objects, allowing for centralized, decentralized, or hybrid management approaches.</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Segregation of Duties</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Policy-Driven Approach: Supports segregation of duties, allowing security teams to limit sensitive data exposure.</a:t>
            </a:r>
            <a:endParaRPr sz="1200">
              <a:solidFill>
                <a:srgbClr val="374151"/>
              </a:solidFill>
            </a:endParaRPr>
          </a:p>
          <a:p>
            <a:pPr marL="914400" lvl="1" indent="-304800" algn="l" rtl="0">
              <a:lnSpc>
                <a:spcPct val="115000"/>
              </a:lnSpc>
              <a:spcBef>
                <a:spcPts val="0"/>
              </a:spcBef>
              <a:spcAft>
                <a:spcPts val="0"/>
              </a:spcAft>
              <a:buClr>
                <a:srgbClr val="374151"/>
              </a:buClr>
              <a:buSzPts val="1200"/>
              <a:buChar char="○"/>
            </a:pPr>
            <a:r>
              <a:rPr lang="en-US" sz="1200">
                <a:solidFill>
                  <a:srgbClr val="374151"/>
                </a:solidFill>
              </a:rPr>
              <a:t>Scope: Can limit exposure even to object owners (roles with OWNERSHIP privilege) who normally have full access.</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a:solidFill>
                  <a:srgbClr val="374151"/>
                </a:solidFill>
              </a:rPr>
              <a:t>Key Takeaway:</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Strategic Data Protection: Masking policies in Snowflake provide a strategic, dynamic, and flexible approach to protect sensitive data at query runtime, supporting various management approaches and ensuring data privacy across different levels of acce</a:t>
            </a:r>
            <a:r>
              <a:rPr lang="en-US" sz="1200">
                <a:solidFill>
                  <a:srgbClr val="374151"/>
                </a:solidFill>
                <a:latin typeface="Roboto"/>
                <a:ea typeface="Roboto"/>
                <a:cs typeface="Roboto"/>
                <a:sym typeface="Roboto"/>
              </a:rPr>
              <a:t>ss.</a:t>
            </a: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None/>
            </a:pPr>
            <a:endParaRPr sz="1200">
              <a:solidFill>
                <a:srgbClr val="374151"/>
              </a:solidFill>
            </a:endParaRPr>
          </a:p>
          <a:p>
            <a:pPr marL="0" lvl="0" indent="0" algn="l" rtl="0">
              <a:spcBef>
                <a:spcPts val="1500"/>
              </a:spcBef>
              <a:spcAft>
                <a:spcPts val="600"/>
              </a:spcAft>
              <a:buNone/>
            </a:pPr>
            <a:endParaRPr/>
          </a:p>
        </p:txBody>
      </p:sp>
      <p:sp>
        <p:nvSpPr>
          <p:cNvPr id="3536" name="Google Shape;3536;g2961947477b_0_105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279</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g25cd0f7e00a_0_807"/>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Considerations of Data Loading</a:t>
            </a:r>
            <a:endParaRPr/>
          </a:p>
        </p:txBody>
      </p:sp>
      <p:sp>
        <p:nvSpPr>
          <p:cNvPr id="1229" name="Google Shape;1229;g25cd0f7e00a_0_80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800" u="sng">
                <a:solidFill>
                  <a:srgbClr val="374151"/>
                </a:solidFill>
              </a:rPr>
              <a:t>Preparing Delimited Text Files</a:t>
            </a:r>
            <a:endParaRPr sz="1800" u="sng">
              <a:solidFill>
                <a:srgbClr val="374151"/>
              </a:solidFill>
            </a:endParaRPr>
          </a:p>
          <a:p>
            <a:pPr marL="457200" lvl="0" indent="-342900" algn="l" rtl="0">
              <a:lnSpc>
                <a:spcPct val="115000"/>
              </a:lnSpc>
              <a:spcBef>
                <a:spcPts val="1500"/>
              </a:spcBef>
              <a:spcAft>
                <a:spcPts val="0"/>
              </a:spcAft>
              <a:buClr>
                <a:srgbClr val="374151"/>
              </a:buClr>
              <a:buSzPts val="1800"/>
              <a:buFont typeface="Arial"/>
              <a:buChar char="●"/>
            </a:pPr>
            <a:r>
              <a:rPr lang="en-US" sz="1800" b="0">
                <a:solidFill>
                  <a:srgbClr val="374151"/>
                </a:solidFill>
              </a:rPr>
              <a:t>Default encoding: UTF-8 (others supported).</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Fields with delimiters or carriage returns should be enclosed in quotes.</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Ensure consistent number of columns per row.</a:t>
            </a:r>
            <a:endParaRPr sz="1800" b="0">
              <a:solidFill>
                <a:srgbClr val="374151"/>
              </a:solidFill>
            </a:endParaRPr>
          </a:p>
          <a:p>
            <a:pPr marL="0" lvl="0" indent="0" algn="l" rtl="0">
              <a:lnSpc>
                <a:spcPct val="115000"/>
              </a:lnSpc>
              <a:spcBef>
                <a:spcPts val="1500"/>
              </a:spcBef>
              <a:spcAft>
                <a:spcPts val="0"/>
              </a:spcAft>
              <a:buNone/>
            </a:pPr>
            <a:r>
              <a:rPr lang="en-US" sz="1800" u="sng">
                <a:solidFill>
                  <a:srgbClr val="374151"/>
                </a:solidFill>
              </a:rPr>
              <a:t>Semi-structured Data &amp; Columnarization in Snowflake</a:t>
            </a:r>
            <a:endParaRPr sz="1800" u="sng">
              <a:solidFill>
                <a:srgbClr val="374151"/>
              </a:solidFill>
            </a:endParaRPr>
          </a:p>
          <a:p>
            <a:pPr marL="457200" lvl="0" indent="-342900" algn="l" rtl="0">
              <a:lnSpc>
                <a:spcPct val="115000"/>
              </a:lnSpc>
              <a:spcBef>
                <a:spcPts val="1500"/>
              </a:spcBef>
              <a:spcAft>
                <a:spcPts val="0"/>
              </a:spcAft>
              <a:buClr>
                <a:srgbClr val="374151"/>
              </a:buClr>
              <a:buSzPts val="1800"/>
              <a:buFont typeface="Arial"/>
              <a:buChar char="●"/>
            </a:pPr>
            <a:r>
              <a:rPr lang="en-US" sz="1800" b="0">
                <a:solidFill>
                  <a:srgbClr val="374151"/>
                </a:solidFill>
              </a:rPr>
              <a:t>On inserting into VARIANT column, some data extracted to columnar form.</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Elements with “null” values or multiple data types aren't extracted.</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For better performance:</a:t>
            </a:r>
            <a:endParaRPr sz="1800" b="0">
              <a:solidFill>
                <a:srgbClr val="374151"/>
              </a:solidFill>
            </a:endParaRPr>
          </a:p>
          <a:p>
            <a:pPr marL="914400" lvl="1" indent="-342900" algn="l" rtl="0">
              <a:lnSpc>
                <a:spcPct val="115000"/>
              </a:lnSpc>
              <a:spcBef>
                <a:spcPts val="0"/>
              </a:spcBef>
              <a:spcAft>
                <a:spcPts val="0"/>
              </a:spcAft>
              <a:buClr>
                <a:srgbClr val="374151"/>
              </a:buClr>
              <a:buSzPts val="1800"/>
              <a:buFont typeface="Arial"/>
              <a:buChar char="●"/>
            </a:pPr>
            <a:r>
              <a:rPr lang="en-US" sz="1800">
                <a:solidFill>
                  <a:srgbClr val="374151"/>
                </a:solidFill>
              </a:rPr>
              <a:t>Extract “null” elements into relational columns.</a:t>
            </a:r>
            <a:endParaRPr sz="1800">
              <a:solidFill>
                <a:srgbClr val="374151"/>
              </a:solidFill>
            </a:endParaRPr>
          </a:p>
          <a:p>
            <a:pPr marL="914400" lvl="1" indent="-342900" algn="l" rtl="0">
              <a:lnSpc>
                <a:spcPct val="115000"/>
              </a:lnSpc>
              <a:spcBef>
                <a:spcPts val="0"/>
              </a:spcBef>
              <a:spcAft>
                <a:spcPts val="0"/>
              </a:spcAft>
              <a:buClr>
                <a:srgbClr val="374151"/>
              </a:buClr>
              <a:buSzPts val="1800"/>
              <a:buFont typeface="Arial"/>
              <a:buChar char="●"/>
            </a:pPr>
            <a:r>
              <a:rPr lang="en-US" sz="1800">
                <a:solidFill>
                  <a:srgbClr val="374151"/>
                </a:solidFill>
              </a:rPr>
              <a:t>Use STRIP_NULL_VALUES option.</a:t>
            </a:r>
            <a:endParaRPr sz="1800">
              <a:solidFill>
                <a:srgbClr val="374151"/>
              </a:solidFill>
            </a:endParaRPr>
          </a:p>
          <a:p>
            <a:pPr marL="0" lvl="0" indent="0" algn="l" rtl="0">
              <a:lnSpc>
                <a:spcPct val="115000"/>
              </a:lnSpc>
              <a:spcBef>
                <a:spcPts val="1500"/>
              </a:spcBef>
              <a:spcAft>
                <a:spcPts val="0"/>
              </a:spcAft>
              <a:buNone/>
            </a:pPr>
            <a:endParaRPr sz="1800" u="sng">
              <a:solidFill>
                <a:srgbClr val="374151"/>
              </a:solidFill>
            </a:endParaRPr>
          </a:p>
          <a:p>
            <a:pPr marL="0" lvl="0" indent="0" algn="l" rtl="0">
              <a:lnSpc>
                <a:spcPct val="115000"/>
              </a:lnSpc>
              <a:spcBef>
                <a:spcPts val="1500"/>
              </a:spcBef>
              <a:spcAft>
                <a:spcPts val="1500"/>
              </a:spcAft>
              <a:buNone/>
            </a:pPr>
            <a:endParaRPr/>
          </a:p>
        </p:txBody>
      </p:sp>
      <p:sp>
        <p:nvSpPr>
          <p:cNvPr id="1230" name="Google Shape;1230;g25cd0f7e00a_0_80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28</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3541"/>
        <p:cNvGrpSpPr/>
        <p:nvPr/>
      </p:nvGrpSpPr>
      <p:grpSpPr>
        <a:xfrm>
          <a:off x="0" y="0"/>
          <a:ext cx="0" cy="0"/>
          <a:chOff x="0" y="0"/>
          <a:chExt cx="0" cy="0"/>
        </a:xfrm>
      </p:grpSpPr>
      <p:sp>
        <p:nvSpPr>
          <p:cNvPr id="3542" name="Google Shape;3542;g2961947477b_0_1060"/>
          <p:cNvSpPr txBox="1">
            <a:spLocks noGrp="1"/>
          </p:cNvSpPr>
          <p:nvPr>
            <p:ph type="title"/>
          </p:nvPr>
        </p:nvSpPr>
        <p:spPr>
          <a:xfrm>
            <a:off x="609600" y="152725"/>
            <a:ext cx="10994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Masking Policies</a:t>
            </a:r>
            <a:endParaRPr/>
          </a:p>
        </p:txBody>
      </p:sp>
      <p:sp>
        <p:nvSpPr>
          <p:cNvPr id="3543" name="Google Shape;3543;g2961947477b_0_106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None/>
            </a:pPr>
            <a:endParaRPr sz="1200">
              <a:solidFill>
                <a:srgbClr val="374151"/>
              </a:solidFill>
            </a:endParaRPr>
          </a:p>
          <a:p>
            <a:pPr marL="0" lvl="0" indent="0" algn="l" rtl="0">
              <a:spcBef>
                <a:spcPts val="1500"/>
              </a:spcBef>
              <a:spcAft>
                <a:spcPts val="600"/>
              </a:spcAft>
              <a:buNone/>
            </a:pPr>
            <a:endParaRPr/>
          </a:p>
        </p:txBody>
      </p:sp>
      <p:sp>
        <p:nvSpPr>
          <p:cNvPr id="3544" name="Google Shape;3544;g2961947477b_0_106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280</a:t>
            </a:fld>
            <a:endParaRPr/>
          </a:p>
        </p:txBody>
      </p:sp>
      <p:pic>
        <p:nvPicPr>
          <p:cNvPr id="3545" name="Google Shape;3545;g2961947477b_0_1060"/>
          <p:cNvPicPr preferRelativeResize="0"/>
          <p:nvPr/>
        </p:nvPicPr>
        <p:blipFill>
          <a:blip r:embed="rId3">
            <a:alphaModFix/>
          </a:blip>
          <a:stretch>
            <a:fillRect/>
          </a:stretch>
        </p:blipFill>
        <p:spPr>
          <a:xfrm>
            <a:off x="666125" y="1073900"/>
            <a:ext cx="10307875" cy="4942850"/>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sp>
        <p:nvSpPr>
          <p:cNvPr id="3551" name="Google Shape;3551;g2961947477b_0_1068"/>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Masking Policies</a:t>
            </a:r>
            <a:endParaRPr/>
          </a:p>
        </p:txBody>
      </p:sp>
      <p:sp>
        <p:nvSpPr>
          <p:cNvPr id="3552" name="Google Shape;3552;g2961947477b_0_106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281</a:t>
            </a:fld>
            <a:endParaRPr/>
          </a:p>
        </p:txBody>
      </p:sp>
      <p:pic>
        <p:nvPicPr>
          <p:cNvPr id="3553" name="Google Shape;3553;g2961947477b_0_1068"/>
          <p:cNvPicPr preferRelativeResize="0"/>
          <p:nvPr/>
        </p:nvPicPr>
        <p:blipFill>
          <a:blip r:embed="rId3">
            <a:alphaModFix/>
          </a:blip>
          <a:stretch>
            <a:fillRect/>
          </a:stretch>
        </p:blipFill>
        <p:spPr>
          <a:xfrm>
            <a:off x="609600" y="1073900"/>
            <a:ext cx="10160100" cy="3610825"/>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sp>
        <p:nvSpPr>
          <p:cNvPr id="3559" name="Google Shape;3559;g2961947477b_0_1075"/>
          <p:cNvSpPr txBox="1">
            <a:spLocks noGrp="1"/>
          </p:cNvSpPr>
          <p:nvPr>
            <p:ph type="title"/>
          </p:nvPr>
        </p:nvSpPr>
        <p:spPr>
          <a:xfrm>
            <a:off x="609600" y="388328"/>
            <a:ext cx="10138200" cy="1062300"/>
          </a:xfrm>
          <a:prstGeom prst="rect">
            <a:avLst/>
          </a:prstGeom>
          <a:noFill/>
          <a:ln>
            <a:noFill/>
          </a:ln>
        </p:spPr>
        <p:txBody>
          <a:bodyPr spcFirstLastPara="1" wrap="square" lIns="0" tIns="64125" rIns="0" bIns="0" anchor="b" anchorCtr="0">
            <a:spAutoFit/>
          </a:bodyPr>
          <a:lstStyle/>
          <a:p>
            <a:pPr marL="12700" marR="5080" lvl="0" indent="0" algn="l" rtl="0">
              <a:lnSpc>
                <a:spcPct val="90000"/>
              </a:lnSpc>
              <a:spcBef>
                <a:spcPts val="0"/>
              </a:spcBef>
              <a:spcAft>
                <a:spcPts val="0"/>
              </a:spcAft>
              <a:buClr>
                <a:schemeClr val="dk2"/>
              </a:buClr>
              <a:buSzPts val="3600"/>
              <a:buFont typeface="Arial Black"/>
              <a:buNone/>
            </a:pPr>
            <a:r>
              <a:rPr lang="en-US"/>
              <a:t>Components and Advantages of Masking Policies in Snowflake</a:t>
            </a:r>
            <a:endParaRPr/>
          </a:p>
        </p:txBody>
      </p:sp>
      <p:sp>
        <p:nvSpPr>
          <p:cNvPr id="3560" name="Google Shape;3560;g2961947477b_0_1075"/>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282</a:t>
            </a:fld>
            <a:endParaRPr sz="2400" b="1" i="0" u="none" strike="noStrike" cap="none">
              <a:solidFill>
                <a:srgbClr val="D1282E"/>
              </a:solidFill>
              <a:latin typeface="Arial"/>
              <a:ea typeface="Arial"/>
              <a:cs typeface="Arial"/>
              <a:sym typeface="Arial"/>
            </a:endParaRPr>
          </a:p>
        </p:txBody>
      </p:sp>
      <p:sp>
        <p:nvSpPr>
          <p:cNvPr id="3561" name="Google Shape;3561;g2961947477b_0_1075"/>
          <p:cNvSpPr txBox="1"/>
          <p:nvPr/>
        </p:nvSpPr>
        <p:spPr>
          <a:xfrm>
            <a:off x="609600" y="1585025"/>
            <a:ext cx="9232200" cy="5115000"/>
          </a:xfrm>
          <a:prstGeom prst="rect">
            <a:avLst/>
          </a:prstGeom>
          <a:noFill/>
          <a:ln>
            <a:noFill/>
          </a:ln>
        </p:spPr>
        <p:txBody>
          <a:bodyPr spcFirstLastPara="1" wrap="square" lIns="91425" tIns="45700" rIns="91425" bIns="45700" anchor="t" anchorCtr="0">
            <a:spAutoFit/>
          </a:bodyPr>
          <a:lstStyle/>
          <a:p>
            <a:pPr marL="457200" lvl="0" indent="-228600" algn="l" rtl="0">
              <a:lnSpc>
                <a:spcPct val="115000"/>
              </a:lnSpc>
              <a:spcBef>
                <a:spcPts val="1500"/>
              </a:spcBef>
              <a:spcAft>
                <a:spcPts val="0"/>
              </a:spcAft>
              <a:buClr>
                <a:srgbClr val="374151"/>
              </a:buClr>
              <a:buSzPts val="1200"/>
              <a:buFont typeface="Arial"/>
              <a:buNone/>
            </a:pPr>
            <a:r>
              <a:rPr lang="en-US" sz="1200" b="1">
                <a:solidFill>
                  <a:srgbClr val="374151"/>
                </a:solidFill>
              </a:rPr>
              <a:t>Components of a Masking Policy</a:t>
            </a:r>
            <a:endParaRPr sz="1200" b="1">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Data Type: Single data type per policy.</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Conditions: One or more conditions, expressed using Conditional Expression Functions, Context Functions, or querying a custom entitlement table.</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Masking Functions: Built-in functions (e.g., REGEXP_REPLACE, SHA2, SHA2_HEX), User-Defined Functions, or External Functions (for de-tokenization).</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1">
                <a:solidFill>
                  <a:srgbClr val="374151"/>
                </a:solidFill>
              </a:rPr>
              <a:t>Application of Masking Policies</a:t>
            </a:r>
            <a:endParaRPr sz="1200" b="1">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Scope: Can be applied to one or more table/view columns with the matching data type.</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Example: Define a policy for an email address and apply it to thousands of email columns across databases and schemas.</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1">
                <a:solidFill>
                  <a:srgbClr val="374151"/>
                </a:solidFill>
              </a:rPr>
              <a:t>Advantages Over Secure Views</a:t>
            </a:r>
            <a:endParaRPr sz="1200" b="1">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Management Ease: Avoids the proliferation of views and BI dashboards, simplifying management.</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Segregation of Duties (SoD): Supports SoD through role separation of policy administrators and object owners.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Limitations of Secure Views: Secure views do not support SoD, limiting their utility.</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1">
                <a:solidFill>
                  <a:srgbClr val="374151"/>
                </a:solidFill>
              </a:rPr>
              <a:t>Default Settings and Privileges</a:t>
            </a:r>
            <a:endParaRPr sz="1200" b="1">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Object Owners: Those with OWNERSHIP privilege do not have the privilege to unset masking policies.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Data Visibility: Object owners cannot view column data where a masking policy applies.</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1">
                <a:solidFill>
                  <a:srgbClr val="374151"/>
                </a:solidFill>
              </a:rPr>
              <a:t>Key Takeaway:</a:t>
            </a:r>
            <a:endParaRPr sz="1200" b="1">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Enhanced Data Security and Management: Masking policies in Snowflake offer a streamlined, secure, and flexible approach to data protection, overcoming the limitations of secure views and supporting effective data governance and compliance.</a:t>
            </a:r>
            <a:endParaRPr sz="1200">
              <a:solidFill>
                <a:srgbClr val="374151"/>
              </a:solidFill>
            </a:endParaRPr>
          </a:p>
          <a:p>
            <a:pPr marL="0" marR="0" lvl="0" indent="0" algn="l" rtl="0">
              <a:spcBef>
                <a:spcPts val="1500"/>
              </a:spcBef>
              <a:spcAft>
                <a:spcPts val="0"/>
              </a:spcAft>
              <a:buNone/>
            </a:pPr>
            <a:endParaRPr sz="2400" b="1">
              <a:solidFill>
                <a:schemeClr val="dk1"/>
              </a:solidFill>
            </a:endParaRPr>
          </a:p>
        </p:txBody>
      </p:sp>
      <p:sp>
        <p:nvSpPr>
          <p:cNvPr id="3562" name="Google Shape;3562;g2961947477b_0_1075"/>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3567"/>
        <p:cNvGrpSpPr/>
        <p:nvPr/>
      </p:nvGrpSpPr>
      <p:grpSpPr>
        <a:xfrm>
          <a:off x="0" y="0"/>
          <a:ext cx="0" cy="0"/>
          <a:chOff x="0" y="0"/>
          <a:chExt cx="0" cy="0"/>
        </a:xfrm>
      </p:grpSpPr>
      <p:pic>
        <p:nvPicPr>
          <p:cNvPr id="3568" name="Google Shape;3568;g2961947477b_0_609" descr="A person holding a beaker with liquid in it&#10;&#10;Description automatically generated"/>
          <p:cNvPicPr preferRelativeResize="0"/>
          <p:nvPr/>
        </p:nvPicPr>
        <p:blipFill rotWithShape="1">
          <a:blip r:embed="rId3">
            <a:alphaModFix/>
          </a:blip>
          <a:srcRect t="32125" r="852"/>
          <a:stretch/>
        </p:blipFill>
        <p:spPr>
          <a:xfrm>
            <a:off x="-97825" y="1458097"/>
            <a:ext cx="12083877" cy="5515232"/>
          </a:xfrm>
          <a:prstGeom prst="rect">
            <a:avLst/>
          </a:prstGeom>
          <a:noFill/>
          <a:ln>
            <a:noFill/>
          </a:ln>
        </p:spPr>
      </p:pic>
      <p:sp>
        <p:nvSpPr>
          <p:cNvPr id="3569" name="Google Shape;3569;g2961947477b_0_609"/>
          <p:cNvSpPr txBox="1">
            <a:spLocks noGrp="1"/>
          </p:cNvSpPr>
          <p:nvPr>
            <p:ph type="body" idx="1"/>
          </p:nvPr>
        </p:nvSpPr>
        <p:spPr>
          <a:xfrm>
            <a:off x="609600" y="1073889"/>
            <a:ext cx="10160100" cy="50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None/>
            </a:pPr>
            <a:endParaRPr/>
          </a:p>
          <a:p>
            <a:pPr marL="0" lvl="0" indent="0" algn="l" rtl="0">
              <a:spcBef>
                <a:spcPts val="1000"/>
              </a:spcBef>
              <a:spcAft>
                <a:spcPts val="0"/>
              </a:spcAft>
              <a:buClr>
                <a:schemeClr val="dk1"/>
              </a:buClr>
              <a:buSzPts val="2000"/>
              <a:buNone/>
            </a:pPr>
            <a:endParaRPr/>
          </a:p>
        </p:txBody>
      </p:sp>
      <p:sp>
        <p:nvSpPr>
          <p:cNvPr id="3570" name="Google Shape;3570;g2961947477b_0_609"/>
          <p:cNvSpPr txBox="1">
            <a:spLocks noGrp="1"/>
          </p:cNvSpPr>
          <p:nvPr>
            <p:ph type="ftr" idx="11"/>
          </p:nvPr>
        </p:nvSpPr>
        <p:spPr>
          <a:xfrm>
            <a:off x="9588795" y="127591"/>
            <a:ext cx="2603100" cy="34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5A5A5"/>
              </a:buClr>
              <a:buSzPts val="1100"/>
              <a:buFont typeface="Arial"/>
              <a:buNone/>
            </a:pPr>
            <a:r>
              <a:rPr lang="en-US" sz="1100" b="0" i="0" u="none" strike="noStrike" cap="none">
                <a:solidFill>
                  <a:srgbClr val="A5A5A5"/>
                </a:solidFill>
                <a:latin typeface="Arial"/>
                <a:ea typeface="Arial"/>
                <a:cs typeface="Arial"/>
                <a:sym typeface="Arial"/>
              </a:rPr>
              <a:t>© 2023 by Innovation In Software Corporation</a:t>
            </a:r>
            <a:endParaRPr sz="1100" b="0" i="0" u="none" strike="noStrike" cap="none">
              <a:solidFill>
                <a:srgbClr val="A5A5A5"/>
              </a:solidFill>
              <a:latin typeface="Arial"/>
              <a:ea typeface="Arial"/>
              <a:cs typeface="Arial"/>
              <a:sym typeface="Arial"/>
            </a:endParaRPr>
          </a:p>
        </p:txBody>
      </p:sp>
      <p:sp>
        <p:nvSpPr>
          <p:cNvPr id="3571" name="Google Shape;3571;g2961947477b_0_609"/>
          <p:cNvSpPr txBox="1"/>
          <p:nvPr/>
        </p:nvSpPr>
        <p:spPr>
          <a:xfrm>
            <a:off x="0" y="640175"/>
            <a:ext cx="11603700" cy="9753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FF0000"/>
              </a:buClr>
              <a:buSzPts val="4800"/>
              <a:buFont typeface="Arial"/>
              <a:buNone/>
            </a:pPr>
            <a:r>
              <a:rPr lang="en-US" sz="4800">
                <a:solidFill>
                  <a:srgbClr val="FF0000"/>
                </a:solidFill>
                <a:latin typeface="Arial"/>
                <a:ea typeface="Arial"/>
                <a:cs typeface="Arial"/>
                <a:sym typeface="Arial"/>
              </a:rPr>
              <a:t>Snowflake Practice</a:t>
            </a:r>
            <a:r>
              <a:rPr lang="en-US" sz="4800">
                <a:solidFill>
                  <a:srgbClr val="FF0000"/>
                </a:solidFill>
              </a:rPr>
              <a:t> Questions</a:t>
            </a:r>
            <a:br>
              <a:rPr lang="en-US" sz="7200" b="0" i="0" u="none" strike="noStrike" cap="none">
                <a:solidFill>
                  <a:srgbClr val="000000"/>
                </a:solidFill>
                <a:latin typeface="Arial"/>
                <a:ea typeface="Arial"/>
                <a:cs typeface="Arial"/>
                <a:sym typeface="Arial"/>
              </a:rPr>
            </a:br>
            <a:endParaRPr sz="600" b="0" i="0" u="none" strike="noStrike" cap="none">
              <a:solidFill>
                <a:srgbClr val="002060"/>
              </a:solidFill>
              <a:latin typeface="Arial"/>
              <a:ea typeface="Arial"/>
              <a:cs typeface="Arial"/>
              <a:sym typeface="Arial"/>
            </a:endParaRPr>
          </a:p>
        </p:txBody>
      </p:sp>
      <p:sp>
        <p:nvSpPr>
          <p:cNvPr id="3572" name="Google Shape;3572;g2961947477b_0_609"/>
          <p:cNvSpPr txBox="1"/>
          <p:nvPr/>
        </p:nvSpPr>
        <p:spPr>
          <a:xfrm>
            <a:off x="10103480" y="2344540"/>
            <a:ext cx="8130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2F2F2"/>
              </a:buClr>
              <a:buSzPts val="8800"/>
              <a:buFont typeface="Arial"/>
              <a:buNone/>
            </a:pPr>
            <a:r>
              <a:rPr lang="en-US" sz="8800" b="0" i="0" u="sng" strike="noStrike" cap="none">
                <a:solidFill>
                  <a:srgbClr val="F2F2F2"/>
                </a:solidFill>
                <a:latin typeface="Arial"/>
                <a:ea typeface="Arial"/>
                <a:cs typeface="Arial"/>
                <a:sym typeface="Arial"/>
              </a:rPr>
              <a:t>2</a:t>
            </a:r>
            <a:endParaRPr/>
          </a:p>
        </p:txBody>
      </p:sp>
      <p:sp>
        <p:nvSpPr>
          <p:cNvPr id="3573" name="Google Shape;3573;g2961947477b_0_609"/>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283</a:t>
            </a:fld>
            <a:endParaRPr sz="2400" b="1" i="0" u="none" strike="noStrike" cap="none">
              <a:solidFill>
                <a:srgbClr val="D1282E"/>
              </a:solidFill>
              <a:latin typeface="Arial"/>
              <a:ea typeface="Arial"/>
              <a:cs typeface="Arial"/>
              <a:sym typeface="Arial"/>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3578"/>
        <p:cNvGrpSpPr/>
        <p:nvPr/>
      </p:nvGrpSpPr>
      <p:grpSpPr>
        <a:xfrm>
          <a:off x="0" y="0"/>
          <a:ext cx="0" cy="0"/>
          <a:chOff x="0" y="0"/>
          <a:chExt cx="0" cy="0"/>
        </a:xfrm>
      </p:grpSpPr>
      <p:sp>
        <p:nvSpPr>
          <p:cNvPr id="3579" name="Google Shape;3579;g2961947477b_0_252"/>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580" name="Google Shape;3580;g2961947477b_0_252"/>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A Data Engineer is preparing to load staged data from an external stage using a task object</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Which of the following practices will provide the MOST efficient load performance?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a) Store the files on the external stage to ensure caching is maintained</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b) PUT all files in a single directory</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c) Limit file names to under 30 characters</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d) Organize files into logical paths that reflect a scheduling pattern</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581" name="Google Shape;3581;g2961947477b_0_252"/>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582" name="Google Shape;3582;g2961947477b_0_252"/>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284</a:t>
            </a:fld>
            <a:endParaRPr>
              <a:solidFill>
                <a:srgbClr val="595959"/>
              </a:solidFill>
            </a:endParaRPr>
          </a:p>
        </p:txBody>
      </p:sp>
      <p:sp>
        <p:nvSpPr>
          <p:cNvPr id="3583" name="Google Shape;3583;g2961947477b_0_252"/>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3588"/>
        <p:cNvGrpSpPr/>
        <p:nvPr/>
      </p:nvGrpSpPr>
      <p:grpSpPr>
        <a:xfrm>
          <a:off x="0" y="0"/>
          <a:ext cx="0" cy="0"/>
          <a:chOff x="0" y="0"/>
          <a:chExt cx="0" cy="0"/>
        </a:xfrm>
      </p:grpSpPr>
      <p:sp>
        <p:nvSpPr>
          <p:cNvPr id="3589" name="Google Shape;3589;g2961947477b_0_261"/>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590" name="Google Shape;3590;g2961947477b_0_261"/>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A Data Engineer is preparing to load staged data from an external stage using a task object</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Which of the following practices will provide the MOST efficient load performance?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a) Store the files on the external stage to ensure caching is maintained</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b) PUT all files in a single directory</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c) Limit file names to under 30 characters</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highlight>
                  <a:srgbClr val="FFFF00"/>
                </a:highlight>
              </a:rPr>
              <a:t>d) Organize files into logical paths that reflect a scheduling pattern</a:t>
            </a:r>
            <a:endParaRPr sz="1400">
              <a:solidFill>
                <a:schemeClr val="dk1"/>
              </a:solidFill>
              <a:highlight>
                <a:srgbClr val="FFFF00"/>
              </a:highlight>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591" name="Google Shape;3591;g2961947477b_0_261"/>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592" name="Google Shape;3592;g2961947477b_0_261"/>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285</a:t>
            </a:fld>
            <a:endParaRPr>
              <a:solidFill>
                <a:srgbClr val="595959"/>
              </a:solidFill>
            </a:endParaRPr>
          </a:p>
        </p:txBody>
      </p:sp>
      <p:sp>
        <p:nvSpPr>
          <p:cNvPr id="3593" name="Google Shape;3593;g2961947477b_0_261"/>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3598"/>
        <p:cNvGrpSpPr/>
        <p:nvPr/>
      </p:nvGrpSpPr>
      <p:grpSpPr>
        <a:xfrm>
          <a:off x="0" y="0"/>
          <a:ext cx="0" cy="0"/>
          <a:chOff x="0" y="0"/>
          <a:chExt cx="0" cy="0"/>
        </a:xfrm>
      </p:grpSpPr>
      <p:sp>
        <p:nvSpPr>
          <p:cNvPr id="3599" name="Google Shape;3599;g2961947477b_0_27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600" name="Google Shape;3600;g2961947477b_0_27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A Data Engineer is working on a project that requires data to be moved directly from an internal stage to an external 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Which of the following is the QUICKEST way to accomplish this</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a) COPY INTO @myExtStage from (Select $1, $2, … @myInternalStage); </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b) Copy the data from the internal stage to a table and then unload the data to an external 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c) COPY INTO @myExtStage from @myInternalStage;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d) Write a custom script to move the data</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601" name="Google Shape;3601;g2961947477b_0_27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602" name="Google Shape;3602;g2961947477b_0_27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286</a:t>
            </a:fld>
            <a:endParaRPr>
              <a:solidFill>
                <a:srgbClr val="595959"/>
              </a:solidFill>
            </a:endParaRPr>
          </a:p>
        </p:txBody>
      </p:sp>
      <p:sp>
        <p:nvSpPr>
          <p:cNvPr id="3603" name="Google Shape;3603;g2961947477b_0_27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3608"/>
        <p:cNvGrpSpPr/>
        <p:nvPr/>
      </p:nvGrpSpPr>
      <p:grpSpPr>
        <a:xfrm>
          <a:off x="0" y="0"/>
          <a:ext cx="0" cy="0"/>
          <a:chOff x="0" y="0"/>
          <a:chExt cx="0" cy="0"/>
        </a:xfrm>
      </p:grpSpPr>
      <p:sp>
        <p:nvSpPr>
          <p:cNvPr id="3609" name="Google Shape;3609;g2961947477b_0_27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610" name="Google Shape;3610;g2961947477b_0_27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r>
              <a:rPr lang="en-US" sz="1400">
                <a:solidFill>
                  <a:schemeClr val="dk1"/>
                </a:solidFill>
              </a:rPr>
              <a:t>A Data Engineer is working on a project that requires data to be moved directly from an internal stage to an external 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Which of the following is the QUICKEST way to accomplish this</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highlight>
                  <a:srgbClr val="FFFF00"/>
                </a:highlight>
              </a:rPr>
              <a:t>a) COPY INTO @myExtStage from (Select $1, $2, … @myInternalStage); </a:t>
            </a:r>
            <a:endParaRPr sz="1400">
              <a:solidFill>
                <a:schemeClr val="dk1"/>
              </a:solidFill>
              <a:highlight>
                <a:srgbClr val="FFFF00"/>
              </a:highlight>
            </a:endParaRPr>
          </a:p>
          <a:p>
            <a:pPr marL="0" lvl="0" indent="0" algn="l" rtl="0">
              <a:lnSpc>
                <a:spcPct val="100000"/>
              </a:lnSpc>
              <a:spcBef>
                <a:spcPts val="1067"/>
              </a:spcBef>
              <a:spcAft>
                <a:spcPts val="0"/>
              </a:spcAft>
              <a:buSzPts val="1100"/>
              <a:buNone/>
            </a:pPr>
            <a:r>
              <a:rPr lang="en-US" sz="1400">
                <a:solidFill>
                  <a:schemeClr val="dk1"/>
                </a:solidFill>
              </a:rPr>
              <a:t>b) Copy the data from the internal stage to a table and then unload the data to an external 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c) COPY INTO @myExtStage from @myInternalStage;</a:t>
            </a:r>
            <a:endParaRPr sz="1400">
              <a:solidFill>
                <a:schemeClr val="dk1"/>
              </a:solidFill>
            </a:endParaRPr>
          </a:p>
          <a:p>
            <a:pPr marL="0" lvl="0" indent="0" algn="l" rtl="0">
              <a:lnSpc>
                <a:spcPct val="100000"/>
              </a:lnSpc>
              <a:spcBef>
                <a:spcPts val="1067"/>
              </a:spcBef>
              <a:spcAft>
                <a:spcPts val="0"/>
              </a:spcAft>
              <a:buSzPts val="1100"/>
              <a:buNone/>
            </a:pPr>
            <a:r>
              <a:rPr lang="en-US" sz="1400">
                <a:solidFill>
                  <a:schemeClr val="dk1"/>
                </a:solidFill>
              </a:rPr>
              <a:t>d) Write a custom script to move the data</a:t>
            </a:r>
            <a:endParaRPr sz="1400">
              <a:solidFill>
                <a:schemeClr val="dk1"/>
              </a:solidFill>
            </a:endParaRPr>
          </a:p>
          <a:p>
            <a:pPr marL="0" lvl="0" indent="0" algn="l" rtl="0">
              <a:lnSpc>
                <a:spcPct val="100000"/>
              </a:lnSpc>
              <a:spcBef>
                <a:spcPts val="1067"/>
              </a:spcBef>
              <a:spcAft>
                <a:spcPts val="0"/>
              </a:spcAft>
              <a:buSzPts val="1500"/>
              <a:buNone/>
            </a:pPr>
            <a:endParaRPr sz="1400">
              <a:solidFill>
                <a:schemeClr val="dk1"/>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611" name="Google Shape;3611;g2961947477b_0_27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612" name="Google Shape;3612;g2961947477b_0_27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287</a:t>
            </a:fld>
            <a:endParaRPr>
              <a:solidFill>
                <a:srgbClr val="595959"/>
              </a:solidFill>
            </a:endParaRPr>
          </a:p>
        </p:txBody>
      </p:sp>
      <p:sp>
        <p:nvSpPr>
          <p:cNvPr id="3613" name="Google Shape;3613;g2961947477b_0_27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3618"/>
        <p:cNvGrpSpPr/>
        <p:nvPr/>
      </p:nvGrpSpPr>
      <p:grpSpPr>
        <a:xfrm>
          <a:off x="0" y="0"/>
          <a:ext cx="0" cy="0"/>
          <a:chOff x="0" y="0"/>
          <a:chExt cx="0" cy="0"/>
        </a:xfrm>
      </p:grpSpPr>
      <p:sp>
        <p:nvSpPr>
          <p:cNvPr id="3619" name="Google Shape;3619;g2961947477b_0_288"/>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620" name="Google Shape;3620;g2961947477b_0_288"/>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0"/>
              </a:spcBef>
              <a:spcAft>
                <a:spcPts val="0"/>
              </a:spcAft>
              <a:buNone/>
            </a:pPr>
            <a:r>
              <a:rPr lang="en-US" sz="1400">
                <a:solidFill>
                  <a:schemeClr val="dk1"/>
                </a:solidFill>
              </a:rPr>
              <a:t>The s1 schema contains two permanent tables that were created as shown below:</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CREATE TABLE table_a (c1 INT) </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DATA_RETENTION_TIME_IN_DAYS = 10;</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CREATE TABLE table_b (c1 INT);</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What will be the impact of running the following command? </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ALTER SCHEMA S1 SET DATA_RETENTION_TIME_IN_DAYS = 20;</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a) The retention time on table_a does not change; table_b is set to 20 days.</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b) An error will be generated, a data retention time on a schema cannot be set</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 The retention time on both tables will be set to 20 days</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d) The retention time will not change on either table</a:t>
            </a:r>
            <a:endParaRPr sz="1400">
              <a:solidFill>
                <a:schemeClr val="dk1"/>
              </a:solidFill>
            </a:endParaRPr>
          </a:p>
          <a:p>
            <a:pPr marL="0" lvl="0" indent="0" algn="l" rtl="0">
              <a:lnSpc>
                <a:spcPct val="100000"/>
              </a:lnSpc>
              <a:spcBef>
                <a:spcPts val="0"/>
              </a:spcBef>
              <a:spcAft>
                <a:spcPts val="0"/>
              </a:spcAft>
              <a:buNone/>
            </a:pPr>
            <a:endParaRPr sz="1400">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621" name="Google Shape;3621;g2961947477b_0_288"/>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622" name="Google Shape;3622;g2961947477b_0_288"/>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288</a:t>
            </a:fld>
            <a:endParaRPr>
              <a:solidFill>
                <a:srgbClr val="595959"/>
              </a:solidFill>
            </a:endParaRPr>
          </a:p>
        </p:txBody>
      </p:sp>
      <p:sp>
        <p:nvSpPr>
          <p:cNvPr id="3623" name="Google Shape;3623;g2961947477b_0_288"/>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3628"/>
        <p:cNvGrpSpPr/>
        <p:nvPr/>
      </p:nvGrpSpPr>
      <p:grpSpPr>
        <a:xfrm>
          <a:off x="0" y="0"/>
          <a:ext cx="0" cy="0"/>
          <a:chOff x="0" y="0"/>
          <a:chExt cx="0" cy="0"/>
        </a:xfrm>
      </p:grpSpPr>
      <p:sp>
        <p:nvSpPr>
          <p:cNvPr id="3629" name="Google Shape;3629;g2961947477b_0_297"/>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630" name="Google Shape;3630;g2961947477b_0_297"/>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0"/>
              </a:spcBef>
              <a:spcAft>
                <a:spcPts val="0"/>
              </a:spcAft>
              <a:buNone/>
            </a:pPr>
            <a:r>
              <a:rPr lang="en-US" sz="1400">
                <a:solidFill>
                  <a:schemeClr val="dk1"/>
                </a:solidFill>
              </a:rPr>
              <a:t>The s1 schema contains two permanent tables that were created as shown below:</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CREATE TABLE table_a (c1 INT) </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DATA_RETENTION_TIME_IN_DAYS = 10;</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CREATE TABLE table_b (c1 INT);</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What will be the impact of running the following command? </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ALTER SCHEMA S1 SET DATA_RETENTION_TIME_IN_DAYS = 20;</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highlight>
                  <a:srgbClr val="FFFF00"/>
                </a:highlight>
              </a:rPr>
              <a:t>a) The retention time on table_a does not change; table_b is set to 20 days.</a:t>
            </a:r>
            <a:endParaRPr sz="1400">
              <a:solidFill>
                <a:schemeClr val="dk1"/>
              </a:solidFill>
              <a:highlight>
                <a:srgbClr val="FFFF00"/>
              </a:highlight>
            </a:endParaRPr>
          </a:p>
          <a:p>
            <a:pPr marL="0" lvl="0" indent="0" algn="l" rtl="0">
              <a:lnSpc>
                <a:spcPct val="100000"/>
              </a:lnSpc>
              <a:spcBef>
                <a:spcPts val="0"/>
              </a:spcBef>
              <a:spcAft>
                <a:spcPts val="0"/>
              </a:spcAft>
              <a:buNone/>
            </a:pPr>
            <a:r>
              <a:rPr lang="en-US" sz="1400">
                <a:solidFill>
                  <a:schemeClr val="dk1"/>
                </a:solidFill>
              </a:rPr>
              <a:t>b) An error will be generated, a data retention time on a schema cannot be set</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c) The retention time on both tables will be set to 20 days</a:t>
            </a:r>
            <a:endParaRPr sz="1400">
              <a:solidFill>
                <a:schemeClr val="dk1"/>
              </a:solidFill>
            </a:endParaRPr>
          </a:p>
          <a:p>
            <a:pPr marL="0" lvl="0" indent="0" algn="l" rtl="0">
              <a:lnSpc>
                <a:spcPct val="100000"/>
              </a:lnSpc>
              <a:spcBef>
                <a:spcPts val="0"/>
              </a:spcBef>
              <a:spcAft>
                <a:spcPts val="0"/>
              </a:spcAft>
              <a:buNone/>
            </a:pPr>
            <a:r>
              <a:rPr lang="en-US" sz="1400">
                <a:solidFill>
                  <a:schemeClr val="dk1"/>
                </a:solidFill>
              </a:rPr>
              <a:t>d) The retention time will not change on either table</a:t>
            </a:r>
            <a:endParaRPr sz="1400">
              <a:solidFill>
                <a:schemeClr val="dk1"/>
              </a:solidFill>
            </a:endParaRPr>
          </a:p>
          <a:p>
            <a:pPr marL="0" lvl="0" indent="0" algn="l" rtl="0">
              <a:lnSpc>
                <a:spcPct val="100000"/>
              </a:lnSpc>
              <a:spcBef>
                <a:spcPts val="0"/>
              </a:spcBef>
              <a:spcAft>
                <a:spcPts val="0"/>
              </a:spcAft>
              <a:buNone/>
            </a:pPr>
            <a:endParaRPr sz="1400">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631" name="Google Shape;3631;g2961947477b_0_297"/>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632" name="Google Shape;3632;g2961947477b_0_297"/>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289</a:t>
            </a:fld>
            <a:endParaRPr>
              <a:solidFill>
                <a:srgbClr val="595959"/>
              </a:solidFill>
            </a:endParaRPr>
          </a:p>
        </p:txBody>
      </p:sp>
      <p:sp>
        <p:nvSpPr>
          <p:cNvPr id="3633" name="Google Shape;3633;g2961947477b_0_297"/>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g25cd0f7e00a_0_816"/>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Considerations of Data Loading</a:t>
            </a:r>
            <a:endParaRPr/>
          </a:p>
        </p:txBody>
      </p:sp>
      <p:sp>
        <p:nvSpPr>
          <p:cNvPr id="1237" name="Google Shape;1237;g25cd0f7e00a_0_816"/>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800" u="sng">
                <a:solidFill>
                  <a:srgbClr val="374151"/>
                </a:solidFill>
              </a:rPr>
              <a:t>Numeric Data Guidelines</a:t>
            </a:r>
            <a:endParaRPr sz="1800" u="sng">
              <a:solidFill>
                <a:srgbClr val="374151"/>
              </a:solidFill>
            </a:endParaRPr>
          </a:p>
          <a:p>
            <a:pPr marL="457200" lvl="0" indent="-342900" algn="l" rtl="0">
              <a:lnSpc>
                <a:spcPct val="115000"/>
              </a:lnSpc>
              <a:spcBef>
                <a:spcPts val="1500"/>
              </a:spcBef>
              <a:spcAft>
                <a:spcPts val="0"/>
              </a:spcAft>
              <a:buClr>
                <a:srgbClr val="374151"/>
              </a:buClr>
              <a:buSzPts val="1800"/>
              <a:buFont typeface="Arial"/>
              <a:buChar char="●"/>
            </a:pPr>
            <a:r>
              <a:rPr lang="en-US" sz="1800" b="0">
                <a:solidFill>
                  <a:srgbClr val="374151"/>
                </a:solidFill>
              </a:rPr>
              <a:t>Avoid commas in numbers (e.g., avoid 123,456).</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Use a decimal point for fractional numbers (e.g., 123456.789).</a:t>
            </a:r>
            <a:endParaRPr sz="1800" b="0">
              <a:solidFill>
                <a:srgbClr val="374151"/>
              </a:solidFill>
            </a:endParaRPr>
          </a:p>
          <a:p>
            <a:pPr marL="0" lvl="0" indent="0" algn="l" rtl="0">
              <a:lnSpc>
                <a:spcPct val="115000"/>
              </a:lnSpc>
              <a:spcBef>
                <a:spcPts val="1500"/>
              </a:spcBef>
              <a:spcAft>
                <a:spcPts val="0"/>
              </a:spcAft>
              <a:buNone/>
            </a:pPr>
            <a:r>
              <a:rPr lang="en-US" sz="1800" u="sng">
                <a:solidFill>
                  <a:srgbClr val="374151"/>
                </a:solidFill>
              </a:rPr>
              <a:t>Date &amp; Timestamp Data Guidelines</a:t>
            </a:r>
            <a:endParaRPr sz="1800" u="sng">
              <a:solidFill>
                <a:srgbClr val="374151"/>
              </a:solidFill>
            </a:endParaRPr>
          </a:p>
          <a:p>
            <a:pPr marL="457200" lvl="0" indent="-342900" algn="l" rtl="0">
              <a:lnSpc>
                <a:spcPct val="115000"/>
              </a:lnSpc>
              <a:spcBef>
                <a:spcPts val="1500"/>
              </a:spcBef>
              <a:spcAft>
                <a:spcPts val="0"/>
              </a:spcAft>
              <a:buClr>
                <a:srgbClr val="374151"/>
              </a:buClr>
              <a:buSzPts val="1800"/>
              <a:buFont typeface="Arial"/>
              <a:buChar char="●"/>
            </a:pPr>
            <a:r>
              <a:rPr lang="en-US" sz="1800" b="0">
                <a:solidFill>
                  <a:srgbClr val="374151"/>
                </a:solidFill>
              </a:rPr>
              <a:t>Adhere to supported formats for date, time, and timestamp.</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Mapping considerations for Oracle DATE data type.</a:t>
            </a:r>
            <a:endParaRPr sz="1800" b="0">
              <a:solidFill>
                <a:srgbClr val="374151"/>
              </a:solidFill>
            </a:endParaRPr>
          </a:p>
          <a:p>
            <a:pPr marL="457200" lvl="0" indent="-342900" algn="l" rtl="0">
              <a:lnSpc>
                <a:spcPct val="115000"/>
              </a:lnSpc>
              <a:spcBef>
                <a:spcPts val="0"/>
              </a:spcBef>
              <a:spcAft>
                <a:spcPts val="0"/>
              </a:spcAft>
              <a:buClr>
                <a:srgbClr val="374151"/>
              </a:buClr>
              <a:buSzPts val="1800"/>
              <a:buFont typeface="Arial"/>
              <a:buChar char="●"/>
            </a:pPr>
            <a:r>
              <a:rPr lang="en-US" sz="1800" b="0">
                <a:solidFill>
                  <a:srgbClr val="374151"/>
                </a:solidFill>
              </a:rPr>
              <a:t>Snowflake checks temporal values at load time; invalid values result in errors.</a:t>
            </a:r>
            <a:endParaRPr sz="1800" b="0">
              <a:solidFill>
                <a:srgbClr val="374151"/>
              </a:solidFill>
            </a:endParaRPr>
          </a:p>
          <a:p>
            <a:pPr marL="0" lvl="0" indent="0" algn="l" rtl="0">
              <a:lnSpc>
                <a:spcPct val="115000"/>
              </a:lnSpc>
              <a:spcBef>
                <a:spcPts val="1500"/>
              </a:spcBef>
              <a:spcAft>
                <a:spcPts val="0"/>
              </a:spcAft>
              <a:buNone/>
            </a:pPr>
            <a:endParaRPr sz="1800" u="sng">
              <a:solidFill>
                <a:srgbClr val="374151"/>
              </a:solidFill>
            </a:endParaRPr>
          </a:p>
          <a:p>
            <a:pPr marL="0" lvl="0" indent="0" algn="l" rtl="0">
              <a:lnSpc>
                <a:spcPct val="115000"/>
              </a:lnSpc>
              <a:spcBef>
                <a:spcPts val="1500"/>
              </a:spcBef>
              <a:spcAft>
                <a:spcPts val="1500"/>
              </a:spcAft>
              <a:buNone/>
            </a:pPr>
            <a:endParaRPr/>
          </a:p>
        </p:txBody>
      </p:sp>
      <p:sp>
        <p:nvSpPr>
          <p:cNvPr id="1238" name="Google Shape;1238;g25cd0f7e00a_0_81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29</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g2961947477b_0_306"/>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640" name="Google Shape;3640;g2961947477b_0_306"/>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marR="500218" lvl="0" indent="0" algn="l" rtl="0">
              <a:lnSpc>
                <a:spcPct val="100000"/>
              </a:lnSpc>
              <a:spcBef>
                <a:spcPts val="1500"/>
              </a:spcBef>
              <a:spcAft>
                <a:spcPts val="0"/>
              </a:spcAft>
              <a:buSzPts val="1100"/>
              <a:buNone/>
            </a:pPr>
            <a:r>
              <a:rPr lang="en-US" sz="1500">
                <a:solidFill>
                  <a:srgbClr val="242424"/>
                </a:solidFill>
              </a:rPr>
              <a:t>What are the steps to load data from an archival cloud storage class (for example, Amazon S3 Glacier or Microsoft Azure Archive Storage) into Snowflake?</a:t>
            </a:r>
            <a:endParaRPr sz="1400">
              <a:solidFill>
                <a:schemeClr val="dk1"/>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lnSpc>
                <a:spcPct val="100000"/>
              </a:lnSpc>
              <a:spcBef>
                <a:spcPts val="2700"/>
              </a:spcBef>
              <a:spcAft>
                <a:spcPts val="0"/>
              </a:spcAft>
              <a:buClr>
                <a:srgbClr val="242424"/>
              </a:buClr>
              <a:buSzPts val="1500"/>
              <a:buAutoNum type="alphaUcPeriod"/>
            </a:pPr>
            <a:r>
              <a:rPr lang="en-US" sz="1500">
                <a:solidFill>
                  <a:srgbClr val="242424"/>
                </a:solidFill>
              </a:rPr>
              <a:t>Same steps as loading data from a non-archival cloud storage class. </a:t>
            </a:r>
            <a:endParaRPr sz="1500">
              <a:solidFill>
                <a:srgbClr val="242424"/>
              </a:solidFill>
            </a:endParaRPr>
          </a:p>
          <a:p>
            <a:pPr marL="457200" marR="513871" lvl="0" indent="-323850" algn="l" rtl="0">
              <a:lnSpc>
                <a:spcPct val="100000"/>
              </a:lnSpc>
              <a:spcBef>
                <a:spcPts val="0"/>
              </a:spcBef>
              <a:spcAft>
                <a:spcPts val="0"/>
              </a:spcAft>
              <a:buClr>
                <a:srgbClr val="242424"/>
              </a:buClr>
              <a:buSzPts val="1500"/>
              <a:buAutoNum type="alphaUcPeriod"/>
            </a:pPr>
            <a:r>
              <a:rPr lang="en-US" sz="1500">
                <a:solidFill>
                  <a:srgbClr val="242424"/>
                </a:solidFill>
              </a:rPr>
              <a:t>You should create an ARCHIVAL stage; then, you can perform the same steps as loading data from a non-archival cloud storage class. </a:t>
            </a:r>
            <a:endParaRPr sz="1500">
              <a:solidFill>
                <a:srgbClr val="242424"/>
              </a:solidFill>
            </a:endParaRPr>
          </a:p>
          <a:p>
            <a:pPr marL="457200" lvl="0" indent="-323850" algn="l" rtl="0">
              <a:lnSpc>
                <a:spcPct val="100000"/>
              </a:lnSpc>
              <a:spcBef>
                <a:spcPts val="0"/>
              </a:spcBef>
              <a:spcAft>
                <a:spcPts val="0"/>
              </a:spcAft>
              <a:buClr>
                <a:srgbClr val="242424"/>
              </a:buClr>
              <a:buSzPts val="1500"/>
              <a:buAutoNum type="alphaUcPeriod"/>
            </a:pPr>
            <a:r>
              <a:rPr lang="en-US" sz="1500">
                <a:solidFill>
                  <a:srgbClr val="242424"/>
                </a:solidFill>
              </a:rPr>
              <a:t> It’s not possible to do it directly on Snowflake</a:t>
            </a:r>
            <a:endParaRPr sz="1400">
              <a:solidFill>
                <a:schemeClr val="dk1"/>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641" name="Google Shape;3641;g2961947477b_0_306"/>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642" name="Google Shape;3642;g2961947477b_0_306"/>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290</a:t>
            </a:fld>
            <a:endParaRPr>
              <a:solidFill>
                <a:srgbClr val="595959"/>
              </a:solidFill>
            </a:endParaRPr>
          </a:p>
        </p:txBody>
      </p:sp>
      <p:sp>
        <p:nvSpPr>
          <p:cNvPr id="3643" name="Google Shape;3643;g2961947477b_0_306"/>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sp>
        <p:nvSpPr>
          <p:cNvPr id="3649" name="Google Shape;3649;g2961947477b_0_31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650" name="Google Shape;3650;g2961947477b_0_31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45720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a:p>
            <a:pPr marL="0" marR="500218" lvl="0" indent="0" algn="l" rtl="0">
              <a:lnSpc>
                <a:spcPct val="100000"/>
              </a:lnSpc>
              <a:spcBef>
                <a:spcPts val="1500"/>
              </a:spcBef>
              <a:spcAft>
                <a:spcPts val="0"/>
              </a:spcAft>
              <a:buSzPts val="1100"/>
              <a:buNone/>
            </a:pPr>
            <a:r>
              <a:rPr lang="en-US" sz="1500">
                <a:solidFill>
                  <a:srgbClr val="242424"/>
                </a:solidFill>
              </a:rPr>
              <a:t>What are the steps to load data from an archival cloud storage class (for example, Amazon S3 Glacier or Microsoft Azure Archive Storage) into Snowflake?</a:t>
            </a:r>
            <a:endParaRPr sz="1400">
              <a:solidFill>
                <a:schemeClr val="dk1"/>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lnSpc>
                <a:spcPct val="100000"/>
              </a:lnSpc>
              <a:spcBef>
                <a:spcPts val="2700"/>
              </a:spcBef>
              <a:spcAft>
                <a:spcPts val="0"/>
              </a:spcAft>
              <a:buClr>
                <a:srgbClr val="242424"/>
              </a:buClr>
              <a:buSzPts val="1500"/>
              <a:buAutoNum type="alphaUcPeriod"/>
            </a:pPr>
            <a:r>
              <a:rPr lang="en-US" sz="1500">
                <a:solidFill>
                  <a:srgbClr val="242424"/>
                </a:solidFill>
              </a:rPr>
              <a:t>Same steps as loading data from a non-archival cloud storage class. </a:t>
            </a:r>
            <a:endParaRPr sz="1500">
              <a:solidFill>
                <a:srgbClr val="242424"/>
              </a:solidFill>
            </a:endParaRPr>
          </a:p>
          <a:p>
            <a:pPr marL="457200" marR="513871" lvl="0" indent="-323850" algn="l" rtl="0">
              <a:lnSpc>
                <a:spcPct val="100000"/>
              </a:lnSpc>
              <a:spcBef>
                <a:spcPts val="0"/>
              </a:spcBef>
              <a:spcAft>
                <a:spcPts val="0"/>
              </a:spcAft>
              <a:buClr>
                <a:srgbClr val="242424"/>
              </a:buClr>
              <a:buSzPts val="1500"/>
              <a:buAutoNum type="alphaUcPeriod"/>
            </a:pPr>
            <a:r>
              <a:rPr lang="en-US" sz="1500">
                <a:solidFill>
                  <a:srgbClr val="242424"/>
                </a:solidFill>
              </a:rPr>
              <a:t>You should create an ARCHIVAL stage; then, you can perform the same steps as loading data from a non-archival cloud storage class. </a:t>
            </a:r>
            <a:endParaRPr sz="1500">
              <a:solidFill>
                <a:srgbClr val="242424"/>
              </a:solidFill>
            </a:endParaRPr>
          </a:p>
          <a:p>
            <a:pPr marL="457200" lvl="0" indent="-323850" algn="l" rtl="0">
              <a:lnSpc>
                <a:spcPct val="100000"/>
              </a:lnSpc>
              <a:spcBef>
                <a:spcPts val="0"/>
              </a:spcBef>
              <a:spcAft>
                <a:spcPts val="0"/>
              </a:spcAft>
              <a:buClr>
                <a:srgbClr val="242424"/>
              </a:buClr>
              <a:buSzPts val="1500"/>
              <a:buAutoNum type="alphaUcPeriod"/>
            </a:pPr>
            <a:r>
              <a:rPr lang="en-US" sz="1500">
                <a:solidFill>
                  <a:srgbClr val="242424"/>
                </a:solidFill>
                <a:highlight>
                  <a:srgbClr val="FFFF00"/>
                </a:highlight>
              </a:rPr>
              <a:t> It’s not possible to do it directly on Snowflake</a:t>
            </a:r>
            <a:endParaRPr sz="1400">
              <a:solidFill>
                <a:schemeClr val="dk1"/>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651" name="Google Shape;3651;g2961947477b_0_31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652" name="Google Shape;3652;g2961947477b_0_31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291</a:t>
            </a:fld>
            <a:endParaRPr>
              <a:solidFill>
                <a:srgbClr val="595959"/>
              </a:solidFill>
            </a:endParaRPr>
          </a:p>
        </p:txBody>
      </p:sp>
      <p:sp>
        <p:nvSpPr>
          <p:cNvPr id="3653" name="Google Shape;3653;g2961947477b_0_31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3658"/>
        <p:cNvGrpSpPr/>
        <p:nvPr/>
      </p:nvGrpSpPr>
      <p:grpSpPr>
        <a:xfrm>
          <a:off x="0" y="0"/>
          <a:ext cx="0" cy="0"/>
          <a:chOff x="0" y="0"/>
          <a:chExt cx="0" cy="0"/>
        </a:xfrm>
      </p:grpSpPr>
      <p:sp>
        <p:nvSpPr>
          <p:cNvPr id="3659" name="Google Shape;3659;g2961947477b_0_324"/>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660" name="Google Shape;3660;g2961947477b_0_324"/>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8700"/>
              </a:spcBef>
              <a:spcAft>
                <a:spcPts val="0"/>
              </a:spcAft>
              <a:buSzPts val="1100"/>
              <a:buNone/>
            </a:pPr>
            <a:r>
              <a:rPr lang="en-US" sz="1500">
                <a:solidFill>
                  <a:srgbClr val="242424"/>
                </a:solidFill>
              </a:rPr>
              <a:t>After creating the table mytable, we execute the following commands: </a:t>
            </a:r>
            <a:r>
              <a:rPr lang="en-US" sz="1050">
                <a:solidFill>
                  <a:srgbClr val="AA0D91"/>
                </a:solidFill>
              </a:rPr>
              <a:t>CREATE </a:t>
            </a:r>
            <a:r>
              <a:rPr lang="en-US" sz="1050">
                <a:solidFill>
                  <a:srgbClr val="242424"/>
                </a:solidFill>
              </a:rPr>
              <a:t>STREAM MYSTREAM </a:t>
            </a:r>
            <a:r>
              <a:rPr lang="en-US" sz="1050">
                <a:solidFill>
                  <a:srgbClr val="AA0D91"/>
                </a:solidFill>
              </a:rPr>
              <a:t>ON TABLE </a:t>
            </a:r>
            <a:r>
              <a:rPr lang="en-US" sz="1050">
                <a:solidFill>
                  <a:srgbClr val="242424"/>
                </a:solidFill>
              </a:rPr>
              <a:t>MYTABLE; </a:t>
            </a:r>
            <a:endParaRPr sz="1050">
              <a:solidFill>
                <a:srgbClr val="242424"/>
              </a:solidFill>
            </a:endParaRPr>
          </a:p>
          <a:p>
            <a:pPr marL="0" lvl="0" indent="0" algn="l" rtl="0">
              <a:spcBef>
                <a:spcPts val="275"/>
              </a:spcBef>
              <a:spcAft>
                <a:spcPts val="0"/>
              </a:spcAft>
              <a:buSzPts val="1100"/>
              <a:buNone/>
            </a:pPr>
            <a:r>
              <a:rPr lang="en-US" sz="1050">
                <a:solidFill>
                  <a:srgbClr val="AA0D91"/>
                </a:solidFill>
              </a:rPr>
              <a:t>INSERT INTO </a:t>
            </a:r>
            <a:r>
              <a:rPr lang="en-US" sz="1050">
                <a:solidFill>
                  <a:srgbClr val="242424"/>
                </a:solidFill>
              </a:rPr>
              <a:t>MYTABLE </a:t>
            </a:r>
            <a:r>
              <a:rPr lang="en-US" sz="1050">
                <a:solidFill>
                  <a:srgbClr val="AA0D91"/>
                </a:solidFill>
              </a:rPr>
              <a:t>VALUES </a:t>
            </a:r>
            <a:r>
              <a:rPr lang="en-US" sz="1050">
                <a:solidFill>
                  <a:srgbClr val="242424"/>
                </a:solidFill>
              </a:rPr>
              <a:t>(</a:t>
            </a:r>
            <a:r>
              <a:rPr lang="en-US" sz="1050">
                <a:solidFill>
                  <a:srgbClr val="1C00CF"/>
                </a:solidFill>
              </a:rPr>
              <a:t>15</a:t>
            </a:r>
            <a:r>
              <a:rPr lang="en-US" sz="1050">
                <a:solidFill>
                  <a:srgbClr val="242424"/>
                </a:solidFill>
              </a:rPr>
              <a:t>);</a:t>
            </a:r>
            <a:endParaRPr sz="1050">
              <a:solidFill>
                <a:srgbClr val="242424"/>
              </a:solidFill>
            </a:endParaRPr>
          </a:p>
          <a:p>
            <a:pPr marL="0" lvl="0" indent="0" algn="l" rtl="0">
              <a:spcBef>
                <a:spcPts val="542"/>
              </a:spcBef>
              <a:spcAft>
                <a:spcPts val="0"/>
              </a:spcAft>
              <a:buSzPts val="1100"/>
              <a:buNone/>
            </a:pPr>
            <a:r>
              <a:rPr lang="en-US" sz="1500">
                <a:solidFill>
                  <a:srgbClr val="242424"/>
                </a:solidFill>
              </a:rPr>
              <a:t>What will be the output after executing the following command? </a:t>
            </a:r>
            <a:endParaRPr sz="1500">
              <a:solidFill>
                <a:srgbClr val="242424"/>
              </a:solidFill>
            </a:endParaRPr>
          </a:p>
          <a:p>
            <a:pPr marL="0" lvl="0" indent="0" algn="l" rtl="0">
              <a:spcBef>
                <a:spcPts val="542"/>
              </a:spcBef>
              <a:spcAft>
                <a:spcPts val="0"/>
              </a:spcAft>
              <a:buSzPts val="1100"/>
              <a:buNone/>
            </a:pPr>
            <a:r>
              <a:rPr lang="en-US" sz="1050">
                <a:solidFill>
                  <a:srgbClr val="AA0D91"/>
                </a:solidFill>
              </a:rPr>
              <a:t>SELECT SYSTEM</a:t>
            </a:r>
            <a:r>
              <a:rPr lang="en-US" sz="1050">
                <a:solidFill>
                  <a:srgbClr val="242424"/>
                </a:solidFill>
              </a:rPr>
              <a:t>$STREAM_HAS_DATA(‘MYSTREAM’); </a:t>
            </a:r>
            <a:endParaRPr sz="1050">
              <a:solidFill>
                <a:srgbClr val="242424"/>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spcBef>
                <a:spcPts val="5825"/>
              </a:spcBef>
              <a:spcAft>
                <a:spcPts val="0"/>
              </a:spcAft>
              <a:buClr>
                <a:srgbClr val="242424"/>
              </a:buClr>
              <a:buSzPts val="1500"/>
              <a:buAutoNum type="alphaUcPeriod"/>
            </a:pPr>
            <a:r>
              <a:rPr lang="en-US" sz="1500">
                <a:solidFill>
                  <a:srgbClr val="242424"/>
                </a:solidFill>
              </a:rPr>
              <a:t>It will return “True”.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“False”.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“15”.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“Null”. </a:t>
            </a:r>
            <a:endParaRPr sz="1500">
              <a:solidFill>
                <a:srgbClr val="242424"/>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661" name="Google Shape;3661;g2961947477b_0_324"/>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662" name="Google Shape;3662;g2961947477b_0_324"/>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292</a:t>
            </a:fld>
            <a:endParaRPr>
              <a:solidFill>
                <a:srgbClr val="595959"/>
              </a:solidFill>
            </a:endParaRPr>
          </a:p>
        </p:txBody>
      </p:sp>
      <p:sp>
        <p:nvSpPr>
          <p:cNvPr id="3663" name="Google Shape;3663;g2961947477b_0_324"/>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g2961947477b_0_333"/>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670" name="Google Shape;3670;g2961947477b_0_333"/>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8700"/>
              </a:spcBef>
              <a:spcAft>
                <a:spcPts val="0"/>
              </a:spcAft>
              <a:buSzPts val="1100"/>
              <a:buNone/>
            </a:pPr>
            <a:r>
              <a:rPr lang="en-US" sz="1500">
                <a:solidFill>
                  <a:srgbClr val="242424"/>
                </a:solidFill>
              </a:rPr>
              <a:t>After creating the table mytable, we execute the following commands: </a:t>
            </a:r>
            <a:r>
              <a:rPr lang="en-US" sz="1050">
                <a:solidFill>
                  <a:srgbClr val="AA0D91"/>
                </a:solidFill>
              </a:rPr>
              <a:t>CREATE </a:t>
            </a:r>
            <a:r>
              <a:rPr lang="en-US" sz="1050">
                <a:solidFill>
                  <a:srgbClr val="242424"/>
                </a:solidFill>
              </a:rPr>
              <a:t>STREAM MYSTREAM </a:t>
            </a:r>
            <a:r>
              <a:rPr lang="en-US" sz="1050">
                <a:solidFill>
                  <a:srgbClr val="AA0D91"/>
                </a:solidFill>
              </a:rPr>
              <a:t>ON TABLE </a:t>
            </a:r>
            <a:r>
              <a:rPr lang="en-US" sz="1050">
                <a:solidFill>
                  <a:srgbClr val="242424"/>
                </a:solidFill>
              </a:rPr>
              <a:t>MYTABLE; </a:t>
            </a:r>
            <a:endParaRPr sz="1050">
              <a:solidFill>
                <a:srgbClr val="242424"/>
              </a:solidFill>
            </a:endParaRPr>
          </a:p>
          <a:p>
            <a:pPr marL="0" lvl="0" indent="0" algn="l" rtl="0">
              <a:spcBef>
                <a:spcPts val="275"/>
              </a:spcBef>
              <a:spcAft>
                <a:spcPts val="0"/>
              </a:spcAft>
              <a:buSzPts val="1100"/>
              <a:buNone/>
            </a:pPr>
            <a:r>
              <a:rPr lang="en-US" sz="1050">
                <a:solidFill>
                  <a:srgbClr val="AA0D91"/>
                </a:solidFill>
              </a:rPr>
              <a:t>INSERT INTO </a:t>
            </a:r>
            <a:r>
              <a:rPr lang="en-US" sz="1050">
                <a:solidFill>
                  <a:srgbClr val="242424"/>
                </a:solidFill>
              </a:rPr>
              <a:t>MYTABLE </a:t>
            </a:r>
            <a:r>
              <a:rPr lang="en-US" sz="1050">
                <a:solidFill>
                  <a:srgbClr val="AA0D91"/>
                </a:solidFill>
              </a:rPr>
              <a:t>VALUES </a:t>
            </a:r>
            <a:r>
              <a:rPr lang="en-US" sz="1050">
                <a:solidFill>
                  <a:srgbClr val="242424"/>
                </a:solidFill>
              </a:rPr>
              <a:t>(</a:t>
            </a:r>
            <a:r>
              <a:rPr lang="en-US" sz="1050">
                <a:solidFill>
                  <a:srgbClr val="1C00CF"/>
                </a:solidFill>
              </a:rPr>
              <a:t>15</a:t>
            </a:r>
            <a:r>
              <a:rPr lang="en-US" sz="1050">
                <a:solidFill>
                  <a:srgbClr val="242424"/>
                </a:solidFill>
              </a:rPr>
              <a:t>);</a:t>
            </a:r>
            <a:endParaRPr sz="1050">
              <a:solidFill>
                <a:srgbClr val="242424"/>
              </a:solidFill>
            </a:endParaRPr>
          </a:p>
          <a:p>
            <a:pPr marL="0" lvl="0" indent="0" algn="l" rtl="0">
              <a:spcBef>
                <a:spcPts val="542"/>
              </a:spcBef>
              <a:spcAft>
                <a:spcPts val="0"/>
              </a:spcAft>
              <a:buSzPts val="1100"/>
              <a:buNone/>
            </a:pPr>
            <a:r>
              <a:rPr lang="en-US" sz="1500">
                <a:solidFill>
                  <a:srgbClr val="242424"/>
                </a:solidFill>
              </a:rPr>
              <a:t>What will be the output after executing the following command? </a:t>
            </a:r>
            <a:endParaRPr sz="1500">
              <a:solidFill>
                <a:srgbClr val="242424"/>
              </a:solidFill>
            </a:endParaRPr>
          </a:p>
          <a:p>
            <a:pPr marL="0" lvl="0" indent="0" algn="l" rtl="0">
              <a:spcBef>
                <a:spcPts val="542"/>
              </a:spcBef>
              <a:spcAft>
                <a:spcPts val="0"/>
              </a:spcAft>
              <a:buSzPts val="1100"/>
              <a:buNone/>
            </a:pPr>
            <a:r>
              <a:rPr lang="en-US" sz="1050">
                <a:solidFill>
                  <a:srgbClr val="AA0D91"/>
                </a:solidFill>
              </a:rPr>
              <a:t>SELECT SYSTEM</a:t>
            </a:r>
            <a:r>
              <a:rPr lang="en-US" sz="1050">
                <a:solidFill>
                  <a:srgbClr val="242424"/>
                </a:solidFill>
              </a:rPr>
              <a:t>$STREAM_HAS_DATA(‘MYSTREAM’); </a:t>
            </a:r>
            <a:endParaRPr sz="1050">
              <a:solidFill>
                <a:srgbClr val="242424"/>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spcBef>
                <a:spcPts val="5825"/>
              </a:spcBef>
              <a:spcAft>
                <a:spcPts val="0"/>
              </a:spcAft>
              <a:buClr>
                <a:srgbClr val="242424"/>
              </a:buClr>
              <a:buSzPts val="1500"/>
              <a:buAutoNum type="alphaUcPeriod"/>
            </a:pPr>
            <a:r>
              <a:rPr lang="en-US" sz="1500">
                <a:solidFill>
                  <a:srgbClr val="242424"/>
                </a:solidFill>
                <a:highlight>
                  <a:srgbClr val="FFFF00"/>
                </a:highlight>
              </a:rPr>
              <a:t>It will return “True”. </a:t>
            </a:r>
            <a:endParaRPr sz="1500">
              <a:solidFill>
                <a:srgbClr val="242424"/>
              </a:solidFill>
              <a:highlight>
                <a:srgbClr val="FFFF00"/>
              </a:highlight>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“False”.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“15”.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It will return “Null”. </a:t>
            </a:r>
            <a:endParaRPr sz="1500">
              <a:solidFill>
                <a:srgbClr val="242424"/>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671" name="Google Shape;3671;g2961947477b_0_333"/>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672" name="Google Shape;3672;g2961947477b_0_333"/>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293</a:t>
            </a:fld>
            <a:endParaRPr>
              <a:solidFill>
                <a:srgbClr val="595959"/>
              </a:solidFill>
            </a:endParaRPr>
          </a:p>
        </p:txBody>
      </p:sp>
      <p:sp>
        <p:nvSpPr>
          <p:cNvPr id="3673" name="Google Shape;3673;g2961947477b_0_333"/>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sp>
        <p:nvSpPr>
          <p:cNvPr id="3679" name="Google Shape;3679;g2961947477b_0_342"/>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680" name="Google Shape;3680;g2961947477b_0_342"/>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516476" lvl="0" indent="0" algn="l" rtl="0">
              <a:lnSpc>
                <a:spcPct val="100000"/>
              </a:lnSpc>
              <a:spcBef>
                <a:spcPts val="8850"/>
              </a:spcBef>
              <a:spcAft>
                <a:spcPts val="0"/>
              </a:spcAft>
              <a:buSzPts val="1100"/>
              <a:buNone/>
            </a:pPr>
            <a:r>
              <a:rPr lang="en-US" sz="1500">
                <a:solidFill>
                  <a:srgbClr val="242424"/>
                </a:solidFill>
              </a:rPr>
              <a:t>Does an external function’s identifier need to be unique for the schema in which the function is created?</a:t>
            </a:r>
            <a:endParaRPr sz="1500">
              <a:solidFill>
                <a:srgbClr val="242424"/>
              </a:solidFill>
            </a:endParaRPr>
          </a:p>
          <a:p>
            <a:pPr marL="0" lvl="0" indent="0" algn="l" rtl="0">
              <a:spcBef>
                <a:spcPts val="542"/>
              </a:spcBef>
              <a:spcAft>
                <a:spcPts val="0"/>
              </a:spcAft>
              <a:buSzPts val="1100"/>
              <a:buNone/>
            </a:pPr>
            <a:endParaRPr sz="1500">
              <a:solidFill>
                <a:srgbClr val="242424"/>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spcBef>
                <a:spcPts val="5825"/>
              </a:spcBef>
              <a:spcAft>
                <a:spcPts val="0"/>
              </a:spcAft>
              <a:buClr>
                <a:srgbClr val="242424"/>
              </a:buClr>
              <a:buSzPts val="1500"/>
              <a:buAutoNum type="alphaUcPeriod"/>
            </a:pPr>
            <a:r>
              <a:rPr lang="en-US" sz="1500">
                <a:solidFill>
                  <a:srgbClr val="242424"/>
                </a:solidFill>
              </a:rPr>
              <a:t>True</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False </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681" name="Google Shape;3681;g2961947477b_0_342"/>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682" name="Google Shape;3682;g2961947477b_0_342"/>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294</a:t>
            </a:fld>
            <a:endParaRPr>
              <a:solidFill>
                <a:srgbClr val="595959"/>
              </a:solidFill>
            </a:endParaRPr>
          </a:p>
        </p:txBody>
      </p:sp>
      <p:sp>
        <p:nvSpPr>
          <p:cNvPr id="3683" name="Google Shape;3683;g2961947477b_0_342"/>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3688"/>
        <p:cNvGrpSpPr/>
        <p:nvPr/>
      </p:nvGrpSpPr>
      <p:grpSpPr>
        <a:xfrm>
          <a:off x="0" y="0"/>
          <a:ext cx="0" cy="0"/>
          <a:chOff x="0" y="0"/>
          <a:chExt cx="0" cy="0"/>
        </a:xfrm>
      </p:grpSpPr>
      <p:sp>
        <p:nvSpPr>
          <p:cNvPr id="3689" name="Google Shape;3689;g2961947477b_0_351"/>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690" name="Google Shape;3690;g2961947477b_0_351"/>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516476" lvl="0" indent="0" algn="l" rtl="0">
              <a:lnSpc>
                <a:spcPct val="100000"/>
              </a:lnSpc>
              <a:spcBef>
                <a:spcPts val="8850"/>
              </a:spcBef>
              <a:spcAft>
                <a:spcPts val="0"/>
              </a:spcAft>
              <a:buSzPts val="1100"/>
              <a:buNone/>
            </a:pPr>
            <a:r>
              <a:rPr lang="en-US" sz="1500">
                <a:solidFill>
                  <a:srgbClr val="242424"/>
                </a:solidFill>
              </a:rPr>
              <a:t>Does an external function’s identifier need to be unique for the schema in which the function is created?</a:t>
            </a:r>
            <a:endParaRPr sz="1500">
              <a:solidFill>
                <a:srgbClr val="242424"/>
              </a:solidFill>
            </a:endParaRPr>
          </a:p>
          <a:p>
            <a:pPr marL="0" lvl="0" indent="0" algn="l" rtl="0">
              <a:spcBef>
                <a:spcPts val="542"/>
              </a:spcBef>
              <a:spcAft>
                <a:spcPts val="0"/>
              </a:spcAft>
              <a:buSzPts val="1100"/>
              <a:buNone/>
            </a:pPr>
            <a:endParaRPr sz="1500">
              <a:solidFill>
                <a:srgbClr val="242424"/>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spcBef>
                <a:spcPts val="5825"/>
              </a:spcBef>
              <a:spcAft>
                <a:spcPts val="0"/>
              </a:spcAft>
              <a:buClr>
                <a:srgbClr val="242424"/>
              </a:buClr>
              <a:buSzPts val="1500"/>
              <a:buAutoNum type="alphaUcPeriod"/>
            </a:pPr>
            <a:r>
              <a:rPr lang="en-US" sz="1500">
                <a:solidFill>
                  <a:srgbClr val="242424"/>
                </a:solidFill>
              </a:rPr>
              <a:t>True</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highlight>
                  <a:srgbClr val="FFFF00"/>
                </a:highlight>
              </a:rPr>
              <a:t>False </a:t>
            </a:r>
            <a:endParaRPr sz="1867">
              <a:solidFill>
                <a:srgbClr val="4D4D4D"/>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691" name="Google Shape;3691;g2961947477b_0_351"/>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692" name="Google Shape;3692;g2961947477b_0_351"/>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295</a:t>
            </a:fld>
            <a:endParaRPr>
              <a:solidFill>
                <a:srgbClr val="595959"/>
              </a:solidFill>
            </a:endParaRPr>
          </a:p>
        </p:txBody>
      </p:sp>
      <p:sp>
        <p:nvSpPr>
          <p:cNvPr id="3693" name="Google Shape;3693;g2961947477b_0_351"/>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3698"/>
        <p:cNvGrpSpPr/>
        <p:nvPr/>
      </p:nvGrpSpPr>
      <p:grpSpPr>
        <a:xfrm>
          <a:off x="0" y="0"/>
          <a:ext cx="0" cy="0"/>
          <a:chOff x="0" y="0"/>
          <a:chExt cx="0" cy="0"/>
        </a:xfrm>
      </p:grpSpPr>
      <p:sp>
        <p:nvSpPr>
          <p:cNvPr id="3699" name="Google Shape;3699;g2961947477b_0_36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700" name="Google Shape;3700;g2961947477b_0_36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516476" lvl="0" indent="0" algn="l" rtl="0">
              <a:lnSpc>
                <a:spcPct val="100000"/>
              </a:lnSpc>
              <a:spcBef>
                <a:spcPts val="8850"/>
              </a:spcBef>
              <a:spcAft>
                <a:spcPts val="0"/>
              </a:spcAft>
              <a:buSzPts val="1100"/>
              <a:buNone/>
            </a:pPr>
            <a:r>
              <a:rPr lang="en-US" sz="1500">
                <a:solidFill>
                  <a:srgbClr val="242424"/>
                </a:solidFill>
              </a:rPr>
              <a:t>Does an external function’s identifier need to be unique for the schema in which the function is created?</a:t>
            </a:r>
            <a:endParaRPr sz="1500">
              <a:solidFill>
                <a:srgbClr val="242424"/>
              </a:solidFill>
            </a:endParaRPr>
          </a:p>
          <a:p>
            <a:pPr marL="0" lvl="0" indent="0" algn="l" rtl="0">
              <a:spcBef>
                <a:spcPts val="542"/>
              </a:spcBef>
              <a:spcAft>
                <a:spcPts val="0"/>
              </a:spcAft>
              <a:buSzPts val="1100"/>
              <a:buNone/>
            </a:pPr>
            <a:endParaRPr sz="1500">
              <a:solidFill>
                <a:srgbClr val="242424"/>
              </a:solidFill>
            </a:endParaRPr>
          </a:p>
          <a:p>
            <a:pPr marL="0" lvl="0" indent="0" algn="l" rtl="0">
              <a:lnSpc>
                <a:spcPct val="100000"/>
              </a:lnSpc>
              <a:spcBef>
                <a:spcPts val="1067"/>
              </a:spcBef>
              <a:spcAft>
                <a:spcPts val="0"/>
              </a:spcAft>
              <a:buSzPts val="1100"/>
              <a:buNone/>
            </a:pPr>
            <a:endParaRPr sz="1400">
              <a:solidFill>
                <a:schemeClr val="dk1"/>
              </a:solidFill>
            </a:endParaRPr>
          </a:p>
          <a:p>
            <a:pPr marL="457200" lvl="0" indent="-323850" algn="l" rtl="0">
              <a:spcBef>
                <a:spcPts val="5825"/>
              </a:spcBef>
              <a:spcAft>
                <a:spcPts val="0"/>
              </a:spcAft>
              <a:buClr>
                <a:srgbClr val="242424"/>
              </a:buClr>
              <a:buSzPts val="1500"/>
              <a:buAutoNum type="alphaUcPeriod"/>
            </a:pPr>
            <a:r>
              <a:rPr lang="en-US" sz="1500">
                <a:solidFill>
                  <a:srgbClr val="242424"/>
                </a:solidFill>
              </a:rPr>
              <a:t>True</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False </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701" name="Google Shape;3701;g2961947477b_0_36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702" name="Google Shape;3702;g2961947477b_0_36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296</a:t>
            </a:fld>
            <a:endParaRPr>
              <a:solidFill>
                <a:srgbClr val="595959"/>
              </a:solidFill>
            </a:endParaRPr>
          </a:p>
        </p:txBody>
      </p:sp>
      <p:sp>
        <p:nvSpPr>
          <p:cNvPr id="3703" name="Google Shape;3703;g2961947477b_0_36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3708"/>
        <p:cNvGrpSpPr/>
        <p:nvPr/>
      </p:nvGrpSpPr>
      <p:grpSpPr>
        <a:xfrm>
          <a:off x="0" y="0"/>
          <a:ext cx="0" cy="0"/>
          <a:chOff x="0" y="0"/>
          <a:chExt cx="0" cy="0"/>
        </a:xfrm>
      </p:grpSpPr>
      <p:sp>
        <p:nvSpPr>
          <p:cNvPr id="3709" name="Google Shape;3709;g2961947477b_0_36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710" name="Google Shape;3710;g2961947477b_0_36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8850"/>
              </a:spcBef>
              <a:spcAft>
                <a:spcPts val="0"/>
              </a:spcAft>
              <a:buSzPts val="1100"/>
              <a:buNone/>
            </a:pPr>
            <a:r>
              <a:rPr lang="en-US" sz="1500">
                <a:solidFill>
                  <a:srgbClr val="242424"/>
                </a:solidFill>
              </a:rPr>
              <a:t>Which of the following JOIN statements are supported by Snowflake?</a:t>
            </a:r>
            <a:endParaRPr sz="1500">
              <a:solidFill>
                <a:srgbClr val="242424"/>
              </a:solidFill>
            </a:endParaRPr>
          </a:p>
          <a:p>
            <a:pPr marL="457200" lvl="0" indent="-323850" algn="l" rtl="0">
              <a:spcBef>
                <a:spcPts val="3200"/>
              </a:spcBef>
              <a:spcAft>
                <a:spcPts val="0"/>
              </a:spcAft>
              <a:buClr>
                <a:srgbClr val="242424"/>
              </a:buClr>
              <a:buSzPts val="1500"/>
              <a:buAutoNum type="alphaUcPeriod"/>
            </a:pPr>
            <a:r>
              <a:rPr lang="en-US" sz="1500">
                <a:solidFill>
                  <a:srgbClr val="242424"/>
                </a:solidFill>
              </a:rPr>
              <a:t>Inner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Outer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Cross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Natural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All of the above</a:t>
            </a:r>
            <a:endParaRPr sz="1500">
              <a:solidFill>
                <a:srgbClr val="242424"/>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711" name="Google Shape;3711;g2961947477b_0_36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712" name="Google Shape;3712;g2961947477b_0_36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297</a:t>
            </a:fld>
            <a:endParaRPr>
              <a:solidFill>
                <a:srgbClr val="595959"/>
              </a:solidFill>
            </a:endParaRPr>
          </a:p>
        </p:txBody>
      </p:sp>
      <p:sp>
        <p:nvSpPr>
          <p:cNvPr id="3713" name="Google Shape;3713;g2961947477b_0_36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3718"/>
        <p:cNvGrpSpPr/>
        <p:nvPr/>
      </p:nvGrpSpPr>
      <p:grpSpPr>
        <a:xfrm>
          <a:off x="0" y="0"/>
          <a:ext cx="0" cy="0"/>
          <a:chOff x="0" y="0"/>
          <a:chExt cx="0" cy="0"/>
        </a:xfrm>
      </p:grpSpPr>
      <p:sp>
        <p:nvSpPr>
          <p:cNvPr id="3719" name="Google Shape;3719;g2961947477b_0_378"/>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720" name="Google Shape;3720;g2961947477b_0_378"/>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8850"/>
              </a:spcBef>
              <a:spcAft>
                <a:spcPts val="0"/>
              </a:spcAft>
              <a:buSzPts val="1100"/>
              <a:buNone/>
            </a:pPr>
            <a:r>
              <a:rPr lang="en-US" sz="1500">
                <a:solidFill>
                  <a:srgbClr val="242424"/>
                </a:solidFill>
              </a:rPr>
              <a:t>Which of the following JOIN statements are supported by Snowflake?</a:t>
            </a:r>
            <a:endParaRPr sz="1500">
              <a:solidFill>
                <a:srgbClr val="242424"/>
              </a:solidFill>
            </a:endParaRPr>
          </a:p>
          <a:p>
            <a:pPr marL="457200" lvl="0" indent="-323850" algn="l" rtl="0">
              <a:spcBef>
                <a:spcPts val="3200"/>
              </a:spcBef>
              <a:spcAft>
                <a:spcPts val="0"/>
              </a:spcAft>
              <a:buClr>
                <a:srgbClr val="242424"/>
              </a:buClr>
              <a:buSzPts val="1500"/>
              <a:buAutoNum type="alphaUcPeriod"/>
            </a:pPr>
            <a:r>
              <a:rPr lang="en-US" sz="1500">
                <a:solidFill>
                  <a:srgbClr val="242424"/>
                </a:solidFill>
              </a:rPr>
              <a:t>Inner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Outer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Cross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rPr>
              <a:t>Natural join </a:t>
            </a:r>
            <a:endParaRPr sz="1500">
              <a:solidFill>
                <a:srgbClr val="242424"/>
              </a:solidFill>
            </a:endParaRPr>
          </a:p>
          <a:p>
            <a:pPr marL="457200" lvl="0" indent="-323850" algn="l" rtl="0">
              <a:spcBef>
                <a:spcPts val="0"/>
              </a:spcBef>
              <a:spcAft>
                <a:spcPts val="0"/>
              </a:spcAft>
              <a:buClr>
                <a:srgbClr val="242424"/>
              </a:buClr>
              <a:buSzPts val="1500"/>
              <a:buAutoNum type="alphaUcPeriod"/>
            </a:pPr>
            <a:r>
              <a:rPr lang="en-US" sz="1500">
                <a:solidFill>
                  <a:srgbClr val="242424"/>
                </a:solidFill>
                <a:highlight>
                  <a:srgbClr val="FFFF00"/>
                </a:highlight>
              </a:rPr>
              <a:t>All of the above</a:t>
            </a:r>
            <a:endParaRPr sz="1500">
              <a:solidFill>
                <a:srgbClr val="242424"/>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721" name="Google Shape;3721;g2961947477b_0_378"/>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722" name="Google Shape;3722;g2961947477b_0_378"/>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298</a:t>
            </a:fld>
            <a:endParaRPr>
              <a:solidFill>
                <a:srgbClr val="595959"/>
              </a:solidFill>
            </a:endParaRPr>
          </a:p>
        </p:txBody>
      </p:sp>
      <p:sp>
        <p:nvSpPr>
          <p:cNvPr id="3723" name="Google Shape;3723;g2961947477b_0_378"/>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3728"/>
        <p:cNvGrpSpPr/>
        <p:nvPr/>
      </p:nvGrpSpPr>
      <p:grpSpPr>
        <a:xfrm>
          <a:off x="0" y="0"/>
          <a:ext cx="0" cy="0"/>
          <a:chOff x="0" y="0"/>
          <a:chExt cx="0" cy="0"/>
        </a:xfrm>
      </p:grpSpPr>
      <p:sp>
        <p:nvSpPr>
          <p:cNvPr id="3729" name="Google Shape;3729;g2961947477b_0_387"/>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730" name="Google Shape;3730;g2961947477b_0_387"/>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400">
                <a:solidFill>
                  <a:srgbClr val="242424"/>
                </a:solidFill>
              </a:rPr>
              <a:t>After creating a database and a schema using the following commands: 		</a:t>
            </a:r>
            <a:endParaRPr sz="1400">
              <a:solidFill>
                <a:srgbClr val="242424"/>
              </a:solidFill>
            </a:endParaRPr>
          </a:p>
          <a:p>
            <a:pPr marL="0" lvl="0" indent="0" algn="l" rtl="0">
              <a:spcBef>
                <a:spcPts val="0"/>
              </a:spcBef>
              <a:spcAft>
                <a:spcPts val="0"/>
              </a:spcAft>
              <a:buSzPts val="1100"/>
              <a:buNone/>
            </a:pPr>
            <a:r>
              <a:rPr lang="en-US" sz="1400">
                <a:solidFill>
                  <a:srgbClr val="242424"/>
                </a:solidFill>
              </a:rPr>
              <a:t>			</a:t>
            </a:r>
            <a:endParaRPr sz="1400">
              <a:solidFill>
                <a:srgbClr val="242424"/>
              </a:solidFill>
            </a:endParaRPr>
          </a:p>
          <a:p>
            <a:pPr marL="0" lvl="0" indent="0" algn="l" rtl="0">
              <a:spcBef>
                <a:spcPts val="0"/>
              </a:spcBef>
              <a:spcAft>
                <a:spcPts val="0"/>
              </a:spcAft>
              <a:buSzPts val="1100"/>
              <a:buNone/>
            </a:pPr>
            <a:r>
              <a:rPr lang="en-US" sz="1400">
                <a:solidFill>
                  <a:srgbClr val="AA0D91"/>
                </a:solidFill>
              </a:rPr>
              <a:t>CREATE OR </a:t>
            </a:r>
            <a:r>
              <a:rPr lang="en-US" sz="1400">
                <a:solidFill>
                  <a:srgbClr val="242424"/>
                </a:solidFill>
              </a:rPr>
              <a:t>REPLACE DATABASE MY_DB DATA_RETENTION_TIME_IN_DAYS=</a:t>
            </a:r>
            <a:r>
              <a:rPr lang="en-US" sz="1400">
                <a:solidFill>
                  <a:srgbClr val="1C00CF"/>
                </a:solidFill>
              </a:rPr>
              <a:t>30</a:t>
            </a:r>
            <a:r>
              <a:rPr lang="en-US" sz="1400">
                <a:solidFill>
                  <a:srgbClr val="242424"/>
                </a:solidFill>
              </a:rPr>
              <a:t>; </a:t>
            </a:r>
            <a:endParaRPr sz="1400">
              <a:solidFill>
                <a:srgbClr val="242424"/>
              </a:solidFill>
            </a:endParaRPr>
          </a:p>
          <a:p>
            <a:pPr marL="0" lvl="0" indent="0" algn="l" rtl="0">
              <a:spcBef>
                <a:spcPts val="0"/>
              </a:spcBef>
              <a:spcAft>
                <a:spcPts val="0"/>
              </a:spcAft>
              <a:buSzPts val="1100"/>
              <a:buNone/>
            </a:pPr>
            <a:endParaRPr sz="1400">
              <a:solidFill>
                <a:srgbClr val="242424"/>
              </a:solidFill>
            </a:endParaRPr>
          </a:p>
          <a:p>
            <a:pPr marL="0" lvl="0" indent="0" algn="l" rtl="0">
              <a:spcBef>
                <a:spcPts val="0"/>
              </a:spcBef>
              <a:spcAft>
                <a:spcPts val="0"/>
              </a:spcAft>
              <a:buSzPts val="1100"/>
              <a:buNone/>
            </a:pPr>
            <a:r>
              <a:rPr lang="en-US" sz="1400">
                <a:solidFill>
                  <a:srgbClr val="AA0D91"/>
                </a:solidFill>
              </a:rPr>
              <a:t>CREATE OR </a:t>
            </a:r>
            <a:r>
              <a:rPr lang="en-US" sz="1400">
                <a:solidFill>
                  <a:srgbClr val="242424"/>
                </a:solidFill>
              </a:rPr>
              <a:t>REPLACE SCHEMA S1 DATA_RETENTION_TIME_IN_DAYS=</a:t>
            </a:r>
            <a:r>
              <a:rPr lang="en-US" sz="1400">
                <a:solidFill>
                  <a:srgbClr val="1C00CF"/>
                </a:solidFill>
              </a:rPr>
              <a:t>50</a:t>
            </a:r>
            <a:r>
              <a:rPr lang="en-US" sz="1400">
                <a:solidFill>
                  <a:srgbClr val="242424"/>
                </a:solidFill>
              </a:rPr>
              <a:t>;</a:t>
            </a:r>
            <a:endParaRPr sz="1400">
              <a:solidFill>
                <a:srgbClr val="242424"/>
              </a:solidFill>
            </a:endParaRPr>
          </a:p>
          <a:p>
            <a:pPr marL="0" lvl="0" indent="0" algn="l" rtl="0">
              <a:spcBef>
                <a:spcPts val="0"/>
              </a:spcBef>
              <a:spcAft>
                <a:spcPts val="0"/>
              </a:spcAft>
              <a:buSzPts val="1100"/>
              <a:buNone/>
            </a:pPr>
            <a:endParaRPr sz="1400">
              <a:solidFill>
                <a:srgbClr val="242424"/>
              </a:solidFill>
            </a:endParaRPr>
          </a:p>
          <a:p>
            <a:pPr marL="0" lvl="0" indent="0" algn="l" rtl="0">
              <a:spcBef>
                <a:spcPts val="0"/>
              </a:spcBef>
              <a:spcAft>
                <a:spcPts val="0"/>
              </a:spcAft>
              <a:buSzPts val="1100"/>
              <a:buNone/>
            </a:pPr>
            <a:r>
              <a:rPr lang="en-US" sz="1400">
                <a:solidFill>
                  <a:srgbClr val="242424"/>
                </a:solidFill>
              </a:rPr>
              <a:t>How Long will we be able to access the data from the schema using the Time Travel functionality if we drop the database?</a:t>
            </a:r>
            <a:endParaRPr sz="1400">
              <a:solidFill>
                <a:srgbClr val="242424"/>
              </a:solidFill>
            </a:endParaRPr>
          </a:p>
          <a:p>
            <a:pPr marL="457200" lvl="0" indent="-317500" algn="l" rtl="0">
              <a:spcBef>
                <a:spcPts val="3200"/>
              </a:spcBef>
              <a:spcAft>
                <a:spcPts val="0"/>
              </a:spcAft>
              <a:buClr>
                <a:srgbClr val="242424"/>
              </a:buClr>
              <a:buSzPts val="1400"/>
              <a:buAutoNum type="alphaUcPeriod"/>
            </a:pPr>
            <a:r>
              <a:rPr lang="en-US" sz="1400">
                <a:solidFill>
                  <a:srgbClr val="242424"/>
                </a:solidFill>
              </a:rPr>
              <a:t>The default time on the account </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rPr>
              <a:t>30 days</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rPr>
              <a:t>50 days</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rPr>
              <a:t>90 days</a:t>
            </a:r>
            <a:endParaRPr sz="1400">
              <a:solidFill>
                <a:srgbClr val="242424"/>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731" name="Google Shape;3731;g2961947477b_0_387"/>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732" name="Google Shape;3732;g2961947477b_0_387"/>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299</a:t>
            </a:fld>
            <a:endParaRPr>
              <a:solidFill>
                <a:srgbClr val="595959"/>
              </a:solidFill>
            </a:endParaRPr>
          </a:p>
        </p:txBody>
      </p:sp>
      <p:sp>
        <p:nvSpPr>
          <p:cNvPr id="3733" name="Google Shape;3733;g2961947477b_0_387"/>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3"/>
          <p:cNvSpPr txBox="1">
            <a:spLocks noGrp="1"/>
          </p:cNvSpPr>
          <p:nvPr>
            <p:ph type="title"/>
          </p:nvPr>
        </p:nvSpPr>
        <p:spPr>
          <a:xfrm>
            <a:off x="609600" y="152719"/>
            <a:ext cx="7721600" cy="6556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700"/>
              <a:buFont typeface="Arial"/>
              <a:buNone/>
            </a:pPr>
            <a:r>
              <a:rPr lang="en-US">
                <a:latin typeface="Arial"/>
                <a:ea typeface="Arial"/>
                <a:cs typeface="Arial"/>
                <a:sym typeface="Arial"/>
              </a:rPr>
              <a:t>DAY 1</a:t>
            </a:r>
            <a:endParaRPr/>
          </a:p>
        </p:txBody>
      </p:sp>
      <p:sp>
        <p:nvSpPr>
          <p:cNvPr id="982" name="Google Shape;982;p3"/>
          <p:cNvSpPr txBox="1">
            <a:spLocks noGrp="1"/>
          </p:cNvSpPr>
          <p:nvPr>
            <p:ph type="ftr" idx="11"/>
          </p:nvPr>
        </p:nvSpPr>
        <p:spPr>
          <a:xfrm>
            <a:off x="349875" y="644232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
        <p:nvSpPr>
          <p:cNvPr id="983" name="Google Shape;983;p3"/>
          <p:cNvSpPr txBox="1">
            <a:spLocks noGrp="1"/>
          </p:cNvSpPr>
          <p:nvPr>
            <p:ph type="sldNum" idx="12"/>
          </p:nvPr>
        </p:nvSpPr>
        <p:spPr>
          <a:xfrm rot="-5400000">
            <a:off x="11189168" y="5824721"/>
            <a:ext cx="1315600" cy="48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a:t>3</a:t>
            </a:fld>
            <a:endParaRPr/>
          </a:p>
        </p:txBody>
      </p:sp>
      <p:sp>
        <p:nvSpPr>
          <p:cNvPr id="984" name="Google Shape;984;p3"/>
          <p:cNvSpPr txBox="1">
            <a:spLocks noGrp="1"/>
          </p:cNvSpPr>
          <p:nvPr>
            <p:ph type="body" idx="2"/>
          </p:nvPr>
        </p:nvSpPr>
        <p:spPr>
          <a:xfrm>
            <a:off x="2657875" y="1200550"/>
            <a:ext cx="3875100" cy="6644700"/>
          </a:xfrm>
          <a:prstGeom prst="rect">
            <a:avLst/>
          </a:prstGeom>
          <a:noFill/>
          <a:ln>
            <a:noFill/>
          </a:ln>
        </p:spPr>
        <p:txBody>
          <a:bodyPr spcFirstLastPara="1" wrap="square" lIns="91425" tIns="45700" rIns="91425" bIns="45700" anchor="t" anchorCtr="0">
            <a:noAutofit/>
          </a:bodyPr>
          <a:lstStyle/>
          <a:p>
            <a:pPr marL="608012" lvl="1" indent="-608012" algn="l" rtl="0">
              <a:lnSpc>
                <a:spcPct val="107000"/>
              </a:lnSpc>
              <a:spcBef>
                <a:spcPts val="0"/>
              </a:spcBef>
              <a:spcAft>
                <a:spcPts val="0"/>
              </a:spcAft>
              <a:buSzPts val="1200"/>
              <a:buNone/>
            </a:pPr>
            <a:r>
              <a:rPr lang="en-US" sz="1800" b="1"/>
              <a:t>Introduction to the Course and</a:t>
            </a:r>
            <a:endParaRPr sz="1800" b="1"/>
          </a:p>
          <a:p>
            <a:pPr marL="608012" lvl="1" indent="-608012" algn="l" rtl="0">
              <a:lnSpc>
                <a:spcPct val="107000"/>
              </a:lnSpc>
              <a:spcBef>
                <a:spcPts val="0"/>
              </a:spcBef>
              <a:spcAft>
                <a:spcPts val="0"/>
              </a:spcAft>
              <a:buSzPts val="1200"/>
              <a:buNone/>
            </a:pPr>
            <a:r>
              <a:rPr lang="en-US" sz="1800" b="1"/>
              <a:t>Certification</a:t>
            </a:r>
            <a:endParaRPr/>
          </a:p>
          <a:p>
            <a:pPr marL="457200" lvl="0" indent="-342900" algn="l" rtl="0">
              <a:lnSpc>
                <a:spcPct val="115000"/>
              </a:lnSpc>
              <a:spcBef>
                <a:spcPts val="0"/>
              </a:spcBef>
              <a:spcAft>
                <a:spcPts val="0"/>
              </a:spcAft>
              <a:buClr>
                <a:srgbClr val="374151"/>
              </a:buClr>
              <a:buSzPts val="1800"/>
              <a:buChar char="●"/>
            </a:pPr>
            <a:r>
              <a:rPr lang="en-US" sz="1800" b="0">
                <a:solidFill>
                  <a:srgbClr val="374151"/>
                </a:solidFill>
              </a:rPr>
              <a:t>Overview of SnowPro Advanced: Data Engineer Certification</a:t>
            </a:r>
            <a:endParaRPr sz="1800" b="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b="0">
                <a:solidFill>
                  <a:srgbClr val="374151"/>
                </a:solidFill>
              </a:rPr>
              <a:t>Exam format and tips</a:t>
            </a:r>
            <a:endParaRPr sz="1800"/>
          </a:p>
          <a:p>
            <a:pPr marL="0" lvl="0" indent="0" algn="l" rtl="0">
              <a:lnSpc>
                <a:spcPct val="107000"/>
              </a:lnSpc>
              <a:spcBef>
                <a:spcPts val="1500"/>
              </a:spcBef>
              <a:spcAft>
                <a:spcPts val="0"/>
              </a:spcAft>
              <a:buSzPts val="1400"/>
              <a:buNone/>
            </a:pPr>
            <a:r>
              <a:rPr lang="en-US" sz="1800"/>
              <a:t>Snowflake Architecture</a:t>
            </a:r>
            <a:endParaRPr/>
          </a:p>
          <a:p>
            <a:pPr marL="457200" lvl="0" indent="-342900" algn="l" rtl="0">
              <a:lnSpc>
                <a:spcPct val="107000"/>
              </a:lnSpc>
              <a:spcBef>
                <a:spcPts val="0"/>
              </a:spcBef>
              <a:spcAft>
                <a:spcPts val="0"/>
              </a:spcAft>
              <a:buSzPts val="1800"/>
              <a:buChar char="●"/>
            </a:pPr>
            <a:r>
              <a:rPr lang="en-US" sz="1800" b="0"/>
              <a:t>Advanced Features and Capabilities of Snowflake</a:t>
            </a:r>
            <a:endParaRPr sz="1800" b="0"/>
          </a:p>
          <a:p>
            <a:pPr marL="0" lvl="0" indent="0" algn="l" rtl="0">
              <a:lnSpc>
                <a:spcPct val="107000"/>
              </a:lnSpc>
              <a:spcBef>
                <a:spcPts val="0"/>
              </a:spcBef>
              <a:spcAft>
                <a:spcPts val="0"/>
              </a:spcAft>
              <a:buNone/>
            </a:pPr>
            <a:endParaRPr sz="1800"/>
          </a:p>
          <a:p>
            <a:pPr marL="0" lvl="0" indent="0" algn="l" rtl="0">
              <a:lnSpc>
                <a:spcPct val="107000"/>
              </a:lnSpc>
              <a:spcBef>
                <a:spcPts val="0"/>
              </a:spcBef>
              <a:spcAft>
                <a:spcPts val="0"/>
              </a:spcAft>
              <a:buNone/>
            </a:pPr>
            <a:r>
              <a:rPr lang="en-US" sz="1800"/>
              <a:t>Data Movement Basics</a:t>
            </a:r>
            <a:endParaRPr sz="1800"/>
          </a:p>
          <a:p>
            <a:pPr marL="457200" lvl="0" indent="-342900" algn="l" rtl="0">
              <a:lnSpc>
                <a:spcPct val="115000"/>
              </a:lnSpc>
              <a:spcBef>
                <a:spcPts val="0"/>
              </a:spcBef>
              <a:spcAft>
                <a:spcPts val="0"/>
              </a:spcAft>
              <a:buClr>
                <a:srgbClr val="374151"/>
              </a:buClr>
              <a:buSzPts val="1800"/>
              <a:buChar char="●"/>
            </a:pPr>
            <a:r>
              <a:rPr lang="en-US" sz="1800" b="0">
                <a:solidFill>
                  <a:srgbClr val="374151"/>
                </a:solidFill>
              </a:rPr>
              <a:t>Loading diverse datasets into Snowflake</a:t>
            </a:r>
            <a:endParaRPr sz="1800" b="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b="0">
                <a:solidFill>
                  <a:srgbClr val="374151"/>
                </a:solidFill>
              </a:rPr>
              <a:t>Understanding and applying various data ingestion techniques</a:t>
            </a:r>
            <a:endParaRPr sz="1800" b="0">
              <a:solidFill>
                <a:srgbClr val="374151"/>
              </a:solidFill>
            </a:endParaRPr>
          </a:p>
          <a:p>
            <a:pPr marL="609570" lvl="1" indent="0" algn="l" rtl="0">
              <a:lnSpc>
                <a:spcPct val="107000"/>
              </a:lnSpc>
              <a:spcBef>
                <a:spcPts val="0"/>
              </a:spcBef>
              <a:spcAft>
                <a:spcPts val="0"/>
              </a:spcAft>
              <a:buSzPts val="1200"/>
              <a:buNone/>
            </a:pPr>
            <a:endParaRPr sz="1200"/>
          </a:p>
          <a:p>
            <a:pPr marL="609570" lvl="1" indent="0" algn="l" rtl="0">
              <a:lnSpc>
                <a:spcPct val="107000"/>
              </a:lnSpc>
              <a:spcBef>
                <a:spcPts val="0"/>
              </a:spcBef>
              <a:spcAft>
                <a:spcPts val="0"/>
              </a:spcAft>
              <a:buSzPts val="1200"/>
              <a:buNone/>
            </a:pPr>
            <a:r>
              <a:rPr lang="en-US" sz="1200"/>
              <a:t> </a:t>
            </a:r>
            <a:endParaRPr/>
          </a:p>
          <a:p>
            <a:pPr marL="1219140" lvl="0" indent="-304792" algn="l" rtl="0">
              <a:lnSpc>
                <a:spcPct val="107000"/>
              </a:lnSpc>
              <a:spcBef>
                <a:spcPts val="0"/>
              </a:spcBef>
              <a:spcAft>
                <a:spcPts val="0"/>
              </a:spcAft>
              <a:buSzPts val="1400"/>
              <a:buNone/>
            </a:pPr>
            <a:r>
              <a:rPr lang="en-US" sz="1200"/>
              <a:t> </a:t>
            </a:r>
            <a:endParaRPr/>
          </a:p>
        </p:txBody>
      </p:sp>
      <p:pic>
        <p:nvPicPr>
          <p:cNvPr id="985" name="Google Shape;985;p3"/>
          <p:cNvPicPr preferRelativeResize="0">
            <a:picLocks noGrp="1"/>
          </p:cNvPicPr>
          <p:nvPr>
            <p:ph type="body" idx="3"/>
          </p:nvPr>
        </p:nvPicPr>
        <p:blipFill rotWithShape="1">
          <a:blip r:embed="rId3">
            <a:alphaModFix/>
          </a:blip>
          <a:srcRect/>
          <a:stretch/>
        </p:blipFill>
        <p:spPr>
          <a:xfrm>
            <a:off x="349869" y="2362000"/>
            <a:ext cx="2308000" cy="2134000"/>
          </a:xfrm>
          <a:prstGeom prst="rect">
            <a:avLst/>
          </a:prstGeom>
          <a:noFill/>
          <a:ln>
            <a:noFill/>
          </a:ln>
        </p:spPr>
      </p:pic>
      <p:sp>
        <p:nvSpPr>
          <p:cNvPr id="986" name="Google Shape;986;p3"/>
          <p:cNvSpPr txBox="1">
            <a:spLocks noGrp="1"/>
          </p:cNvSpPr>
          <p:nvPr>
            <p:ph type="body" idx="7"/>
          </p:nvPr>
        </p:nvSpPr>
        <p:spPr>
          <a:xfrm>
            <a:off x="2878999" y="258767"/>
            <a:ext cx="7500469" cy="1002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FF0000"/>
              </a:buClr>
              <a:buSzPts val="2100"/>
              <a:buNone/>
            </a:pPr>
            <a:r>
              <a:rPr lang="en-US" sz="3000">
                <a:solidFill>
                  <a:srgbClr val="FF0000"/>
                </a:solidFill>
              </a:rPr>
              <a:t>Introduction and Data Movement</a:t>
            </a:r>
            <a:r>
              <a:rPr lang="en-US" sz="2800">
                <a:solidFill>
                  <a:srgbClr val="FF0000"/>
                </a:solidFill>
              </a:rPr>
              <a:t>	</a:t>
            </a:r>
            <a:endParaRPr/>
          </a:p>
        </p:txBody>
      </p:sp>
      <p:sp>
        <p:nvSpPr>
          <p:cNvPr id="987" name="Google Shape;987;p3"/>
          <p:cNvSpPr txBox="1"/>
          <p:nvPr/>
        </p:nvSpPr>
        <p:spPr>
          <a:xfrm>
            <a:off x="7047718" y="1200562"/>
            <a:ext cx="3935100" cy="6644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800" b="1">
                <a:solidFill>
                  <a:srgbClr val="374151"/>
                </a:solidFill>
              </a:rPr>
              <a:t>Continuous Data Pipelines</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Design, building, and troubleshooting</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Differentiating various data pipeline types</a:t>
            </a:r>
            <a:endParaRPr sz="1800">
              <a:solidFill>
                <a:srgbClr val="374151"/>
              </a:solidFill>
            </a:endParaRPr>
          </a:p>
          <a:p>
            <a:pPr marL="1371600" lvl="0" indent="0" algn="l" rtl="0">
              <a:lnSpc>
                <a:spcPct val="115000"/>
              </a:lnSpc>
              <a:spcBef>
                <a:spcPts val="0"/>
              </a:spcBef>
              <a:spcAft>
                <a:spcPts val="0"/>
              </a:spcAft>
              <a:buNone/>
            </a:pPr>
            <a:endParaRPr sz="1800">
              <a:solidFill>
                <a:srgbClr val="374151"/>
              </a:solidFill>
            </a:endParaRPr>
          </a:p>
          <a:p>
            <a:pPr marL="0" lvl="0" indent="0" algn="l" rtl="0">
              <a:lnSpc>
                <a:spcPct val="115000"/>
              </a:lnSpc>
              <a:spcBef>
                <a:spcPts val="0"/>
              </a:spcBef>
              <a:spcAft>
                <a:spcPts val="0"/>
              </a:spcAft>
              <a:buNone/>
            </a:pPr>
            <a:r>
              <a:rPr lang="en-US" sz="1800" b="1">
                <a:solidFill>
                  <a:srgbClr val="374151"/>
                </a:solidFill>
              </a:rPr>
              <a:t>Connectivity &amp; Data Sharing</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Installing and configuring connectors</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Designing and building data sharing solutions</a:t>
            </a:r>
            <a:endParaRPr sz="1800">
              <a:solidFill>
                <a:srgbClr val="374151"/>
              </a:solidFill>
            </a:endParaRPr>
          </a:p>
          <a:p>
            <a:pPr marL="457200" lvl="0" indent="0" algn="l" rtl="0">
              <a:lnSpc>
                <a:spcPct val="115000"/>
              </a:lnSpc>
              <a:spcBef>
                <a:spcPts val="0"/>
              </a:spcBef>
              <a:spcAft>
                <a:spcPts val="0"/>
              </a:spcAft>
              <a:buNone/>
            </a:pPr>
            <a:endParaRPr sz="1800">
              <a:solidFill>
                <a:srgbClr val="374151"/>
              </a:solidFill>
            </a:endParaRPr>
          </a:p>
          <a:p>
            <a:pPr marL="0" lvl="0" indent="0" algn="l" rtl="0">
              <a:lnSpc>
                <a:spcPct val="115000"/>
              </a:lnSpc>
              <a:spcBef>
                <a:spcPts val="0"/>
              </a:spcBef>
              <a:spcAft>
                <a:spcPts val="0"/>
              </a:spcAft>
              <a:buNone/>
            </a:pPr>
            <a:r>
              <a:rPr lang="en-US" sz="1800" b="1">
                <a:solidFill>
                  <a:srgbClr val="374151"/>
                </a:solidFill>
              </a:rPr>
              <a:t>External Tables in Snowflake</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When and why to use them</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How they work</a:t>
            </a:r>
            <a:endParaRPr sz="1800">
              <a:solidFill>
                <a:srgbClr val="374151"/>
              </a:solidFill>
            </a:endParaRPr>
          </a:p>
          <a:p>
            <a:pPr marL="914400" marR="0" lvl="0" indent="0" algn="l" rtl="0">
              <a:lnSpc>
                <a:spcPct val="107000"/>
              </a:lnSpc>
              <a:spcBef>
                <a:spcPts val="0"/>
              </a:spcBef>
              <a:spcAft>
                <a:spcPts val="0"/>
              </a:spcAft>
              <a:buNone/>
            </a:pPr>
            <a:endParaRPr sz="1800" b="1">
              <a:solidFill>
                <a:schemeClr val="dk1"/>
              </a:solidFill>
            </a:endParaRPr>
          </a:p>
          <a:p>
            <a:pPr marL="608013" marR="0" lvl="1" indent="-608013" algn="l" rtl="0">
              <a:lnSpc>
                <a:spcPct val="107000"/>
              </a:lnSpc>
              <a:spcBef>
                <a:spcPts val="0"/>
              </a:spcBef>
              <a:spcAft>
                <a:spcPts val="0"/>
              </a:spcAft>
              <a:buClr>
                <a:schemeClr val="dk2"/>
              </a:buClr>
              <a:buSzPts val="1200"/>
              <a:buFont typeface="Arial"/>
              <a:buNone/>
            </a:pPr>
            <a:endParaRPr sz="1200" b="0" i="0" u="none" strike="noStrike" cap="none">
              <a:solidFill>
                <a:schemeClr val="dk1"/>
              </a:solidFill>
              <a:latin typeface="Arial"/>
              <a:ea typeface="Arial"/>
              <a:cs typeface="Arial"/>
              <a:sym typeface="Arial"/>
            </a:endParaRPr>
          </a:p>
          <a:p>
            <a:pPr marL="609570" marR="0" lvl="1" indent="0" algn="l" rtl="0">
              <a:lnSpc>
                <a:spcPct val="107000"/>
              </a:lnSpc>
              <a:spcBef>
                <a:spcPts val="0"/>
              </a:spcBef>
              <a:spcAft>
                <a:spcPts val="0"/>
              </a:spcAft>
              <a:buClr>
                <a:schemeClr val="dk2"/>
              </a:buClr>
              <a:buSzPts val="1200"/>
              <a:buFont typeface="Arial"/>
              <a:buNone/>
            </a:pPr>
            <a:r>
              <a:rPr lang="en-US" sz="1200" b="0" i="0" u="none" strike="noStrike" cap="none">
                <a:solidFill>
                  <a:schemeClr val="dk1"/>
                </a:solidFill>
                <a:latin typeface="Arial"/>
                <a:ea typeface="Arial"/>
                <a:cs typeface="Arial"/>
                <a:sym typeface="Arial"/>
              </a:rPr>
              <a:t> </a:t>
            </a:r>
            <a:endParaRPr/>
          </a:p>
          <a:p>
            <a:pPr marL="608013" marR="0" lvl="1" indent="-608013" algn="l" rtl="0">
              <a:lnSpc>
                <a:spcPct val="107000"/>
              </a:lnSpc>
              <a:spcBef>
                <a:spcPts val="0"/>
              </a:spcBef>
              <a:spcAft>
                <a:spcPts val="0"/>
              </a:spcAft>
              <a:buClr>
                <a:schemeClr val="dk2"/>
              </a:buClr>
              <a:buSzPts val="1200"/>
              <a:buFont typeface="Arial"/>
              <a:buNone/>
            </a:pPr>
            <a:endParaRPr sz="1200" b="0" i="0" u="none" strike="noStrike" cap="none">
              <a:solidFill>
                <a:schemeClr val="dk1"/>
              </a:solidFill>
              <a:latin typeface="Helvetica Neue"/>
              <a:ea typeface="Helvetica Neue"/>
              <a:cs typeface="Helvetica Neue"/>
              <a:sym typeface="Helvetica Neue"/>
            </a:endParaRPr>
          </a:p>
          <a:p>
            <a:pPr marL="609570" marR="0" lvl="1" indent="0" algn="l" rtl="0">
              <a:lnSpc>
                <a:spcPct val="107000"/>
              </a:lnSpc>
              <a:spcBef>
                <a:spcPts val="0"/>
              </a:spcBef>
              <a:spcAft>
                <a:spcPts val="0"/>
              </a:spcAft>
              <a:buClr>
                <a:schemeClr val="dk2"/>
              </a:buClr>
              <a:buSzPts val="1200"/>
              <a:buFont typeface="Arial"/>
              <a:buNone/>
            </a:pPr>
            <a:r>
              <a:rPr lang="en-US" sz="1200" b="0" i="0" u="none" strike="noStrike" cap="none">
                <a:solidFill>
                  <a:schemeClr val="dk1"/>
                </a:solidFill>
                <a:latin typeface="Helvetica Neue"/>
                <a:ea typeface="Helvetica Neue"/>
                <a:cs typeface="Helvetica Neue"/>
                <a:sym typeface="Helvetica Neue"/>
              </a:rPr>
              <a:t> </a:t>
            </a:r>
            <a:endParaRPr/>
          </a:p>
          <a:p>
            <a:pPr marL="1219140" marR="0" lvl="0" indent="-304792" algn="l" rtl="0">
              <a:lnSpc>
                <a:spcPct val="107000"/>
              </a:lnSpc>
              <a:spcBef>
                <a:spcPts val="0"/>
              </a:spcBef>
              <a:spcAft>
                <a:spcPts val="0"/>
              </a:spcAft>
              <a:buClr>
                <a:schemeClr val="dk1"/>
              </a:buClr>
              <a:buSzPts val="1400"/>
              <a:buFont typeface="Arial"/>
              <a:buNone/>
            </a:pPr>
            <a:r>
              <a:rPr lang="en-US" sz="1200" b="1" i="0" u="none" strike="noStrike" cap="none">
                <a:solidFill>
                  <a:schemeClr val="dk1"/>
                </a:solidFill>
                <a:latin typeface="Helvetica Neue"/>
                <a:ea typeface="Helvetica Neue"/>
                <a:cs typeface="Helvetica Neue"/>
                <a:sym typeface="Helvetica Neue"/>
              </a:rPr>
              <a:t> </a:t>
            </a:r>
            <a:endParaRPr sz="1200" b="1" i="0" u="none" strike="noStrike" cap="non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g25cd0f7e00a_0_824"/>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Considerations of Data Loading</a:t>
            </a:r>
            <a:endParaRPr/>
          </a:p>
        </p:txBody>
      </p:sp>
      <p:sp>
        <p:nvSpPr>
          <p:cNvPr id="1245" name="Google Shape;1245;g25cd0f7e00a_0_824"/>
          <p:cNvSpPr txBox="1">
            <a:spLocks noGrp="1"/>
          </p:cNvSpPr>
          <p:nvPr>
            <p:ph type="body" idx="1"/>
          </p:nvPr>
        </p:nvSpPr>
        <p:spPr>
          <a:xfrm>
            <a:off x="609600" y="1117389"/>
            <a:ext cx="10160100" cy="5052300"/>
          </a:xfrm>
          <a:prstGeom prst="rect">
            <a:avLst/>
          </a:prstGeom>
        </p:spPr>
        <p:txBody>
          <a:bodyPr spcFirstLastPara="1" wrap="square" lIns="91425" tIns="45700" rIns="91425" bIns="45700" anchor="t" anchorCtr="0">
            <a:normAutofit fontScale="85000" lnSpcReduction="10000"/>
          </a:bodyPr>
          <a:lstStyle/>
          <a:p>
            <a:pPr marL="0" lvl="0" indent="0" algn="l" rtl="0">
              <a:lnSpc>
                <a:spcPct val="115000"/>
              </a:lnSpc>
              <a:spcBef>
                <a:spcPts val="0"/>
              </a:spcBef>
              <a:spcAft>
                <a:spcPts val="0"/>
              </a:spcAft>
              <a:buNone/>
            </a:pPr>
            <a:r>
              <a:rPr lang="en-US" sz="1800" u="sng" dirty="0">
                <a:solidFill>
                  <a:srgbClr val="374151"/>
                </a:solidFill>
              </a:rPr>
              <a:t>Planning a Load</a:t>
            </a:r>
            <a:endParaRPr sz="1800" u="sng" dirty="0">
              <a:solidFill>
                <a:srgbClr val="374151"/>
              </a:solidFill>
            </a:endParaRPr>
          </a:p>
          <a:p>
            <a:pPr marL="457200" lvl="0" indent="-331469" algn="l" rtl="0">
              <a:lnSpc>
                <a:spcPct val="115000"/>
              </a:lnSpc>
              <a:spcBef>
                <a:spcPts val="1500"/>
              </a:spcBef>
              <a:spcAft>
                <a:spcPts val="0"/>
              </a:spcAft>
              <a:buClr>
                <a:srgbClr val="374151"/>
              </a:buClr>
              <a:buSzPct val="100000"/>
              <a:buFont typeface="Arial"/>
              <a:buChar char="●"/>
            </a:pPr>
            <a:r>
              <a:rPr lang="en-US" sz="1905" b="0" dirty="0">
                <a:solidFill>
                  <a:srgbClr val="374151"/>
                </a:solidFill>
              </a:rPr>
              <a:t>Objective: Optimize data load practices for better performance.</a:t>
            </a:r>
            <a:endParaRPr sz="1905" b="0" dirty="0">
              <a:solidFill>
                <a:srgbClr val="374151"/>
              </a:solidFill>
            </a:endParaRPr>
          </a:p>
          <a:p>
            <a:pPr marL="457200" lvl="0" indent="-331469" algn="l" rtl="0">
              <a:lnSpc>
                <a:spcPct val="115000"/>
              </a:lnSpc>
              <a:spcBef>
                <a:spcPts val="0"/>
              </a:spcBef>
              <a:spcAft>
                <a:spcPts val="0"/>
              </a:spcAft>
              <a:buClr>
                <a:srgbClr val="374151"/>
              </a:buClr>
              <a:buSzPct val="100000"/>
              <a:buFont typeface="Arial"/>
              <a:buChar char="●"/>
            </a:pPr>
            <a:r>
              <a:rPr lang="en-US" sz="1905" b="0" dirty="0">
                <a:solidFill>
                  <a:srgbClr val="374151"/>
                </a:solidFill>
              </a:rPr>
              <a:t>Recommendation: Use separate warehouses for data loading and querying</a:t>
            </a:r>
            <a:endParaRPr sz="1905" b="0" dirty="0">
              <a:solidFill>
                <a:srgbClr val="374151"/>
              </a:solidFill>
            </a:endParaRPr>
          </a:p>
          <a:p>
            <a:pPr marL="0" lvl="0" indent="0" algn="l" rtl="0">
              <a:lnSpc>
                <a:spcPct val="115000"/>
              </a:lnSpc>
              <a:spcBef>
                <a:spcPts val="1500"/>
              </a:spcBef>
              <a:spcAft>
                <a:spcPts val="0"/>
              </a:spcAft>
              <a:buNone/>
            </a:pPr>
            <a:r>
              <a:rPr lang="en-US" sz="1800" u="sng" dirty="0"/>
              <a:t>Staging Data Best Practices</a:t>
            </a:r>
            <a:r>
              <a:rPr lang="en-US" sz="1800" u="sng" dirty="0">
                <a:solidFill>
                  <a:srgbClr val="374151"/>
                </a:solidFill>
              </a:rPr>
              <a:t>:</a:t>
            </a:r>
            <a:endParaRPr sz="1800" u="sng" dirty="0">
              <a:solidFill>
                <a:srgbClr val="374151"/>
              </a:solidFill>
            </a:endParaRPr>
          </a:p>
          <a:p>
            <a:pPr marL="457200" lvl="0" indent="-332542" algn="l" rtl="0">
              <a:lnSpc>
                <a:spcPct val="115000"/>
              </a:lnSpc>
              <a:spcBef>
                <a:spcPts val="1500"/>
              </a:spcBef>
              <a:spcAft>
                <a:spcPts val="0"/>
              </a:spcAft>
              <a:buClr>
                <a:srgbClr val="374151"/>
              </a:buClr>
              <a:buSzPct val="100000"/>
              <a:buFont typeface="Arial"/>
              <a:buChar char="●"/>
            </a:pPr>
            <a:r>
              <a:rPr lang="en-US" sz="1925" b="0" dirty="0">
                <a:solidFill>
                  <a:srgbClr val="374151"/>
                </a:solidFill>
              </a:rPr>
              <a:t>Partition data into logical paths incorporating identifiers like geographical location, source, and data write date.</a:t>
            </a:r>
            <a:endParaRPr sz="1925" b="0" dirty="0">
              <a:solidFill>
                <a:srgbClr val="374151"/>
              </a:solidFill>
            </a:endParaRPr>
          </a:p>
          <a:p>
            <a:pPr marL="457200" lvl="0" indent="-332542" algn="l" rtl="0">
              <a:lnSpc>
                <a:spcPct val="115000"/>
              </a:lnSpc>
              <a:spcBef>
                <a:spcPts val="0"/>
              </a:spcBef>
              <a:spcAft>
                <a:spcPts val="0"/>
              </a:spcAft>
              <a:buClr>
                <a:srgbClr val="374151"/>
              </a:buClr>
              <a:buSzPct val="100000"/>
              <a:buFont typeface="Arial"/>
              <a:buChar char="●"/>
            </a:pPr>
            <a:r>
              <a:rPr lang="en-US" sz="1925" b="0" dirty="0">
                <a:solidFill>
                  <a:srgbClr val="374151"/>
                </a:solidFill>
              </a:rPr>
              <a:t>Organizing by path enables executing concurrent COPY statements on subsets for parallel operations.</a:t>
            </a:r>
            <a:endParaRPr sz="1925" b="0" dirty="0">
              <a:solidFill>
                <a:srgbClr val="374151"/>
              </a:solidFill>
            </a:endParaRPr>
          </a:p>
          <a:p>
            <a:pPr marL="457200" lvl="0" indent="-332542" algn="l" rtl="0">
              <a:lnSpc>
                <a:spcPct val="115000"/>
              </a:lnSpc>
              <a:spcBef>
                <a:spcPts val="0"/>
              </a:spcBef>
              <a:spcAft>
                <a:spcPts val="0"/>
              </a:spcAft>
              <a:buClr>
                <a:srgbClr val="374151"/>
              </a:buClr>
              <a:buSzPct val="100000"/>
              <a:buFont typeface="Arial"/>
              <a:buChar char="●"/>
            </a:pPr>
            <a:r>
              <a:rPr lang="en-US" sz="1925" b="0" dirty="0">
                <a:solidFill>
                  <a:srgbClr val="374151"/>
                </a:solidFill>
              </a:rPr>
              <a:t>Examples of structured paths:</a:t>
            </a:r>
            <a:endParaRPr sz="1925" b="0" dirty="0">
              <a:solidFill>
                <a:srgbClr val="374151"/>
              </a:solidFill>
            </a:endParaRPr>
          </a:p>
          <a:p>
            <a:pPr marL="914400" lvl="1" indent="-332542" algn="l" rtl="0">
              <a:lnSpc>
                <a:spcPct val="115000"/>
              </a:lnSpc>
              <a:spcBef>
                <a:spcPts val="0"/>
              </a:spcBef>
              <a:spcAft>
                <a:spcPts val="0"/>
              </a:spcAft>
              <a:buClr>
                <a:srgbClr val="374151"/>
              </a:buClr>
              <a:buSzPct val="100000"/>
              <a:buFont typeface="Arial"/>
              <a:buChar char="●"/>
            </a:pPr>
            <a:r>
              <a:rPr lang="en-US" sz="1925" dirty="0">
                <a:solidFill>
                  <a:srgbClr val="374151"/>
                </a:solidFill>
              </a:rPr>
              <a:t>Canada/Ontario/Toronto/2016/07/10/05/</a:t>
            </a:r>
            <a:endParaRPr sz="1925" dirty="0">
              <a:solidFill>
                <a:srgbClr val="374151"/>
              </a:solidFill>
            </a:endParaRPr>
          </a:p>
          <a:p>
            <a:pPr marL="914400" lvl="1" indent="-332542" algn="l" rtl="0">
              <a:lnSpc>
                <a:spcPct val="115000"/>
              </a:lnSpc>
              <a:spcBef>
                <a:spcPts val="0"/>
              </a:spcBef>
              <a:spcAft>
                <a:spcPts val="0"/>
              </a:spcAft>
              <a:buClr>
                <a:srgbClr val="374151"/>
              </a:buClr>
              <a:buSzPct val="100000"/>
              <a:buFont typeface="Arial"/>
              <a:buChar char="●"/>
            </a:pPr>
            <a:r>
              <a:rPr lang="en-US" sz="1925" dirty="0" err="1">
                <a:solidFill>
                  <a:srgbClr val="374151"/>
                </a:solidFill>
              </a:rPr>
              <a:t>United_States</a:t>
            </a:r>
            <a:r>
              <a:rPr lang="en-US" sz="1925" dirty="0">
                <a:solidFill>
                  <a:srgbClr val="374151"/>
                </a:solidFill>
              </a:rPr>
              <a:t>/California/</a:t>
            </a:r>
            <a:r>
              <a:rPr lang="en-US" sz="1925" dirty="0" err="1">
                <a:solidFill>
                  <a:srgbClr val="374151"/>
                </a:solidFill>
              </a:rPr>
              <a:t>Los_Angeles</a:t>
            </a:r>
            <a:r>
              <a:rPr lang="en-US" sz="1925" dirty="0">
                <a:solidFill>
                  <a:srgbClr val="374151"/>
                </a:solidFill>
              </a:rPr>
              <a:t>/2016/06/01/11/</a:t>
            </a:r>
            <a:endParaRPr sz="1925" dirty="0">
              <a:solidFill>
                <a:srgbClr val="374151"/>
              </a:solidFill>
            </a:endParaRPr>
          </a:p>
          <a:p>
            <a:pPr marL="457200" lvl="0" indent="-332542" algn="l" rtl="0">
              <a:lnSpc>
                <a:spcPct val="115000"/>
              </a:lnSpc>
              <a:spcBef>
                <a:spcPts val="0"/>
              </a:spcBef>
              <a:spcAft>
                <a:spcPts val="0"/>
              </a:spcAft>
              <a:buClr>
                <a:srgbClr val="374151"/>
              </a:buClr>
              <a:buSzPct val="100000"/>
              <a:buFont typeface="Arial"/>
              <a:buChar char="●"/>
            </a:pPr>
            <a:r>
              <a:rPr lang="en-US" sz="1925" b="0" dirty="0">
                <a:solidFill>
                  <a:srgbClr val="374151"/>
                </a:solidFill>
              </a:rPr>
              <a:t>For optimal load performance, narrow the path to the finest level encompassing your data.</a:t>
            </a:r>
            <a:endParaRPr sz="1925" b="0" dirty="0">
              <a:solidFill>
                <a:srgbClr val="374151"/>
              </a:solidFill>
            </a:endParaRPr>
          </a:p>
          <a:p>
            <a:pPr marL="457200" lvl="0" indent="-332542" algn="l" rtl="0">
              <a:lnSpc>
                <a:spcPct val="115000"/>
              </a:lnSpc>
              <a:spcBef>
                <a:spcPts val="0"/>
              </a:spcBef>
              <a:spcAft>
                <a:spcPts val="0"/>
              </a:spcAft>
              <a:buClr>
                <a:srgbClr val="374151"/>
              </a:buClr>
              <a:buSzPct val="100000"/>
              <a:buFont typeface="Arial"/>
              <a:buChar char="●"/>
            </a:pPr>
            <a:r>
              <a:rPr lang="en-US" sz="1925" b="0" dirty="0">
                <a:solidFill>
                  <a:srgbClr val="374151"/>
                </a:solidFill>
              </a:rPr>
              <a:t>Specific file names or patterns can further confine file selection for loading.</a:t>
            </a:r>
            <a:endParaRPr sz="1925" b="0" dirty="0">
              <a:solidFill>
                <a:srgbClr val="374151"/>
              </a:solidFill>
            </a:endParaRPr>
          </a:p>
          <a:p>
            <a:pPr marL="914400" lvl="1" indent="-332542" algn="l" rtl="0">
              <a:lnSpc>
                <a:spcPct val="115000"/>
              </a:lnSpc>
              <a:spcBef>
                <a:spcPts val="0"/>
              </a:spcBef>
              <a:spcAft>
                <a:spcPts val="0"/>
              </a:spcAft>
              <a:buClr>
                <a:srgbClr val="374151"/>
              </a:buClr>
              <a:buSzPct val="100000"/>
              <a:buFont typeface="Arial"/>
              <a:buChar char="●"/>
            </a:pPr>
            <a:r>
              <a:rPr lang="en-US" sz="1925" dirty="0">
                <a:solidFill>
                  <a:srgbClr val="374151"/>
                </a:solidFill>
              </a:rPr>
              <a:t>Examples:</a:t>
            </a:r>
            <a:endParaRPr sz="1925" dirty="0">
              <a:solidFill>
                <a:srgbClr val="374151"/>
              </a:solidFill>
            </a:endParaRPr>
          </a:p>
          <a:p>
            <a:pPr marL="1371600" lvl="2" indent="-332542" algn="l" rtl="0">
              <a:lnSpc>
                <a:spcPct val="115000"/>
              </a:lnSpc>
              <a:spcBef>
                <a:spcPts val="0"/>
              </a:spcBef>
              <a:spcAft>
                <a:spcPts val="0"/>
              </a:spcAft>
              <a:buClr>
                <a:srgbClr val="374151"/>
              </a:buClr>
              <a:buSzPct val="100000"/>
              <a:buFont typeface="Arial"/>
              <a:buChar char="●"/>
            </a:pPr>
            <a:r>
              <a:rPr lang="en-US" sz="1925" dirty="0">
                <a:solidFill>
                  <a:srgbClr val="374151"/>
                </a:solidFill>
              </a:rPr>
              <a:t>COPY INTO t1 from .../</a:t>
            </a:r>
            <a:r>
              <a:rPr lang="en-US" sz="1925" dirty="0" err="1">
                <a:solidFill>
                  <a:srgbClr val="374151"/>
                </a:solidFill>
              </a:rPr>
              <a:t>Los_Angeles</a:t>
            </a:r>
            <a:r>
              <a:rPr lang="en-US" sz="1925" dirty="0">
                <a:solidFill>
                  <a:srgbClr val="374151"/>
                </a:solidFill>
              </a:rPr>
              <a:t>/2016/06/01/11/</a:t>
            </a:r>
            <a:r>
              <a:rPr lang="en-US" sz="1925" dirty="0" err="1">
                <a:solidFill>
                  <a:srgbClr val="374151"/>
                </a:solidFill>
              </a:rPr>
              <a:t>mydata</a:t>
            </a:r>
            <a:r>
              <a:rPr lang="en-US" sz="1925" dirty="0">
                <a:solidFill>
                  <a:srgbClr val="374151"/>
                </a:solidFill>
              </a:rPr>
              <a:t>;</a:t>
            </a:r>
            <a:endParaRPr sz="1925" dirty="0">
              <a:solidFill>
                <a:srgbClr val="374151"/>
              </a:solidFill>
            </a:endParaRPr>
          </a:p>
          <a:p>
            <a:pPr marL="1371600" lvl="2" indent="-332542" algn="l" rtl="0">
              <a:lnSpc>
                <a:spcPct val="115000"/>
              </a:lnSpc>
              <a:spcBef>
                <a:spcPts val="0"/>
              </a:spcBef>
              <a:spcAft>
                <a:spcPts val="0"/>
              </a:spcAft>
              <a:buClr>
                <a:srgbClr val="374151"/>
              </a:buClr>
              <a:buSzPct val="100000"/>
              <a:buFont typeface="Arial"/>
              <a:buChar char="●"/>
            </a:pPr>
            <a:r>
              <a:rPr lang="en-US" sz="1925" dirty="0">
                <a:solidFill>
                  <a:srgbClr val="374151"/>
                </a:solidFill>
              </a:rPr>
              <a:t>FILES=('mydata1.csv', 'mydata1.csv');</a:t>
            </a:r>
            <a:endParaRPr sz="1925" dirty="0">
              <a:solidFill>
                <a:srgbClr val="374151"/>
              </a:solidFill>
            </a:endParaRPr>
          </a:p>
          <a:p>
            <a:pPr marL="1371600" lvl="2" indent="-332542" algn="l" rtl="0">
              <a:lnSpc>
                <a:spcPct val="115000"/>
              </a:lnSpc>
              <a:spcBef>
                <a:spcPts val="0"/>
              </a:spcBef>
              <a:spcAft>
                <a:spcPts val="0"/>
              </a:spcAft>
              <a:buClr>
                <a:srgbClr val="374151"/>
              </a:buClr>
              <a:buSzPct val="100000"/>
              <a:buFont typeface="Arial"/>
              <a:buChar char="●"/>
            </a:pPr>
            <a:r>
              <a:rPr lang="en-US" sz="1925" dirty="0">
                <a:solidFill>
                  <a:srgbClr val="374151"/>
                </a:solidFill>
              </a:rPr>
              <a:t>PATTERN='.*</a:t>
            </a:r>
            <a:r>
              <a:rPr lang="en-US" sz="1925" dirty="0" err="1">
                <a:solidFill>
                  <a:srgbClr val="374151"/>
                </a:solidFill>
              </a:rPr>
              <a:t>mydata</a:t>
            </a:r>
            <a:r>
              <a:rPr lang="en-US" sz="1925" dirty="0">
                <a:solidFill>
                  <a:srgbClr val="374151"/>
                </a:solidFill>
              </a:rPr>
              <a:t>[^[0-9]{1,3}$$].csv';</a:t>
            </a:r>
            <a:endParaRPr sz="1925" dirty="0">
              <a:solidFill>
                <a:srgbClr val="374151"/>
              </a:solidFill>
            </a:endParaRPr>
          </a:p>
          <a:p>
            <a:pPr marL="0" lvl="0" indent="0" algn="l" rtl="0">
              <a:lnSpc>
                <a:spcPct val="115000"/>
              </a:lnSpc>
              <a:spcBef>
                <a:spcPts val="1500"/>
              </a:spcBef>
              <a:spcAft>
                <a:spcPts val="1500"/>
              </a:spcAft>
              <a:buNone/>
            </a:pPr>
            <a:endParaRPr dirty="0"/>
          </a:p>
        </p:txBody>
      </p:sp>
      <p:sp>
        <p:nvSpPr>
          <p:cNvPr id="1246" name="Google Shape;1246;g25cd0f7e00a_0_824"/>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30</a:t>
            </a:fld>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3738"/>
        <p:cNvGrpSpPr/>
        <p:nvPr/>
      </p:nvGrpSpPr>
      <p:grpSpPr>
        <a:xfrm>
          <a:off x="0" y="0"/>
          <a:ext cx="0" cy="0"/>
          <a:chOff x="0" y="0"/>
          <a:chExt cx="0" cy="0"/>
        </a:xfrm>
      </p:grpSpPr>
      <p:sp>
        <p:nvSpPr>
          <p:cNvPr id="3739" name="Google Shape;3739;g2961947477b_0_396"/>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740" name="Google Shape;3740;g2961947477b_0_396"/>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400">
                <a:solidFill>
                  <a:srgbClr val="242424"/>
                </a:solidFill>
              </a:rPr>
              <a:t>After creating a database and a schema using the following commands: 		</a:t>
            </a:r>
            <a:endParaRPr sz="1400">
              <a:solidFill>
                <a:srgbClr val="242424"/>
              </a:solidFill>
            </a:endParaRPr>
          </a:p>
          <a:p>
            <a:pPr marL="0" lvl="0" indent="0" algn="l" rtl="0">
              <a:spcBef>
                <a:spcPts val="0"/>
              </a:spcBef>
              <a:spcAft>
                <a:spcPts val="0"/>
              </a:spcAft>
              <a:buSzPts val="1100"/>
              <a:buNone/>
            </a:pPr>
            <a:r>
              <a:rPr lang="en-US" sz="1400">
                <a:solidFill>
                  <a:srgbClr val="242424"/>
                </a:solidFill>
              </a:rPr>
              <a:t>			</a:t>
            </a:r>
            <a:endParaRPr sz="1400">
              <a:solidFill>
                <a:srgbClr val="242424"/>
              </a:solidFill>
            </a:endParaRPr>
          </a:p>
          <a:p>
            <a:pPr marL="0" lvl="0" indent="0" algn="l" rtl="0">
              <a:spcBef>
                <a:spcPts val="0"/>
              </a:spcBef>
              <a:spcAft>
                <a:spcPts val="0"/>
              </a:spcAft>
              <a:buSzPts val="1100"/>
              <a:buNone/>
            </a:pPr>
            <a:r>
              <a:rPr lang="en-US" sz="1400">
                <a:solidFill>
                  <a:srgbClr val="AA0D91"/>
                </a:solidFill>
              </a:rPr>
              <a:t>CREATE OR </a:t>
            </a:r>
            <a:r>
              <a:rPr lang="en-US" sz="1400">
                <a:solidFill>
                  <a:srgbClr val="242424"/>
                </a:solidFill>
              </a:rPr>
              <a:t>REPLACE DATABASE MY_DB DATA_RETENTION_TIME_IN_DAYS=</a:t>
            </a:r>
            <a:r>
              <a:rPr lang="en-US" sz="1400">
                <a:solidFill>
                  <a:srgbClr val="1C00CF"/>
                </a:solidFill>
              </a:rPr>
              <a:t>30</a:t>
            </a:r>
            <a:r>
              <a:rPr lang="en-US" sz="1400">
                <a:solidFill>
                  <a:srgbClr val="242424"/>
                </a:solidFill>
              </a:rPr>
              <a:t>; </a:t>
            </a:r>
            <a:endParaRPr sz="1400">
              <a:solidFill>
                <a:srgbClr val="242424"/>
              </a:solidFill>
            </a:endParaRPr>
          </a:p>
          <a:p>
            <a:pPr marL="0" lvl="0" indent="0" algn="l" rtl="0">
              <a:spcBef>
                <a:spcPts val="0"/>
              </a:spcBef>
              <a:spcAft>
                <a:spcPts val="0"/>
              </a:spcAft>
              <a:buSzPts val="1100"/>
              <a:buNone/>
            </a:pPr>
            <a:endParaRPr sz="1400">
              <a:solidFill>
                <a:srgbClr val="242424"/>
              </a:solidFill>
            </a:endParaRPr>
          </a:p>
          <a:p>
            <a:pPr marL="0" lvl="0" indent="0" algn="l" rtl="0">
              <a:spcBef>
                <a:spcPts val="0"/>
              </a:spcBef>
              <a:spcAft>
                <a:spcPts val="0"/>
              </a:spcAft>
              <a:buSzPts val="1100"/>
              <a:buNone/>
            </a:pPr>
            <a:r>
              <a:rPr lang="en-US" sz="1400">
                <a:solidFill>
                  <a:srgbClr val="AA0D91"/>
                </a:solidFill>
              </a:rPr>
              <a:t>CREATE OR </a:t>
            </a:r>
            <a:r>
              <a:rPr lang="en-US" sz="1400">
                <a:solidFill>
                  <a:srgbClr val="242424"/>
                </a:solidFill>
              </a:rPr>
              <a:t>REPLACE SCHEMA S1 DATA_RETENTION_TIME_IN_DAYS=</a:t>
            </a:r>
            <a:r>
              <a:rPr lang="en-US" sz="1400">
                <a:solidFill>
                  <a:srgbClr val="1C00CF"/>
                </a:solidFill>
              </a:rPr>
              <a:t>50</a:t>
            </a:r>
            <a:r>
              <a:rPr lang="en-US" sz="1400">
                <a:solidFill>
                  <a:srgbClr val="242424"/>
                </a:solidFill>
              </a:rPr>
              <a:t>;</a:t>
            </a:r>
            <a:endParaRPr sz="1400">
              <a:solidFill>
                <a:srgbClr val="242424"/>
              </a:solidFill>
            </a:endParaRPr>
          </a:p>
          <a:p>
            <a:pPr marL="0" lvl="0" indent="0" algn="l" rtl="0">
              <a:spcBef>
                <a:spcPts val="0"/>
              </a:spcBef>
              <a:spcAft>
                <a:spcPts val="0"/>
              </a:spcAft>
              <a:buSzPts val="1100"/>
              <a:buNone/>
            </a:pPr>
            <a:endParaRPr sz="1400">
              <a:solidFill>
                <a:srgbClr val="242424"/>
              </a:solidFill>
            </a:endParaRPr>
          </a:p>
          <a:p>
            <a:pPr marL="0" lvl="0" indent="0" algn="l" rtl="0">
              <a:spcBef>
                <a:spcPts val="0"/>
              </a:spcBef>
              <a:spcAft>
                <a:spcPts val="0"/>
              </a:spcAft>
              <a:buSzPts val="1100"/>
              <a:buNone/>
            </a:pPr>
            <a:r>
              <a:rPr lang="en-US" sz="1400">
                <a:solidFill>
                  <a:srgbClr val="242424"/>
                </a:solidFill>
              </a:rPr>
              <a:t>How Long will we be able to access the data from the schema using the Time Travel functionality if we drop the database?</a:t>
            </a:r>
            <a:endParaRPr sz="1400">
              <a:solidFill>
                <a:srgbClr val="242424"/>
              </a:solidFill>
            </a:endParaRPr>
          </a:p>
          <a:p>
            <a:pPr marL="457200" lvl="0" indent="-317500" algn="l" rtl="0">
              <a:spcBef>
                <a:spcPts val="3200"/>
              </a:spcBef>
              <a:spcAft>
                <a:spcPts val="0"/>
              </a:spcAft>
              <a:buClr>
                <a:srgbClr val="242424"/>
              </a:buClr>
              <a:buSzPts val="1400"/>
              <a:buAutoNum type="alphaUcPeriod"/>
            </a:pPr>
            <a:r>
              <a:rPr lang="en-US" sz="1400">
                <a:solidFill>
                  <a:srgbClr val="242424"/>
                </a:solidFill>
              </a:rPr>
              <a:t>The default time on the account </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highlight>
                  <a:srgbClr val="FFFF00"/>
                </a:highlight>
              </a:rPr>
              <a:t>30 days</a:t>
            </a:r>
            <a:endParaRPr sz="1400">
              <a:solidFill>
                <a:srgbClr val="242424"/>
              </a:solidFill>
              <a:highlight>
                <a:srgbClr val="FFFF00"/>
              </a:highlight>
            </a:endParaRPr>
          </a:p>
          <a:p>
            <a:pPr marL="457200" lvl="0" indent="-317500" algn="l" rtl="0">
              <a:spcBef>
                <a:spcPts val="0"/>
              </a:spcBef>
              <a:spcAft>
                <a:spcPts val="0"/>
              </a:spcAft>
              <a:buClr>
                <a:srgbClr val="242424"/>
              </a:buClr>
              <a:buSzPts val="1400"/>
              <a:buAutoNum type="alphaUcPeriod"/>
            </a:pPr>
            <a:r>
              <a:rPr lang="en-US" sz="1400">
                <a:solidFill>
                  <a:srgbClr val="242424"/>
                </a:solidFill>
              </a:rPr>
              <a:t>50 days</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rPr>
              <a:t>90 days</a:t>
            </a:r>
            <a:endParaRPr sz="1400">
              <a:solidFill>
                <a:srgbClr val="242424"/>
              </a:solidFill>
              <a:highlight>
                <a:srgbClr val="FFFF00"/>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741" name="Google Shape;3741;g2961947477b_0_396"/>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742" name="Google Shape;3742;g2961947477b_0_396"/>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300</a:t>
            </a:fld>
            <a:endParaRPr>
              <a:solidFill>
                <a:srgbClr val="595959"/>
              </a:solidFill>
            </a:endParaRPr>
          </a:p>
        </p:txBody>
      </p:sp>
      <p:sp>
        <p:nvSpPr>
          <p:cNvPr id="3743" name="Google Shape;3743;g2961947477b_0_396"/>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3748"/>
        <p:cNvGrpSpPr/>
        <p:nvPr/>
      </p:nvGrpSpPr>
      <p:grpSpPr>
        <a:xfrm>
          <a:off x="0" y="0"/>
          <a:ext cx="0" cy="0"/>
          <a:chOff x="0" y="0"/>
          <a:chExt cx="0" cy="0"/>
        </a:xfrm>
      </p:grpSpPr>
      <p:sp>
        <p:nvSpPr>
          <p:cNvPr id="3749" name="Google Shape;3749;g2961947477b_0_40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750" name="Google Shape;3750;g2961947477b_0_40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400">
                <a:solidFill>
                  <a:srgbClr val="242424"/>
                </a:solidFill>
              </a:rPr>
              <a:t>If you want your Data warehouse available with no lag time, is it a good idea to consider disabling the auto-suspend functionality?</a:t>
            </a:r>
            <a:endParaRPr sz="1400">
              <a:solidFill>
                <a:srgbClr val="242424"/>
              </a:solidFill>
            </a:endParaRPr>
          </a:p>
          <a:p>
            <a:pPr marL="457200" lvl="0" indent="-317500" algn="l" rtl="0">
              <a:spcBef>
                <a:spcPts val="1625"/>
              </a:spcBef>
              <a:spcAft>
                <a:spcPts val="0"/>
              </a:spcAft>
              <a:buClr>
                <a:srgbClr val="242424"/>
              </a:buClr>
              <a:buSzPts val="1400"/>
              <a:buAutoNum type="alphaUcPeriod"/>
            </a:pPr>
            <a:r>
              <a:rPr lang="en-US" sz="1400">
                <a:solidFill>
                  <a:srgbClr val="242424"/>
                </a:solidFill>
              </a:rPr>
              <a:t>True</a:t>
            </a:r>
            <a:endParaRPr sz="1400">
              <a:solidFill>
                <a:srgbClr val="242424"/>
              </a:solidFill>
            </a:endParaRPr>
          </a:p>
          <a:p>
            <a:pPr marL="457200" lvl="0" indent="-317500" algn="l" rtl="0">
              <a:spcBef>
                <a:spcPts val="0"/>
              </a:spcBef>
              <a:spcAft>
                <a:spcPts val="0"/>
              </a:spcAft>
              <a:buClr>
                <a:srgbClr val="242424"/>
              </a:buClr>
              <a:buSzPts val="1400"/>
              <a:buAutoNum type="alphaUcPeriod"/>
            </a:pPr>
            <a:r>
              <a:rPr lang="en-US" sz="1400">
                <a:solidFill>
                  <a:srgbClr val="242424"/>
                </a:solidFill>
              </a:rPr>
              <a:t>False</a:t>
            </a:r>
            <a:endParaRPr sz="1400">
              <a:solidFill>
                <a:srgbClr val="242424"/>
              </a:solidFill>
            </a:endParaRPr>
          </a:p>
          <a:p>
            <a:pPr marL="0" lvl="0" indent="0" algn="l" rtl="0">
              <a:spcBef>
                <a:spcPts val="1625"/>
              </a:spcBef>
              <a:spcAft>
                <a:spcPts val="0"/>
              </a:spcAft>
              <a:buNone/>
            </a:pPr>
            <a:endParaRPr sz="1400">
              <a:solidFill>
                <a:srgbClr val="242424"/>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751" name="Google Shape;3751;g2961947477b_0_40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752" name="Google Shape;3752;g2961947477b_0_40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301</a:t>
            </a:fld>
            <a:endParaRPr>
              <a:solidFill>
                <a:srgbClr val="595959"/>
              </a:solidFill>
            </a:endParaRPr>
          </a:p>
        </p:txBody>
      </p:sp>
      <p:sp>
        <p:nvSpPr>
          <p:cNvPr id="3753" name="Google Shape;3753;g2961947477b_0_40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g2961947477b_0_414"/>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760" name="Google Shape;3760;g2961947477b_0_414"/>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400">
                <a:solidFill>
                  <a:srgbClr val="242424"/>
                </a:solidFill>
              </a:rPr>
              <a:t>If you want your Data warehouse available with no lag time, is it a good idea to consider disabling the auto-suspend functionality?</a:t>
            </a:r>
            <a:endParaRPr sz="1400">
              <a:solidFill>
                <a:srgbClr val="242424"/>
              </a:solidFill>
            </a:endParaRPr>
          </a:p>
          <a:p>
            <a:pPr marL="457200" lvl="0" indent="-317500" algn="l" rtl="0">
              <a:spcBef>
                <a:spcPts val="1625"/>
              </a:spcBef>
              <a:spcAft>
                <a:spcPts val="0"/>
              </a:spcAft>
              <a:buClr>
                <a:srgbClr val="242424"/>
              </a:buClr>
              <a:buSzPts val="1400"/>
              <a:buAutoNum type="alphaUcPeriod"/>
            </a:pPr>
            <a:r>
              <a:rPr lang="en-US" sz="1400">
                <a:solidFill>
                  <a:srgbClr val="242424"/>
                </a:solidFill>
                <a:highlight>
                  <a:srgbClr val="FFFF00"/>
                </a:highlight>
              </a:rPr>
              <a:t>True</a:t>
            </a:r>
            <a:endParaRPr sz="1400">
              <a:solidFill>
                <a:srgbClr val="242424"/>
              </a:solidFill>
              <a:highlight>
                <a:srgbClr val="FFFF00"/>
              </a:highlight>
            </a:endParaRPr>
          </a:p>
          <a:p>
            <a:pPr marL="457200" lvl="0" indent="-317500" algn="l" rtl="0">
              <a:spcBef>
                <a:spcPts val="0"/>
              </a:spcBef>
              <a:spcAft>
                <a:spcPts val="0"/>
              </a:spcAft>
              <a:buClr>
                <a:srgbClr val="242424"/>
              </a:buClr>
              <a:buSzPts val="1400"/>
              <a:buAutoNum type="alphaUcPeriod"/>
            </a:pPr>
            <a:r>
              <a:rPr lang="en-US" sz="1400">
                <a:solidFill>
                  <a:srgbClr val="242424"/>
                </a:solidFill>
              </a:rPr>
              <a:t>False</a:t>
            </a:r>
            <a:endParaRPr sz="1400">
              <a:solidFill>
                <a:srgbClr val="242424"/>
              </a:solidFill>
            </a:endParaRPr>
          </a:p>
          <a:p>
            <a:pPr marL="0" lvl="0" indent="0" algn="l" rtl="0">
              <a:spcBef>
                <a:spcPts val="1625"/>
              </a:spcBef>
              <a:spcAft>
                <a:spcPts val="0"/>
              </a:spcAft>
              <a:buNone/>
            </a:pPr>
            <a:endParaRPr sz="1400">
              <a:solidFill>
                <a:srgbClr val="242424"/>
              </a:solidFill>
            </a:endParaRPr>
          </a:p>
          <a:p>
            <a:pPr marL="0" lvl="0" indent="0" algn="l" rtl="0">
              <a:lnSpc>
                <a:spcPct val="100000"/>
              </a:lnSpc>
              <a:spcBef>
                <a:spcPts val="1067"/>
              </a:spcBef>
              <a:spcAft>
                <a:spcPts val="0"/>
              </a:spcAft>
              <a:buSzPts val="1500"/>
              <a:buNone/>
            </a:pPr>
            <a:r>
              <a:rPr lang="en-US" sz="1400">
                <a:solidFill>
                  <a:srgbClr val="4D4D4D"/>
                </a:solidFill>
                <a:highlight>
                  <a:srgbClr val="FFFFFF"/>
                </a:highlight>
              </a:rPr>
              <a:t>Explanation: </a:t>
            </a:r>
            <a:r>
              <a:rPr lang="en-US" sz="1400">
                <a:solidFill>
                  <a:srgbClr val="242424"/>
                </a:solidFill>
              </a:rPr>
              <a:t>You might consider disabling this functionality in two cases; if you have a heavy, steady workload; and if you require the warehouse always to be available with no delay time. However, disabling this might incur more compute costs, so you should consider the pros and cons.</a:t>
            </a:r>
            <a:endParaRPr sz="1400">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761" name="Google Shape;3761;g2961947477b_0_414"/>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762" name="Google Shape;3762;g2961947477b_0_414"/>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302</a:t>
            </a:fld>
            <a:endParaRPr>
              <a:solidFill>
                <a:srgbClr val="595959"/>
              </a:solidFill>
            </a:endParaRPr>
          </a:p>
        </p:txBody>
      </p:sp>
      <p:sp>
        <p:nvSpPr>
          <p:cNvPr id="3763" name="Google Shape;3763;g2961947477b_0_414"/>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3768"/>
        <p:cNvGrpSpPr/>
        <p:nvPr/>
      </p:nvGrpSpPr>
      <p:grpSpPr>
        <a:xfrm>
          <a:off x="0" y="0"/>
          <a:ext cx="0" cy="0"/>
          <a:chOff x="0" y="0"/>
          <a:chExt cx="0" cy="0"/>
        </a:xfrm>
      </p:grpSpPr>
      <p:sp>
        <p:nvSpPr>
          <p:cNvPr id="3769" name="Google Shape;3769;g2961947477b_0_423"/>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770" name="Google Shape;3770;g2961947477b_0_423"/>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327435" lvl="0" indent="0" algn="l" rtl="0">
              <a:lnSpc>
                <a:spcPct val="100000"/>
              </a:lnSpc>
              <a:spcBef>
                <a:spcPts val="9425"/>
              </a:spcBef>
              <a:spcAft>
                <a:spcPts val="0"/>
              </a:spcAft>
              <a:buNone/>
            </a:pPr>
            <a:r>
              <a:rPr lang="en-US" sz="1500">
                <a:solidFill>
                  <a:srgbClr val="242424"/>
                </a:solidFill>
              </a:rPr>
              <a:t>Our company wants to execute a complicated ETL process inside Snowflake every day on the new data that is coming. What is the best way to automate it? </a:t>
            </a:r>
            <a:endParaRPr sz="1400">
              <a:solidFill>
                <a:srgbClr val="242424"/>
              </a:solidFill>
            </a:endParaRPr>
          </a:p>
          <a:p>
            <a:pPr marL="457200" marR="386301" lvl="0" indent="-317500" algn="l" rtl="0">
              <a:lnSpc>
                <a:spcPct val="133280"/>
              </a:lnSpc>
              <a:spcBef>
                <a:spcPts val="2625"/>
              </a:spcBef>
              <a:spcAft>
                <a:spcPts val="0"/>
              </a:spcAft>
              <a:buClr>
                <a:srgbClr val="242424"/>
              </a:buClr>
              <a:buSzPts val="1400"/>
              <a:buAutoNum type="alphaUcPeriod"/>
            </a:pPr>
            <a:r>
              <a:rPr lang="en-US" sz="1500">
                <a:solidFill>
                  <a:srgbClr val="242424"/>
                </a:solidFill>
              </a:rPr>
              <a:t>Create an external script that runs every day at the same hour using AWS Lambda. </a:t>
            </a:r>
            <a:endParaRPr sz="1500">
              <a:solidFill>
                <a:srgbClr val="242424"/>
              </a:solidFill>
            </a:endParaRPr>
          </a:p>
          <a:p>
            <a:pPr marL="457200" lvl="0" indent="-317500" algn="l" rtl="0">
              <a:spcBef>
                <a:spcPts val="0"/>
              </a:spcBef>
              <a:spcAft>
                <a:spcPts val="0"/>
              </a:spcAft>
              <a:buClr>
                <a:srgbClr val="242424"/>
              </a:buClr>
              <a:buSzPts val="1400"/>
              <a:buAutoNum type="alphaUcPeriod"/>
            </a:pPr>
            <a:r>
              <a:rPr lang="en-US" sz="1500">
                <a:solidFill>
                  <a:srgbClr val="242424"/>
                </a:solidFill>
              </a:rPr>
              <a:t>Create a Snowflake task. </a:t>
            </a:r>
            <a:endParaRPr sz="1500">
              <a:solidFill>
                <a:srgbClr val="242424"/>
              </a:solidFill>
            </a:endParaRPr>
          </a:p>
          <a:p>
            <a:pPr marL="457200" lvl="0" indent="-317500" algn="l" rtl="0">
              <a:spcBef>
                <a:spcPts val="0"/>
              </a:spcBef>
              <a:spcAft>
                <a:spcPts val="0"/>
              </a:spcAft>
              <a:buClr>
                <a:srgbClr val="242424"/>
              </a:buClr>
              <a:buSzPts val="1400"/>
              <a:buAutoNum type="alphaUcPeriod"/>
            </a:pPr>
            <a:r>
              <a:rPr lang="en-US" sz="1500">
                <a:solidFill>
                  <a:srgbClr val="242424"/>
                </a:solidFill>
              </a:rPr>
              <a:t>Create a docker image and use it as an external function</a:t>
            </a:r>
            <a:endParaRPr sz="1400">
              <a:solidFill>
                <a:srgbClr val="242424"/>
              </a:solidFill>
            </a:endParaRPr>
          </a:p>
          <a:p>
            <a:pPr marL="457200" lvl="0" indent="0" algn="l" rtl="0">
              <a:spcBef>
                <a:spcPts val="1625"/>
              </a:spcBef>
              <a:spcAft>
                <a:spcPts val="0"/>
              </a:spcAft>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771" name="Google Shape;3771;g2961947477b_0_423"/>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772" name="Google Shape;3772;g2961947477b_0_423"/>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303</a:t>
            </a:fld>
            <a:endParaRPr>
              <a:solidFill>
                <a:srgbClr val="595959"/>
              </a:solidFill>
            </a:endParaRPr>
          </a:p>
        </p:txBody>
      </p:sp>
      <p:sp>
        <p:nvSpPr>
          <p:cNvPr id="3773" name="Google Shape;3773;g2961947477b_0_423"/>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3778"/>
        <p:cNvGrpSpPr/>
        <p:nvPr/>
      </p:nvGrpSpPr>
      <p:grpSpPr>
        <a:xfrm>
          <a:off x="0" y="0"/>
          <a:ext cx="0" cy="0"/>
          <a:chOff x="0" y="0"/>
          <a:chExt cx="0" cy="0"/>
        </a:xfrm>
      </p:grpSpPr>
      <p:sp>
        <p:nvSpPr>
          <p:cNvPr id="3779" name="Google Shape;3779;g2961947477b_0_432"/>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780" name="Google Shape;3780;g2961947477b_0_432"/>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327435" lvl="0" indent="0" algn="l" rtl="0">
              <a:lnSpc>
                <a:spcPct val="100000"/>
              </a:lnSpc>
              <a:spcBef>
                <a:spcPts val="9425"/>
              </a:spcBef>
              <a:spcAft>
                <a:spcPts val="0"/>
              </a:spcAft>
              <a:buNone/>
            </a:pPr>
            <a:r>
              <a:rPr lang="en-US" sz="1500">
                <a:solidFill>
                  <a:srgbClr val="242424"/>
                </a:solidFill>
              </a:rPr>
              <a:t>Our company wants to execute a complicated ETL process inside Snowflake every day on the new data that is coming. What is the best way to automate it? </a:t>
            </a:r>
            <a:endParaRPr sz="1400">
              <a:solidFill>
                <a:srgbClr val="242424"/>
              </a:solidFill>
            </a:endParaRPr>
          </a:p>
          <a:p>
            <a:pPr marL="457200" marR="386301" lvl="0" indent="-317500" algn="l" rtl="0">
              <a:lnSpc>
                <a:spcPct val="133280"/>
              </a:lnSpc>
              <a:spcBef>
                <a:spcPts val="2625"/>
              </a:spcBef>
              <a:spcAft>
                <a:spcPts val="0"/>
              </a:spcAft>
              <a:buClr>
                <a:srgbClr val="242424"/>
              </a:buClr>
              <a:buSzPts val="1400"/>
              <a:buAutoNum type="alphaUcPeriod"/>
            </a:pPr>
            <a:r>
              <a:rPr lang="en-US" sz="1500">
                <a:solidFill>
                  <a:srgbClr val="242424"/>
                </a:solidFill>
              </a:rPr>
              <a:t>Create an external script that runs every day at the same hour using AWS Lambda. </a:t>
            </a:r>
            <a:endParaRPr sz="1500">
              <a:solidFill>
                <a:srgbClr val="242424"/>
              </a:solidFill>
            </a:endParaRPr>
          </a:p>
          <a:p>
            <a:pPr marL="457200" lvl="0" indent="-317500" algn="l" rtl="0">
              <a:spcBef>
                <a:spcPts val="0"/>
              </a:spcBef>
              <a:spcAft>
                <a:spcPts val="0"/>
              </a:spcAft>
              <a:buClr>
                <a:srgbClr val="242424"/>
              </a:buClr>
              <a:buSzPts val="1400"/>
              <a:buAutoNum type="alphaUcPeriod"/>
            </a:pPr>
            <a:r>
              <a:rPr lang="en-US" sz="1500">
                <a:solidFill>
                  <a:srgbClr val="242424"/>
                </a:solidFill>
                <a:highlight>
                  <a:srgbClr val="FFFF00"/>
                </a:highlight>
              </a:rPr>
              <a:t>Create a Snowflake task. </a:t>
            </a:r>
            <a:endParaRPr sz="1500">
              <a:solidFill>
                <a:srgbClr val="242424"/>
              </a:solidFill>
              <a:highlight>
                <a:srgbClr val="FFFF00"/>
              </a:highlight>
            </a:endParaRPr>
          </a:p>
          <a:p>
            <a:pPr marL="457200" lvl="0" indent="-317500" algn="l" rtl="0">
              <a:spcBef>
                <a:spcPts val="0"/>
              </a:spcBef>
              <a:spcAft>
                <a:spcPts val="0"/>
              </a:spcAft>
              <a:buClr>
                <a:srgbClr val="242424"/>
              </a:buClr>
              <a:buSzPts val="1400"/>
              <a:buAutoNum type="alphaUcPeriod"/>
            </a:pPr>
            <a:r>
              <a:rPr lang="en-US" sz="1500">
                <a:solidFill>
                  <a:srgbClr val="242424"/>
                </a:solidFill>
              </a:rPr>
              <a:t>Create a docker image and use it as an external function</a:t>
            </a:r>
            <a:endParaRPr sz="1400">
              <a:solidFill>
                <a:srgbClr val="242424"/>
              </a:solidFill>
            </a:endParaRPr>
          </a:p>
          <a:p>
            <a:pPr marL="0" marR="458054" lvl="0" indent="0" algn="l" rtl="0">
              <a:lnSpc>
                <a:spcPct val="133280"/>
              </a:lnSpc>
              <a:spcBef>
                <a:spcPts val="2900"/>
              </a:spcBef>
              <a:spcAft>
                <a:spcPts val="0"/>
              </a:spcAft>
              <a:buNone/>
            </a:pPr>
            <a:r>
              <a:rPr lang="en-US" sz="1500">
                <a:solidFill>
                  <a:srgbClr val="242424"/>
                </a:solidFill>
              </a:rPr>
              <a:t>Explanation: The code runs inside Snowflake; it’s as easy as creating a task to run it daily at a specific hour. </a:t>
            </a: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781" name="Google Shape;3781;g2961947477b_0_432"/>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782" name="Google Shape;3782;g2961947477b_0_432"/>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304</a:t>
            </a:fld>
            <a:endParaRPr>
              <a:solidFill>
                <a:srgbClr val="595959"/>
              </a:solidFill>
            </a:endParaRPr>
          </a:p>
        </p:txBody>
      </p:sp>
      <p:sp>
        <p:nvSpPr>
          <p:cNvPr id="3783" name="Google Shape;3783;g2961947477b_0_432"/>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3788"/>
        <p:cNvGrpSpPr/>
        <p:nvPr/>
      </p:nvGrpSpPr>
      <p:grpSpPr>
        <a:xfrm>
          <a:off x="0" y="0"/>
          <a:ext cx="0" cy="0"/>
          <a:chOff x="0" y="0"/>
          <a:chExt cx="0" cy="0"/>
        </a:xfrm>
      </p:grpSpPr>
      <p:sp>
        <p:nvSpPr>
          <p:cNvPr id="3789" name="Google Shape;3789;g2961947477b_0_441"/>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790" name="Google Shape;3790;g2961947477b_0_441"/>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327435" lvl="0" indent="0" algn="l" rtl="0">
              <a:lnSpc>
                <a:spcPct val="100000"/>
              </a:lnSpc>
              <a:spcBef>
                <a:spcPts val="9425"/>
              </a:spcBef>
              <a:spcAft>
                <a:spcPts val="0"/>
              </a:spcAft>
              <a:buNone/>
            </a:pPr>
            <a:r>
              <a:rPr lang="en-US" sz="1500">
                <a:solidFill>
                  <a:srgbClr val="242424"/>
                </a:solidFill>
              </a:rPr>
              <a:t>Which is generally the slowest option when using the COPY INTO command?  </a:t>
            </a:r>
            <a:endParaRPr sz="1400">
              <a:solidFill>
                <a:srgbClr val="242424"/>
              </a:solidFill>
            </a:endParaRPr>
          </a:p>
          <a:p>
            <a:pPr marL="457200" marR="386301" lvl="0" indent="-317500" algn="l" rtl="0">
              <a:lnSpc>
                <a:spcPct val="100000"/>
              </a:lnSpc>
              <a:spcBef>
                <a:spcPts val="2625"/>
              </a:spcBef>
              <a:spcAft>
                <a:spcPts val="0"/>
              </a:spcAft>
              <a:buClr>
                <a:srgbClr val="242424"/>
              </a:buClr>
              <a:buSzPts val="1400"/>
              <a:buAutoNum type="alphaUcPeriod"/>
            </a:pPr>
            <a:r>
              <a:rPr lang="en-US" sz="1500">
                <a:solidFill>
                  <a:srgbClr val="242424"/>
                </a:solidFill>
              </a:rPr>
              <a:t>By path for internal stages and prefix for external </a:t>
            </a:r>
            <a:endParaRPr sz="1500">
              <a:solidFill>
                <a:srgbClr val="242424"/>
              </a:solidFill>
            </a:endParaRPr>
          </a:p>
          <a:p>
            <a:pPr marL="457200" marR="386301" lvl="0" indent="-317500" algn="l" rtl="0">
              <a:lnSpc>
                <a:spcPct val="100000"/>
              </a:lnSpc>
              <a:spcBef>
                <a:spcPts val="0"/>
              </a:spcBef>
              <a:spcAft>
                <a:spcPts val="0"/>
              </a:spcAft>
              <a:buClr>
                <a:srgbClr val="242424"/>
              </a:buClr>
              <a:buSzPts val="1400"/>
              <a:buAutoNum type="alphaUcPeriod"/>
            </a:pPr>
            <a:r>
              <a:rPr lang="en-US" sz="1500">
                <a:solidFill>
                  <a:srgbClr val="242424"/>
                </a:solidFill>
              </a:rPr>
              <a:t>Specifying a list of files to load</a:t>
            </a:r>
            <a:endParaRPr sz="1500">
              <a:solidFill>
                <a:srgbClr val="242424"/>
              </a:solidFill>
              <a:highlight>
                <a:srgbClr val="FFFF00"/>
              </a:highlight>
            </a:endParaRPr>
          </a:p>
          <a:p>
            <a:pPr marL="457200" lvl="0" indent="-317500" algn="l" rtl="0">
              <a:lnSpc>
                <a:spcPct val="100000"/>
              </a:lnSpc>
              <a:spcBef>
                <a:spcPts val="0"/>
              </a:spcBef>
              <a:spcAft>
                <a:spcPts val="0"/>
              </a:spcAft>
              <a:buClr>
                <a:srgbClr val="242424"/>
              </a:buClr>
              <a:buSzPts val="1400"/>
              <a:buAutoNum type="alphaUcPeriod"/>
            </a:pPr>
            <a:r>
              <a:rPr lang="en-US" sz="1500">
                <a:solidFill>
                  <a:srgbClr val="242424"/>
                </a:solidFill>
              </a:rPr>
              <a:t>Using pattern matching</a:t>
            </a:r>
            <a:endParaRPr sz="1400">
              <a:solidFill>
                <a:srgbClr val="242424"/>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791" name="Google Shape;3791;g2961947477b_0_441"/>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792" name="Google Shape;3792;g2961947477b_0_441"/>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305</a:t>
            </a:fld>
            <a:endParaRPr>
              <a:solidFill>
                <a:srgbClr val="595959"/>
              </a:solidFill>
            </a:endParaRPr>
          </a:p>
        </p:txBody>
      </p:sp>
      <p:sp>
        <p:nvSpPr>
          <p:cNvPr id="3793" name="Google Shape;3793;g2961947477b_0_441"/>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3798"/>
        <p:cNvGrpSpPr/>
        <p:nvPr/>
      </p:nvGrpSpPr>
      <p:grpSpPr>
        <a:xfrm>
          <a:off x="0" y="0"/>
          <a:ext cx="0" cy="0"/>
          <a:chOff x="0" y="0"/>
          <a:chExt cx="0" cy="0"/>
        </a:xfrm>
      </p:grpSpPr>
      <p:sp>
        <p:nvSpPr>
          <p:cNvPr id="3799" name="Google Shape;3799;g2961947477b_0_45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Mock Exam Questions</a:t>
            </a:r>
            <a:endParaRPr b="1"/>
          </a:p>
        </p:txBody>
      </p:sp>
      <p:sp>
        <p:nvSpPr>
          <p:cNvPr id="3800" name="Google Shape;3800;g2961947477b_0_45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marR="327435" lvl="0" indent="0" algn="l" rtl="0">
              <a:lnSpc>
                <a:spcPct val="100000"/>
              </a:lnSpc>
              <a:spcBef>
                <a:spcPts val="9425"/>
              </a:spcBef>
              <a:spcAft>
                <a:spcPts val="0"/>
              </a:spcAft>
              <a:buNone/>
            </a:pPr>
            <a:r>
              <a:rPr lang="en-US" sz="1400">
                <a:solidFill>
                  <a:srgbClr val="242424"/>
                </a:solidFill>
              </a:rPr>
              <a:t>Which is generally the slowest option when using the COPY INTO command?  </a:t>
            </a:r>
            <a:endParaRPr sz="1400">
              <a:solidFill>
                <a:srgbClr val="242424"/>
              </a:solidFill>
            </a:endParaRPr>
          </a:p>
          <a:p>
            <a:pPr marL="457200" marR="386301" lvl="0" indent="-317500" algn="l" rtl="0">
              <a:lnSpc>
                <a:spcPct val="100000"/>
              </a:lnSpc>
              <a:spcBef>
                <a:spcPts val="2625"/>
              </a:spcBef>
              <a:spcAft>
                <a:spcPts val="0"/>
              </a:spcAft>
              <a:buClr>
                <a:srgbClr val="242424"/>
              </a:buClr>
              <a:buSzPts val="1400"/>
              <a:buAutoNum type="alphaUcPeriod"/>
            </a:pPr>
            <a:r>
              <a:rPr lang="en-US" sz="1400">
                <a:solidFill>
                  <a:srgbClr val="242424"/>
                </a:solidFill>
              </a:rPr>
              <a:t>By path for internal stages and prefix for external </a:t>
            </a:r>
            <a:endParaRPr sz="1400">
              <a:solidFill>
                <a:srgbClr val="242424"/>
              </a:solidFill>
            </a:endParaRPr>
          </a:p>
          <a:p>
            <a:pPr marL="457200" marR="386301" lvl="0" indent="-317500" algn="l" rtl="0">
              <a:lnSpc>
                <a:spcPct val="100000"/>
              </a:lnSpc>
              <a:spcBef>
                <a:spcPts val="0"/>
              </a:spcBef>
              <a:spcAft>
                <a:spcPts val="0"/>
              </a:spcAft>
              <a:buClr>
                <a:srgbClr val="242424"/>
              </a:buClr>
              <a:buSzPts val="1400"/>
              <a:buAutoNum type="alphaUcPeriod"/>
            </a:pPr>
            <a:r>
              <a:rPr lang="en-US" sz="1400">
                <a:solidFill>
                  <a:srgbClr val="242424"/>
                </a:solidFill>
              </a:rPr>
              <a:t>Specifying a list of files to load</a:t>
            </a:r>
            <a:endParaRPr sz="1400">
              <a:solidFill>
                <a:srgbClr val="242424"/>
              </a:solidFill>
              <a:highlight>
                <a:srgbClr val="FFFF00"/>
              </a:highlight>
            </a:endParaRPr>
          </a:p>
          <a:p>
            <a:pPr marL="457200" lvl="0" indent="-317500" algn="l" rtl="0">
              <a:lnSpc>
                <a:spcPct val="100000"/>
              </a:lnSpc>
              <a:spcBef>
                <a:spcPts val="0"/>
              </a:spcBef>
              <a:spcAft>
                <a:spcPts val="0"/>
              </a:spcAft>
              <a:buClr>
                <a:srgbClr val="242424"/>
              </a:buClr>
              <a:buSzPts val="1400"/>
              <a:buAutoNum type="alphaUcPeriod"/>
            </a:pPr>
            <a:r>
              <a:rPr lang="en-US" sz="1400">
                <a:solidFill>
                  <a:srgbClr val="242424"/>
                </a:solidFill>
                <a:highlight>
                  <a:srgbClr val="FFFF00"/>
                </a:highlight>
              </a:rPr>
              <a:t>Using pattern matching</a:t>
            </a:r>
            <a:endParaRPr sz="1400">
              <a:solidFill>
                <a:srgbClr val="242424"/>
              </a:solidFill>
              <a:highlight>
                <a:srgbClr val="FFFF00"/>
              </a:highlight>
            </a:endParaRPr>
          </a:p>
          <a:p>
            <a:pPr marL="0" lvl="0" indent="0" algn="l" rtl="0">
              <a:lnSpc>
                <a:spcPct val="100000"/>
              </a:lnSpc>
              <a:spcBef>
                <a:spcPts val="1067"/>
              </a:spcBef>
              <a:spcAft>
                <a:spcPts val="0"/>
              </a:spcAft>
              <a:buSzPts val="1500"/>
              <a:buNone/>
            </a:pPr>
            <a:endParaRPr sz="1400">
              <a:solidFill>
                <a:srgbClr val="4D4D4D"/>
              </a:solidFill>
              <a:highlight>
                <a:srgbClr val="FFFFFF"/>
              </a:highlight>
            </a:endParaRPr>
          </a:p>
          <a:p>
            <a:pPr marL="0" lvl="0" indent="0" algn="l" rtl="0">
              <a:lnSpc>
                <a:spcPct val="100000"/>
              </a:lnSpc>
              <a:spcBef>
                <a:spcPts val="1067"/>
              </a:spcBef>
              <a:spcAft>
                <a:spcPts val="0"/>
              </a:spcAft>
              <a:buSzPts val="1500"/>
              <a:buNone/>
            </a:pPr>
            <a:r>
              <a:rPr lang="en-US" sz="1400">
                <a:solidFill>
                  <a:srgbClr val="4D4D4D"/>
                </a:solidFill>
                <a:highlight>
                  <a:srgbClr val="FFFFFF"/>
                </a:highlight>
              </a:rPr>
              <a:t>Explanation: </a:t>
            </a:r>
            <a:r>
              <a:rPr lang="en-US" sz="1400">
                <a:solidFill>
                  <a:srgbClr val="242424"/>
                </a:solidFill>
              </a:rPr>
              <a:t>These are the three options the COPY INTO command supports for loading data. Specifying a list of files to load is the fastest one, and using pattern matching is usually the slowes</a:t>
            </a:r>
            <a:r>
              <a:rPr lang="en-US" sz="1500">
                <a:solidFill>
                  <a:srgbClr val="242424"/>
                </a:solidFill>
              </a:rPr>
              <a:t>t.</a:t>
            </a: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3801" name="Google Shape;3801;g2961947477b_0_45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3802" name="Google Shape;3802;g2961947477b_0_45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306</a:t>
            </a:fld>
            <a:endParaRPr>
              <a:solidFill>
                <a:srgbClr val="595959"/>
              </a:solidFill>
            </a:endParaRPr>
          </a:p>
        </p:txBody>
      </p:sp>
      <p:sp>
        <p:nvSpPr>
          <p:cNvPr id="3803" name="Google Shape;3803;g2961947477b_0_45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g25cd0f7e00a_0_833"/>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Considerations of Data Loading</a:t>
            </a:r>
            <a:endParaRPr/>
          </a:p>
        </p:txBody>
      </p:sp>
      <p:sp>
        <p:nvSpPr>
          <p:cNvPr id="1253" name="Google Shape;1253;g25cd0f7e00a_0_83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77500" lnSpcReduction="20000"/>
          </a:bodyPr>
          <a:lstStyle/>
          <a:p>
            <a:pPr marL="0" lvl="0" indent="0" algn="l" rtl="0">
              <a:lnSpc>
                <a:spcPct val="115000"/>
              </a:lnSpc>
              <a:spcBef>
                <a:spcPts val="0"/>
              </a:spcBef>
              <a:spcAft>
                <a:spcPts val="0"/>
              </a:spcAft>
              <a:buNone/>
            </a:pPr>
            <a:r>
              <a:rPr lang="en-US" sz="3000">
                <a:solidFill>
                  <a:srgbClr val="374151"/>
                </a:solidFill>
              </a:rPr>
              <a:t>Using Lists of Files for Loading</a:t>
            </a:r>
            <a:endParaRPr sz="3000">
              <a:solidFill>
                <a:srgbClr val="374151"/>
              </a:solidFill>
            </a:endParaRPr>
          </a:p>
          <a:p>
            <a:pPr marL="457200" lvl="0" indent="-333375" algn="l" rtl="0">
              <a:lnSpc>
                <a:spcPct val="115000"/>
              </a:lnSpc>
              <a:spcBef>
                <a:spcPts val="1500"/>
              </a:spcBef>
              <a:spcAft>
                <a:spcPts val="0"/>
              </a:spcAft>
              <a:buClr>
                <a:srgbClr val="374151"/>
              </a:buClr>
              <a:buSzPct val="100000"/>
              <a:buFont typeface="Arial"/>
              <a:buChar char="●"/>
            </a:pPr>
            <a:r>
              <a:rPr lang="en-US" sz="3000" b="0">
                <a:solidFill>
                  <a:srgbClr val="374151"/>
                </a:solidFill>
              </a:rPr>
              <a:t>COPY INTO &lt;table&gt; supports FILES parameter to load by name.</a:t>
            </a:r>
            <a:endParaRPr sz="3000" b="0">
              <a:solidFill>
                <a:srgbClr val="374151"/>
              </a:solidFill>
            </a:endParaRPr>
          </a:p>
          <a:p>
            <a:pPr marL="457200" lvl="0" indent="-333375" algn="l" rtl="0">
              <a:lnSpc>
                <a:spcPct val="115000"/>
              </a:lnSpc>
              <a:spcBef>
                <a:spcPts val="0"/>
              </a:spcBef>
              <a:spcAft>
                <a:spcPts val="0"/>
              </a:spcAft>
              <a:buClr>
                <a:srgbClr val="374151"/>
              </a:buClr>
              <a:buSzPct val="100000"/>
              <a:buFont typeface="Arial"/>
              <a:buChar char="●"/>
            </a:pPr>
            <a:r>
              <a:rPr lang="en-US" sz="3000" b="0">
                <a:solidFill>
                  <a:srgbClr val="374151"/>
                </a:solidFill>
              </a:rPr>
              <a:t>Efficient method, but limited to 1,000 files per command.</a:t>
            </a:r>
            <a:endParaRPr sz="3000" b="0">
              <a:solidFill>
                <a:srgbClr val="374151"/>
              </a:solidFill>
            </a:endParaRPr>
          </a:p>
          <a:p>
            <a:pPr marL="0" lvl="0" indent="0" algn="l" rtl="0">
              <a:lnSpc>
                <a:spcPct val="115000"/>
              </a:lnSpc>
              <a:spcBef>
                <a:spcPts val="1500"/>
              </a:spcBef>
              <a:spcAft>
                <a:spcPts val="0"/>
              </a:spcAft>
              <a:buClr>
                <a:schemeClr val="dk1"/>
              </a:buClr>
              <a:buSzPct val="36666"/>
              <a:buFont typeface="Arial"/>
              <a:buNone/>
            </a:pPr>
            <a:r>
              <a:rPr lang="en-US" sz="3000">
                <a:solidFill>
                  <a:srgbClr val="374151"/>
                </a:solidFill>
              </a:rPr>
              <a:t>Pattern Matching for File Selection</a:t>
            </a:r>
            <a:endParaRPr sz="3000">
              <a:solidFill>
                <a:srgbClr val="374151"/>
              </a:solidFill>
            </a:endParaRPr>
          </a:p>
          <a:p>
            <a:pPr marL="457200" lvl="0" indent="-333375" algn="l" rtl="0">
              <a:lnSpc>
                <a:spcPct val="115000"/>
              </a:lnSpc>
              <a:spcBef>
                <a:spcPts val="1500"/>
              </a:spcBef>
              <a:spcAft>
                <a:spcPts val="0"/>
              </a:spcAft>
              <a:buClr>
                <a:srgbClr val="374151"/>
              </a:buClr>
              <a:buSzPct val="100000"/>
              <a:buFont typeface="Arial"/>
              <a:buChar char="●"/>
            </a:pPr>
            <a:r>
              <a:rPr lang="en-US" sz="3000" b="0">
                <a:solidFill>
                  <a:srgbClr val="374151"/>
                </a:solidFill>
              </a:rPr>
              <a:t>COPY INTO &lt;table&gt; supports PATTERN parameter for regular expression-based selection.</a:t>
            </a:r>
            <a:endParaRPr sz="3000" b="0">
              <a:solidFill>
                <a:srgbClr val="374151"/>
              </a:solidFill>
            </a:endParaRPr>
          </a:p>
          <a:p>
            <a:pPr marL="457200" lvl="0" indent="-333375" algn="l" rtl="0">
              <a:lnSpc>
                <a:spcPct val="115000"/>
              </a:lnSpc>
              <a:spcBef>
                <a:spcPts val="0"/>
              </a:spcBef>
              <a:spcAft>
                <a:spcPts val="0"/>
              </a:spcAft>
              <a:buClr>
                <a:srgbClr val="374151"/>
              </a:buClr>
              <a:buSzPct val="100000"/>
              <a:buFont typeface="Arial"/>
              <a:buChar char="●"/>
            </a:pPr>
            <a:r>
              <a:rPr lang="en-US" sz="3000" b="0">
                <a:solidFill>
                  <a:srgbClr val="374151"/>
                </a:solidFill>
              </a:rPr>
              <a:t>More flexible, but slower than direct file naming.</a:t>
            </a:r>
            <a:endParaRPr sz="3000" b="0">
              <a:solidFill>
                <a:srgbClr val="374151"/>
              </a:solidFill>
            </a:endParaRPr>
          </a:p>
          <a:p>
            <a:pPr marL="0" lvl="0" indent="0" algn="l" rtl="0">
              <a:lnSpc>
                <a:spcPct val="115000"/>
              </a:lnSpc>
              <a:spcBef>
                <a:spcPts val="1500"/>
              </a:spcBef>
              <a:spcAft>
                <a:spcPts val="0"/>
              </a:spcAft>
              <a:buNone/>
            </a:pPr>
            <a:r>
              <a:rPr lang="en-US" sz="3000"/>
              <a:t>Understanding Load Metadata and Loading Older Files</a:t>
            </a:r>
            <a:endParaRPr sz="3000">
              <a:solidFill>
                <a:srgbClr val="374151"/>
              </a:solidFill>
            </a:endParaRPr>
          </a:p>
          <a:p>
            <a:pPr marL="457200" lvl="0" indent="-333375" algn="l" rtl="0">
              <a:lnSpc>
                <a:spcPct val="115000"/>
              </a:lnSpc>
              <a:spcBef>
                <a:spcPts val="1500"/>
              </a:spcBef>
              <a:spcAft>
                <a:spcPts val="0"/>
              </a:spcAft>
              <a:buClr>
                <a:srgbClr val="374151"/>
              </a:buClr>
              <a:buSzPct val="100000"/>
              <a:buFont typeface="Arial"/>
              <a:buChar char="●"/>
            </a:pPr>
            <a:r>
              <a:rPr lang="en-US" sz="3000" b="0">
                <a:solidFill>
                  <a:srgbClr val="374151"/>
                </a:solidFill>
              </a:rPr>
              <a:t>Snowflake maintains detailed metadata for each table with data load info.</a:t>
            </a:r>
            <a:endParaRPr sz="3000" b="0">
              <a:solidFill>
                <a:srgbClr val="374151"/>
              </a:solidFill>
            </a:endParaRPr>
          </a:p>
          <a:p>
            <a:pPr marL="457200" lvl="0" indent="-333375" algn="l" rtl="0">
              <a:lnSpc>
                <a:spcPct val="115000"/>
              </a:lnSpc>
              <a:spcBef>
                <a:spcPts val="0"/>
              </a:spcBef>
              <a:spcAft>
                <a:spcPts val="0"/>
              </a:spcAft>
              <a:buClr>
                <a:srgbClr val="374151"/>
              </a:buClr>
              <a:buSzPct val="100000"/>
              <a:buFont typeface="Arial"/>
              <a:buChar char="●"/>
            </a:pPr>
            <a:r>
              <a:rPr lang="en-US" sz="3000" b="0">
                <a:solidFill>
                  <a:srgbClr val="374151"/>
                </a:solidFill>
              </a:rPr>
              <a:t>Load metadata expires after 64 days.</a:t>
            </a:r>
            <a:endParaRPr sz="3000" b="0">
              <a:solidFill>
                <a:srgbClr val="374151"/>
              </a:solidFill>
            </a:endParaRPr>
          </a:p>
          <a:p>
            <a:pPr marL="457200" lvl="0" indent="-333375" algn="l" rtl="0">
              <a:lnSpc>
                <a:spcPct val="115000"/>
              </a:lnSpc>
              <a:spcBef>
                <a:spcPts val="0"/>
              </a:spcBef>
              <a:spcAft>
                <a:spcPts val="0"/>
              </a:spcAft>
              <a:buClr>
                <a:srgbClr val="374151"/>
              </a:buClr>
              <a:buSzPct val="100000"/>
              <a:buFont typeface="Arial"/>
              <a:buChar char="●"/>
            </a:pPr>
            <a:r>
              <a:rPr lang="en-US" sz="3000" b="0">
                <a:solidFill>
                  <a:srgbClr val="374151"/>
                </a:solidFill>
              </a:rPr>
              <a:t>Files with LAST_MODIFIED date older than 64 days may be skipped.</a:t>
            </a:r>
            <a:endParaRPr sz="3000" b="0">
              <a:solidFill>
                <a:srgbClr val="374151"/>
              </a:solidFill>
            </a:endParaRPr>
          </a:p>
          <a:p>
            <a:pPr marL="0" lvl="0" indent="0" algn="l" rtl="0">
              <a:lnSpc>
                <a:spcPct val="115000"/>
              </a:lnSpc>
              <a:spcBef>
                <a:spcPts val="1500"/>
              </a:spcBef>
              <a:spcAft>
                <a:spcPts val="0"/>
              </a:spcAft>
              <a:buNone/>
            </a:pPr>
            <a:endParaRPr sz="4889"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1500"/>
              </a:spcAft>
              <a:buNone/>
            </a:pPr>
            <a:endParaRPr/>
          </a:p>
        </p:txBody>
      </p:sp>
      <p:sp>
        <p:nvSpPr>
          <p:cNvPr id="1254" name="Google Shape;1254;g25cd0f7e00a_0_83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31</a:t>
            </a:fld>
            <a:endParaRPr/>
          </a:p>
        </p:txBody>
      </p:sp>
      <p:pic>
        <p:nvPicPr>
          <p:cNvPr id="1255" name="Google Shape;1255;g25cd0f7e00a_0_833"/>
          <p:cNvPicPr preferRelativeResize="0"/>
          <p:nvPr/>
        </p:nvPicPr>
        <p:blipFill>
          <a:blip r:embed="rId3">
            <a:alphaModFix/>
          </a:blip>
          <a:stretch>
            <a:fillRect/>
          </a:stretch>
        </p:blipFill>
        <p:spPr>
          <a:xfrm>
            <a:off x="1570075" y="4663125"/>
            <a:ext cx="8239125" cy="1143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g294317b3159_0_42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Considerations of Data Loading</a:t>
            </a:r>
            <a:endParaRPr/>
          </a:p>
        </p:txBody>
      </p:sp>
      <p:sp>
        <p:nvSpPr>
          <p:cNvPr id="1262" name="Google Shape;1262;g294317b3159_0_42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1400">
                <a:solidFill>
                  <a:srgbClr val="374151"/>
                </a:solidFill>
              </a:rPr>
              <a:t>Handling Files with Expired Metadata</a:t>
            </a:r>
            <a:endParaRPr sz="1400">
              <a:solidFill>
                <a:srgbClr val="374151"/>
              </a:solidFill>
            </a:endParaRPr>
          </a:p>
          <a:p>
            <a:pPr marL="457200" lvl="0" indent="-317500" algn="l" rtl="0">
              <a:lnSpc>
                <a:spcPct val="115000"/>
              </a:lnSpc>
              <a:spcBef>
                <a:spcPts val="1500"/>
              </a:spcBef>
              <a:spcAft>
                <a:spcPts val="0"/>
              </a:spcAft>
              <a:buClr>
                <a:srgbClr val="374151"/>
              </a:buClr>
              <a:buSzPts val="1400"/>
              <a:buFont typeface="Arial"/>
              <a:buChar char="●"/>
            </a:pPr>
            <a:r>
              <a:rPr lang="en-US" sz="1400" b="0">
                <a:solidFill>
                  <a:srgbClr val="374151"/>
                </a:solidFill>
              </a:rPr>
              <a:t>LOAD_UNCERTAIN_FILES Option: Load files with expired metadata without duplicating.</a:t>
            </a:r>
            <a:endParaRPr sz="1400" b="0">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sz="1400" b="0">
                <a:solidFill>
                  <a:srgbClr val="374151"/>
                </a:solidFill>
              </a:rPr>
              <a:t>FORCE Option: Loads all files, potentially causing duplication.</a:t>
            </a:r>
            <a:endParaRPr sz="1400" b="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en-US" sz="1400">
                <a:solidFill>
                  <a:srgbClr val="374151"/>
                </a:solidFill>
              </a:rPr>
              <a:t>Working with JSON and CSV Data</a:t>
            </a:r>
            <a:endParaRPr sz="1400">
              <a:solidFill>
                <a:srgbClr val="374151"/>
              </a:solidFill>
            </a:endParaRPr>
          </a:p>
          <a:p>
            <a:pPr marL="457200" lvl="0" indent="-317500" algn="l" rtl="0">
              <a:lnSpc>
                <a:spcPct val="115000"/>
              </a:lnSpc>
              <a:spcBef>
                <a:spcPts val="1500"/>
              </a:spcBef>
              <a:spcAft>
                <a:spcPts val="0"/>
              </a:spcAft>
              <a:buClr>
                <a:srgbClr val="374151"/>
              </a:buClr>
              <a:buSzPts val="1400"/>
              <a:buFont typeface="Arial"/>
              <a:buChar char="●"/>
            </a:pPr>
            <a:r>
              <a:rPr lang="en-US" sz="1400" b="0">
                <a:solidFill>
                  <a:srgbClr val="374151"/>
                </a:solidFill>
              </a:rPr>
              <a:t>JSON: Use STRIP_NULL_VALUES to avoid storing 'null' as strings.</a:t>
            </a:r>
            <a:endParaRPr sz="1400" b="0">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sz="1400" b="0">
                <a:solidFill>
                  <a:srgbClr val="374151"/>
                </a:solidFill>
              </a:rPr>
              <a:t>CSV: TRIM_SPACE option trims leading spaces and considers quotation marks.</a:t>
            </a:r>
            <a:endParaRPr sz="1400" b="0">
              <a:solidFill>
                <a:srgbClr val="374151"/>
              </a:solidFill>
            </a:endParaRPr>
          </a:p>
          <a:p>
            <a:pPr marL="0" lvl="0" indent="0" algn="l" rtl="0">
              <a:lnSpc>
                <a:spcPct val="115000"/>
              </a:lnSpc>
              <a:spcBef>
                <a:spcPts val="1500"/>
              </a:spcBef>
              <a:spcAft>
                <a:spcPts val="0"/>
              </a:spcAft>
              <a:buNone/>
            </a:pPr>
            <a:endParaRPr sz="4889"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1500"/>
              </a:spcAft>
              <a:buNone/>
            </a:pPr>
            <a:endParaRPr/>
          </a:p>
        </p:txBody>
      </p:sp>
      <p:sp>
        <p:nvSpPr>
          <p:cNvPr id="1263" name="Google Shape;1263;g294317b3159_0_42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293e5f704d1_0_633"/>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200"/>
              <a:t>Managing Regular Data Loads</a:t>
            </a:r>
            <a:endParaRPr sz="3200"/>
          </a:p>
        </p:txBody>
      </p:sp>
      <p:sp>
        <p:nvSpPr>
          <p:cNvPr id="1270" name="Google Shape;1270;g293e5f704d1_0_63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32500" lnSpcReduction="20000"/>
          </a:bodyPr>
          <a:lstStyle/>
          <a:p>
            <a:pPr marL="0" lvl="0" indent="0" algn="l" rtl="0">
              <a:lnSpc>
                <a:spcPct val="115000"/>
              </a:lnSpc>
              <a:spcBef>
                <a:spcPts val="0"/>
              </a:spcBef>
              <a:spcAft>
                <a:spcPts val="0"/>
              </a:spcAft>
              <a:buNone/>
            </a:pPr>
            <a:r>
              <a:rPr lang="en-US" sz="4850">
                <a:solidFill>
                  <a:srgbClr val="374151"/>
                </a:solidFill>
              </a:rPr>
              <a:t>Partitioning Staged Data Files</a:t>
            </a:r>
            <a:endParaRPr sz="4850">
              <a:solidFill>
                <a:srgbClr val="374151"/>
              </a:solidFill>
            </a:endParaRPr>
          </a:p>
          <a:p>
            <a:pPr marL="457200" lvl="0" indent="-305593" algn="l" rtl="0">
              <a:lnSpc>
                <a:spcPct val="115000"/>
              </a:lnSpc>
              <a:spcBef>
                <a:spcPts val="1500"/>
              </a:spcBef>
              <a:spcAft>
                <a:spcPts val="0"/>
              </a:spcAft>
              <a:buClr>
                <a:srgbClr val="374151"/>
              </a:buClr>
              <a:buSzPct val="100000"/>
              <a:buFont typeface="Arial"/>
              <a:buChar char="●"/>
            </a:pPr>
            <a:r>
              <a:rPr lang="en-US" sz="4850" b="0">
                <a:solidFill>
                  <a:srgbClr val="374151"/>
                </a:solidFill>
              </a:rPr>
              <a:t>What: Separate data in Snowflake stages or external locations using logical, granular paths.</a:t>
            </a:r>
            <a:endParaRPr sz="4850" b="0">
              <a:solidFill>
                <a:srgbClr val="374151"/>
              </a:solidFill>
            </a:endParaRPr>
          </a:p>
          <a:p>
            <a:pPr marL="457200" lvl="0" indent="-305593" algn="l" rtl="0">
              <a:lnSpc>
                <a:spcPct val="115000"/>
              </a:lnSpc>
              <a:spcBef>
                <a:spcPts val="0"/>
              </a:spcBef>
              <a:spcAft>
                <a:spcPts val="0"/>
              </a:spcAft>
              <a:buClr>
                <a:srgbClr val="374151"/>
              </a:buClr>
              <a:buSzPct val="100000"/>
              <a:buFont typeface="Arial"/>
              <a:buChar char="●"/>
            </a:pPr>
            <a:r>
              <a:rPr lang="en-US" sz="4850" b="0">
                <a:solidFill>
                  <a:srgbClr val="374151"/>
                </a:solidFill>
              </a:rPr>
              <a:t>Why: Allows copying data fractionally, optimizing regular imports and ETL processes.</a:t>
            </a:r>
            <a:endParaRPr sz="4850" b="0">
              <a:solidFill>
                <a:srgbClr val="374151"/>
              </a:solidFill>
            </a:endParaRPr>
          </a:p>
          <a:p>
            <a:pPr marL="457200" lvl="0" indent="-305593" algn="l" rtl="0">
              <a:lnSpc>
                <a:spcPct val="115000"/>
              </a:lnSpc>
              <a:spcBef>
                <a:spcPts val="0"/>
              </a:spcBef>
              <a:spcAft>
                <a:spcPts val="0"/>
              </a:spcAft>
              <a:buClr>
                <a:srgbClr val="374151"/>
              </a:buClr>
              <a:buSzPct val="100000"/>
              <a:buFont typeface="Arial"/>
              <a:buChar char="●"/>
            </a:pPr>
            <a:r>
              <a:rPr lang="en-US" sz="4850" b="0">
                <a:solidFill>
                  <a:srgbClr val="374151"/>
                </a:solidFill>
              </a:rPr>
              <a:t>Examples:</a:t>
            </a:r>
            <a:endParaRPr sz="4850" b="0">
              <a:solidFill>
                <a:srgbClr val="374151"/>
              </a:solidFill>
            </a:endParaRPr>
          </a:p>
          <a:p>
            <a:pPr marL="914400" lvl="1" indent="-305593" algn="l" rtl="0">
              <a:lnSpc>
                <a:spcPct val="115000"/>
              </a:lnSpc>
              <a:spcBef>
                <a:spcPts val="0"/>
              </a:spcBef>
              <a:spcAft>
                <a:spcPts val="0"/>
              </a:spcAft>
              <a:buClr>
                <a:srgbClr val="374151"/>
              </a:buClr>
              <a:buSzPct val="100000"/>
              <a:buFont typeface="Arial"/>
              <a:buChar char="●"/>
            </a:pPr>
            <a:r>
              <a:rPr lang="en-US" sz="4850">
                <a:solidFill>
                  <a:srgbClr val="374151"/>
                </a:solidFill>
              </a:rPr>
              <a:t>s3://bucket_name/application_one/2016/07/01/11/</a:t>
            </a:r>
            <a:endParaRPr sz="4850">
              <a:solidFill>
                <a:srgbClr val="374151"/>
              </a:solidFill>
            </a:endParaRPr>
          </a:p>
          <a:p>
            <a:pPr marL="914400" lvl="1" indent="-305593" algn="l" rtl="0">
              <a:lnSpc>
                <a:spcPct val="115000"/>
              </a:lnSpc>
              <a:spcBef>
                <a:spcPts val="0"/>
              </a:spcBef>
              <a:spcAft>
                <a:spcPts val="0"/>
              </a:spcAft>
              <a:buClr>
                <a:srgbClr val="374151"/>
              </a:buClr>
              <a:buSzPct val="100000"/>
              <a:buFont typeface="Arial"/>
              <a:buChar char="●"/>
            </a:pPr>
            <a:r>
              <a:rPr lang="en-US" sz="4850">
                <a:solidFill>
                  <a:srgbClr val="374151"/>
                </a:solidFill>
              </a:rPr>
              <a:t>s3://bucket_name/application_two/location_one/2016/07/01/14/</a:t>
            </a:r>
            <a:endParaRPr sz="4850">
              <a:solidFill>
                <a:srgbClr val="374151"/>
              </a:solidFill>
            </a:endParaRPr>
          </a:p>
          <a:p>
            <a:pPr marL="457200" lvl="0" indent="-305593" algn="l" rtl="0">
              <a:lnSpc>
                <a:spcPct val="115000"/>
              </a:lnSpc>
              <a:spcBef>
                <a:spcPts val="0"/>
              </a:spcBef>
              <a:spcAft>
                <a:spcPts val="0"/>
              </a:spcAft>
              <a:buClr>
                <a:srgbClr val="374151"/>
              </a:buClr>
              <a:buSzPct val="100000"/>
              <a:buFont typeface="Arial"/>
              <a:buChar char="●"/>
            </a:pPr>
            <a:r>
              <a:rPr lang="en-US" sz="4850" b="0">
                <a:solidFill>
                  <a:srgbClr val="374151"/>
                </a:solidFill>
              </a:rPr>
              <a:t>Note: Consider 10-15 min increment subfolders within hourly folders for optimal performance.</a:t>
            </a:r>
            <a:endParaRPr sz="4850" b="0">
              <a:solidFill>
                <a:srgbClr val="374151"/>
              </a:solidFill>
            </a:endParaRPr>
          </a:p>
          <a:p>
            <a:pPr marL="0" lvl="0" indent="0" algn="l" rtl="0">
              <a:lnSpc>
                <a:spcPct val="115000"/>
              </a:lnSpc>
              <a:spcBef>
                <a:spcPts val="1500"/>
              </a:spcBef>
              <a:spcAft>
                <a:spcPts val="0"/>
              </a:spcAft>
              <a:buNone/>
            </a:pPr>
            <a:r>
              <a:rPr lang="en-US" sz="4850">
                <a:solidFill>
                  <a:srgbClr val="374151"/>
                </a:solidFill>
              </a:rPr>
              <a:t>Loading &amp; Removing Staged Data</a:t>
            </a:r>
            <a:endParaRPr sz="4850">
              <a:solidFill>
                <a:srgbClr val="374151"/>
              </a:solidFill>
            </a:endParaRPr>
          </a:p>
          <a:p>
            <a:pPr marL="457200" lvl="0" indent="-305593" algn="l" rtl="0">
              <a:lnSpc>
                <a:spcPct val="115000"/>
              </a:lnSpc>
              <a:spcBef>
                <a:spcPts val="1500"/>
              </a:spcBef>
              <a:spcAft>
                <a:spcPts val="0"/>
              </a:spcAft>
              <a:buClr>
                <a:srgbClr val="374151"/>
              </a:buClr>
              <a:buSzPct val="100000"/>
              <a:buFont typeface="Arial"/>
              <a:buChar char="●"/>
            </a:pPr>
            <a:r>
              <a:rPr lang="en-US" sz="4850" b="0">
                <a:solidFill>
                  <a:srgbClr val="374151"/>
                </a:solidFill>
              </a:rPr>
              <a:t>Loading:</a:t>
            </a:r>
            <a:endParaRPr sz="4850" b="0">
              <a:solidFill>
                <a:srgbClr val="374151"/>
              </a:solidFill>
            </a:endParaRPr>
          </a:p>
          <a:p>
            <a:pPr marL="914400" lvl="1" indent="-305593" algn="l" rtl="0">
              <a:lnSpc>
                <a:spcPct val="115000"/>
              </a:lnSpc>
              <a:spcBef>
                <a:spcPts val="0"/>
              </a:spcBef>
              <a:spcAft>
                <a:spcPts val="0"/>
              </a:spcAft>
              <a:buClr>
                <a:srgbClr val="374151"/>
              </a:buClr>
              <a:buSzPct val="100000"/>
              <a:buFont typeface="Arial"/>
              <a:buChar char="●"/>
            </a:pPr>
            <a:r>
              <a:rPr lang="en-US" sz="4850">
                <a:solidFill>
                  <a:srgbClr val="374151"/>
                </a:solidFill>
              </a:rPr>
              <a:t>Load files into Snowflake tables by specifying the exact path.</a:t>
            </a:r>
            <a:endParaRPr sz="4850">
              <a:solidFill>
                <a:srgbClr val="374151"/>
              </a:solidFill>
            </a:endParaRPr>
          </a:p>
          <a:p>
            <a:pPr marL="457200" lvl="0" indent="-305593" algn="l" rtl="0">
              <a:lnSpc>
                <a:spcPct val="115000"/>
              </a:lnSpc>
              <a:spcBef>
                <a:spcPts val="0"/>
              </a:spcBef>
              <a:spcAft>
                <a:spcPts val="0"/>
              </a:spcAft>
              <a:buClr>
                <a:srgbClr val="374151"/>
              </a:buClr>
              <a:buSzPct val="100000"/>
              <a:buFont typeface="Arial"/>
              <a:buChar char="●"/>
            </a:pPr>
            <a:r>
              <a:rPr lang="en-US" sz="4850" b="0">
                <a:solidFill>
                  <a:srgbClr val="374151"/>
                </a:solidFill>
              </a:rPr>
              <a:t>Removing:</a:t>
            </a:r>
            <a:endParaRPr sz="4850" b="0">
              <a:solidFill>
                <a:srgbClr val="374151"/>
              </a:solidFill>
            </a:endParaRPr>
          </a:p>
          <a:p>
            <a:pPr marL="914400" lvl="1" indent="-305593" algn="l" rtl="0">
              <a:lnSpc>
                <a:spcPct val="115000"/>
              </a:lnSpc>
              <a:spcBef>
                <a:spcPts val="0"/>
              </a:spcBef>
              <a:spcAft>
                <a:spcPts val="0"/>
              </a:spcAft>
              <a:buClr>
                <a:srgbClr val="374151"/>
              </a:buClr>
              <a:buSzPct val="100000"/>
              <a:buFont typeface="Arial"/>
              <a:buChar char="●"/>
            </a:pPr>
            <a:r>
              <a:rPr lang="en-US" sz="4850">
                <a:solidFill>
                  <a:srgbClr val="374151"/>
                </a:solidFill>
              </a:rPr>
              <a:t>Remove loaded staged files to prevent duplication.</a:t>
            </a:r>
            <a:endParaRPr sz="4850">
              <a:solidFill>
                <a:srgbClr val="374151"/>
              </a:solidFill>
            </a:endParaRPr>
          </a:p>
          <a:p>
            <a:pPr marL="914400" lvl="1" indent="-305593" algn="l" rtl="0">
              <a:lnSpc>
                <a:spcPct val="115000"/>
              </a:lnSpc>
              <a:spcBef>
                <a:spcPts val="0"/>
              </a:spcBef>
              <a:spcAft>
                <a:spcPts val="0"/>
              </a:spcAft>
              <a:buClr>
                <a:srgbClr val="374151"/>
              </a:buClr>
              <a:buSzPct val="100000"/>
              <a:buFont typeface="Arial"/>
              <a:buChar char="●"/>
            </a:pPr>
            <a:r>
              <a:rPr lang="en-US" sz="4850">
                <a:solidFill>
                  <a:srgbClr val="374151"/>
                </a:solidFill>
              </a:rPr>
              <a:t>Caution: Ensure data is loaded successfully before removal. Use COPY_HISTORY to confirm.</a:t>
            </a:r>
            <a:endParaRPr sz="4850">
              <a:solidFill>
                <a:srgbClr val="374151"/>
              </a:solidFill>
            </a:endParaRPr>
          </a:p>
          <a:p>
            <a:pPr marL="914400" lvl="1" indent="-305593" algn="l" rtl="0">
              <a:lnSpc>
                <a:spcPct val="115000"/>
              </a:lnSpc>
              <a:spcBef>
                <a:spcPts val="0"/>
              </a:spcBef>
              <a:spcAft>
                <a:spcPts val="0"/>
              </a:spcAft>
              <a:buClr>
                <a:srgbClr val="374151"/>
              </a:buClr>
              <a:buSzPct val="100000"/>
              <a:buFont typeface="Arial"/>
              <a:buChar char="●"/>
            </a:pPr>
            <a:r>
              <a:rPr lang="en-US" sz="4850">
                <a:solidFill>
                  <a:srgbClr val="374151"/>
                </a:solidFill>
              </a:rPr>
              <a:t>Methods:</a:t>
            </a:r>
            <a:endParaRPr sz="4850">
              <a:solidFill>
                <a:srgbClr val="374151"/>
              </a:solidFill>
            </a:endParaRPr>
          </a:p>
          <a:p>
            <a:pPr marL="1371600" lvl="2" indent="-228600" algn="l" rtl="0">
              <a:lnSpc>
                <a:spcPct val="115000"/>
              </a:lnSpc>
              <a:spcBef>
                <a:spcPts val="0"/>
              </a:spcBef>
              <a:spcAft>
                <a:spcPts val="0"/>
              </a:spcAft>
              <a:buClr>
                <a:srgbClr val="374151"/>
              </a:buClr>
              <a:buSzPct val="100000"/>
              <a:buFont typeface="Arial"/>
              <a:buNone/>
            </a:pPr>
            <a:r>
              <a:rPr lang="en-US" sz="4850">
                <a:solidFill>
                  <a:srgbClr val="374151"/>
                </a:solidFill>
              </a:rPr>
              <a:t>Use PURGE copy option during load.</a:t>
            </a:r>
            <a:endParaRPr sz="4850">
              <a:solidFill>
                <a:srgbClr val="374151"/>
              </a:solidFill>
            </a:endParaRPr>
          </a:p>
          <a:p>
            <a:pPr marL="1371600" lvl="2" indent="-228600" algn="l" rtl="0">
              <a:lnSpc>
                <a:spcPct val="115000"/>
              </a:lnSpc>
              <a:spcBef>
                <a:spcPts val="0"/>
              </a:spcBef>
              <a:spcAft>
                <a:spcPts val="0"/>
              </a:spcAft>
              <a:buClr>
                <a:srgbClr val="374151"/>
              </a:buClr>
              <a:buSzPct val="100000"/>
              <a:buFont typeface="Arial"/>
              <a:buNone/>
            </a:pPr>
            <a:r>
              <a:rPr lang="en-US" sz="4850">
                <a:solidFill>
                  <a:srgbClr val="374151"/>
                </a:solidFill>
              </a:rPr>
              <a:t>Use REMOVE command after successful load.</a:t>
            </a:r>
            <a:endParaRPr sz="4850">
              <a:solidFill>
                <a:srgbClr val="374151"/>
              </a:solidFill>
            </a:endParaRPr>
          </a:p>
          <a:p>
            <a:pPr marL="0" lvl="0" indent="0" algn="l" rtl="0">
              <a:lnSpc>
                <a:spcPct val="115000"/>
              </a:lnSpc>
              <a:spcBef>
                <a:spcPts val="1500"/>
              </a:spcBef>
              <a:spcAft>
                <a:spcPts val="0"/>
              </a:spcAft>
              <a:buNone/>
            </a:pPr>
            <a:r>
              <a:rPr lang="en-US" sz="4850" b="0">
                <a:solidFill>
                  <a:srgbClr val="374151"/>
                </a:solidFill>
              </a:rPr>
              <a:t>Note: Efficient removal improves load performance by reducing file scans during COPY commands.</a:t>
            </a:r>
            <a:endParaRPr sz="4850" b="0">
              <a:solidFill>
                <a:srgbClr val="374151"/>
              </a:solidFill>
            </a:endParaRPr>
          </a:p>
          <a:p>
            <a:pPr marL="0" lvl="0" indent="0" algn="l" rtl="0">
              <a:lnSpc>
                <a:spcPct val="115000"/>
              </a:lnSpc>
              <a:spcBef>
                <a:spcPts val="1500"/>
              </a:spcBef>
              <a:spcAft>
                <a:spcPts val="0"/>
              </a:spcAft>
              <a:buNone/>
            </a:pPr>
            <a:endParaRPr sz="4889"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1500"/>
              </a:spcAft>
              <a:buNone/>
            </a:pPr>
            <a:endParaRPr/>
          </a:p>
        </p:txBody>
      </p:sp>
      <p:sp>
        <p:nvSpPr>
          <p:cNvPr id="1271" name="Google Shape;1271;g293e5f704d1_0_63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g293e5f704d1_0_647"/>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200"/>
              <a:t>Preparing to Load Data</a:t>
            </a:r>
            <a:endParaRPr sz="3200"/>
          </a:p>
        </p:txBody>
      </p:sp>
      <p:sp>
        <p:nvSpPr>
          <p:cNvPr id="1278" name="Google Shape;1278;g293e5f704d1_0_64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25000" lnSpcReduction="20000"/>
          </a:bodyPr>
          <a:lstStyle/>
          <a:p>
            <a:pPr marL="0" lvl="0" indent="0" algn="l" rtl="0">
              <a:lnSpc>
                <a:spcPct val="115000"/>
              </a:lnSpc>
              <a:spcBef>
                <a:spcPts val="0"/>
              </a:spcBef>
              <a:spcAft>
                <a:spcPts val="0"/>
              </a:spcAft>
              <a:buClr>
                <a:schemeClr val="dk1"/>
              </a:buClr>
              <a:buSzPts val="275"/>
              <a:buFont typeface="Arial"/>
              <a:buNone/>
            </a:pPr>
            <a:r>
              <a:rPr lang="en-US" sz="4800">
                <a:solidFill>
                  <a:srgbClr val="374151"/>
                </a:solidFill>
              </a:rPr>
              <a:t>Supported File Formats</a:t>
            </a:r>
            <a:endParaRPr sz="4800">
              <a:solidFill>
                <a:srgbClr val="374151"/>
              </a:solidFill>
            </a:endParaRPr>
          </a:p>
          <a:p>
            <a:pPr marL="457200" lvl="0" indent="-304800" algn="l" rtl="0">
              <a:lnSpc>
                <a:spcPct val="115000"/>
              </a:lnSpc>
              <a:spcBef>
                <a:spcPts val="1500"/>
              </a:spcBef>
              <a:spcAft>
                <a:spcPts val="0"/>
              </a:spcAft>
              <a:buClr>
                <a:srgbClr val="374151"/>
              </a:buClr>
              <a:buSzPct val="100000"/>
              <a:buFont typeface="Arial"/>
              <a:buChar char="●"/>
            </a:pPr>
            <a:r>
              <a:rPr lang="en-US" sz="4800" b="0">
                <a:solidFill>
                  <a:srgbClr val="374151"/>
                </a:solidFill>
              </a:rPr>
              <a:t>Structured Data: Delimited formats (e.g., CSV, TSV). Default delimiter: comma.</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Semi-structured Data: JSON, Avro, ORC, Parquet, XML.</a:t>
            </a:r>
            <a:endParaRPr sz="4800" b="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Auto-detection of compressed files.</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Load directly into VARIANT columns.</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Load each top-level object/element as separate rows.</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Can store in tables with multiple columns if the data is a field in a structured file.</a:t>
            </a:r>
            <a:endParaRPr sz="4800">
              <a:solidFill>
                <a:srgbClr val="374151"/>
              </a:solidFill>
            </a:endParaRPr>
          </a:p>
          <a:p>
            <a:pPr marL="0" lvl="0" indent="0" algn="l" rtl="0">
              <a:lnSpc>
                <a:spcPct val="115000"/>
              </a:lnSpc>
              <a:spcBef>
                <a:spcPts val="1500"/>
              </a:spcBef>
              <a:spcAft>
                <a:spcPts val="0"/>
              </a:spcAft>
              <a:buNone/>
            </a:pPr>
            <a:r>
              <a:rPr lang="en-US" sz="4800">
                <a:solidFill>
                  <a:srgbClr val="374151"/>
                </a:solidFill>
              </a:rPr>
              <a:t>File Formats &amp; Overriding Defaults</a:t>
            </a:r>
            <a:endParaRPr sz="4800">
              <a:solidFill>
                <a:srgbClr val="374151"/>
              </a:solidFill>
            </a:endParaRPr>
          </a:p>
          <a:p>
            <a:pPr marL="457200" lvl="0" indent="-304800" algn="l" rtl="0">
              <a:lnSpc>
                <a:spcPct val="115000"/>
              </a:lnSpc>
              <a:spcBef>
                <a:spcPts val="1500"/>
              </a:spcBef>
              <a:spcAft>
                <a:spcPts val="0"/>
              </a:spcAft>
              <a:buClr>
                <a:srgbClr val="374151"/>
              </a:buClr>
              <a:buSzPct val="100000"/>
              <a:buFont typeface="Arial"/>
              <a:buChar char="●"/>
            </a:pPr>
            <a:r>
              <a:rPr lang="en-US" sz="4800" b="0">
                <a:solidFill>
                  <a:srgbClr val="374151"/>
                </a:solidFill>
              </a:rPr>
              <a:t>Named File Formats:</a:t>
            </a:r>
            <a:endParaRPr sz="4800" b="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Encapsulates format information.</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Streamlines repeated data loads.</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Can be created via Snowsight, Classic Console, or SQL.</a:t>
            </a:r>
            <a:endParaRPr sz="480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Overriding Default File Format Options:</a:t>
            </a:r>
            <a:endParaRPr sz="4800" b="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Set in table, stage definition, or directly during data load.</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Priority: COPY INTO TABLE statement &gt; Stage definition &gt; Table definition.</a:t>
            </a:r>
            <a:endParaRPr sz="4800">
              <a:solidFill>
                <a:srgbClr val="374151"/>
              </a:solidFill>
            </a:endParaRPr>
          </a:p>
          <a:p>
            <a:pPr marL="0" lvl="0" indent="0" algn="l" rtl="0">
              <a:lnSpc>
                <a:spcPct val="115000"/>
              </a:lnSpc>
              <a:spcBef>
                <a:spcPts val="1500"/>
              </a:spcBef>
              <a:spcAft>
                <a:spcPts val="0"/>
              </a:spcAft>
              <a:buNone/>
            </a:pPr>
            <a:r>
              <a:rPr lang="en-US" sz="4800">
                <a:solidFill>
                  <a:srgbClr val="374151"/>
                </a:solidFill>
              </a:rPr>
              <a:t>Copy Options &amp; Overriding Defaults</a:t>
            </a:r>
            <a:endParaRPr sz="4800">
              <a:solidFill>
                <a:srgbClr val="374151"/>
              </a:solidFill>
            </a:endParaRPr>
          </a:p>
          <a:p>
            <a:pPr marL="457200" lvl="0" indent="-304800" algn="l" rtl="0">
              <a:lnSpc>
                <a:spcPct val="115000"/>
              </a:lnSpc>
              <a:spcBef>
                <a:spcPts val="1500"/>
              </a:spcBef>
              <a:spcAft>
                <a:spcPts val="0"/>
              </a:spcAft>
              <a:buClr>
                <a:srgbClr val="374151"/>
              </a:buClr>
              <a:buSzPct val="100000"/>
              <a:buFont typeface="Arial"/>
              <a:buChar char="●"/>
            </a:pPr>
            <a:r>
              <a:rPr lang="en-US" sz="4800" b="0">
                <a:solidFill>
                  <a:srgbClr val="374151"/>
                </a:solidFill>
              </a:rPr>
              <a:t>Copy Options: Determines data load behavior such as error handling and data size.</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Overriding Default Copy Options:</a:t>
            </a:r>
            <a:endParaRPr sz="4800" b="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Set in table, stage definition, or directly during data load.</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Priority: COPY INTO TABLE statement &gt; Stage definition &gt; Table definition.</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Note: Options are cumulative, but individual overrides follow the given priority.</a:t>
            </a:r>
            <a:endParaRPr sz="1200" b="0">
              <a:solidFill>
                <a:srgbClr val="374151"/>
              </a:solidFill>
              <a:highlight>
                <a:srgbClr val="F7F7F8"/>
              </a:highlight>
              <a:latin typeface="Roboto"/>
              <a:ea typeface="Roboto"/>
              <a:cs typeface="Roboto"/>
              <a:sym typeface="Roboto"/>
            </a:endParaRPr>
          </a:p>
          <a:p>
            <a:pPr marL="0" lvl="0" indent="0" algn="l" rtl="0">
              <a:spcBef>
                <a:spcPts val="1500"/>
              </a:spcBef>
              <a:spcAft>
                <a:spcPts val="600"/>
              </a:spcAft>
              <a:buNone/>
            </a:pPr>
            <a:endParaRPr/>
          </a:p>
        </p:txBody>
      </p:sp>
      <p:sp>
        <p:nvSpPr>
          <p:cNvPr id="1279" name="Google Shape;1279;g293e5f704d1_0_64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g293e5f704d1_0_667"/>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200"/>
              <a:t>Data Unloading in Snowflake</a:t>
            </a:r>
            <a:endParaRPr sz="3200"/>
          </a:p>
        </p:txBody>
      </p:sp>
      <p:sp>
        <p:nvSpPr>
          <p:cNvPr id="1286" name="Google Shape;1286;g293e5f704d1_0_66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25000" lnSpcReduction="20000"/>
          </a:bodyPr>
          <a:lstStyle/>
          <a:p>
            <a:pPr marL="0" lvl="0" indent="0" algn="l" rtl="0">
              <a:lnSpc>
                <a:spcPct val="115000"/>
              </a:lnSpc>
              <a:spcBef>
                <a:spcPts val="0"/>
              </a:spcBef>
              <a:spcAft>
                <a:spcPts val="0"/>
              </a:spcAft>
              <a:buClr>
                <a:schemeClr val="dk1"/>
              </a:buClr>
              <a:buSzPts val="275"/>
              <a:buFont typeface="Arial"/>
              <a:buNone/>
            </a:pPr>
            <a:r>
              <a:rPr lang="en-US" sz="4800">
                <a:solidFill>
                  <a:srgbClr val="374151"/>
                </a:solidFill>
              </a:rPr>
              <a:t>Overview of Data Unloading</a:t>
            </a:r>
            <a:endParaRPr sz="4800">
              <a:solidFill>
                <a:srgbClr val="374151"/>
              </a:solidFill>
            </a:endParaRPr>
          </a:p>
          <a:p>
            <a:pPr marL="457200" lvl="0" indent="-304800" algn="l" rtl="0">
              <a:lnSpc>
                <a:spcPct val="115000"/>
              </a:lnSpc>
              <a:spcBef>
                <a:spcPts val="1500"/>
              </a:spcBef>
              <a:spcAft>
                <a:spcPts val="0"/>
              </a:spcAft>
              <a:buClr>
                <a:srgbClr val="374151"/>
              </a:buClr>
              <a:buSzPct val="100000"/>
              <a:buFont typeface="Arial"/>
              <a:buChar char="●"/>
            </a:pPr>
            <a:r>
              <a:rPr lang="en-US" sz="4800" b="0">
                <a:solidFill>
                  <a:srgbClr val="374151"/>
                </a:solidFill>
              </a:rPr>
              <a:t>Definition: Exporting data from Snowflake database tables to flat, delimited text files.</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Primary Steps:</a:t>
            </a:r>
            <a:endParaRPr sz="4800" b="0">
              <a:solidFill>
                <a:srgbClr val="374151"/>
              </a:solidFill>
            </a:endParaRPr>
          </a:p>
          <a:p>
            <a:pPr marL="914400" lvl="1" indent="-228600" algn="l" rtl="0">
              <a:lnSpc>
                <a:spcPct val="115000"/>
              </a:lnSpc>
              <a:spcBef>
                <a:spcPts val="0"/>
              </a:spcBef>
              <a:spcAft>
                <a:spcPts val="0"/>
              </a:spcAft>
              <a:buClr>
                <a:srgbClr val="374151"/>
              </a:buClr>
              <a:buSzPct val="100000"/>
              <a:buFont typeface="Arial"/>
              <a:buNone/>
            </a:pPr>
            <a:r>
              <a:rPr lang="en-US" sz="4800">
                <a:solidFill>
                  <a:srgbClr val="374151"/>
                </a:solidFill>
              </a:rPr>
              <a:t>Use COPY INTO &lt;location&gt; to unload data to a stage.</a:t>
            </a:r>
            <a:endParaRPr sz="4800">
              <a:solidFill>
                <a:srgbClr val="374151"/>
              </a:solidFill>
            </a:endParaRPr>
          </a:p>
          <a:p>
            <a:pPr marL="914400" lvl="1" indent="-228600" algn="l" rtl="0">
              <a:lnSpc>
                <a:spcPct val="115000"/>
              </a:lnSpc>
              <a:spcBef>
                <a:spcPts val="0"/>
              </a:spcBef>
              <a:spcAft>
                <a:spcPts val="0"/>
              </a:spcAft>
              <a:buClr>
                <a:srgbClr val="374151"/>
              </a:buClr>
              <a:buSzPct val="100000"/>
              <a:buFont typeface="Arial"/>
              <a:buNone/>
            </a:pPr>
            <a:r>
              <a:rPr lang="en-US" sz="4800">
                <a:solidFill>
                  <a:srgbClr val="374151"/>
                </a:solidFill>
              </a:rPr>
              <a:t>Download file(s) from the stage using either GET (for Snowflake stages) or relevant tools (for Amazon S3 or Microsoft Azure).</a:t>
            </a:r>
            <a:endParaRPr sz="4800">
              <a:solidFill>
                <a:srgbClr val="374151"/>
              </a:solidFill>
            </a:endParaRPr>
          </a:p>
          <a:p>
            <a:pPr marL="0" lvl="0" indent="0" algn="l" rtl="0">
              <a:lnSpc>
                <a:spcPct val="115000"/>
              </a:lnSpc>
              <a:spcBef>
                <a:spcPts val="1500"/>
              </a:spcBef>
              <a:spcAft>
                <a:spcPts val="0"/>
              </a:spcAft>
              <a:buClr>
                <a:schemeClr val="dk1"/>
              </a:buClr>
              <a:buSzPts val="275"/>
              <a:buFont typeface="Arial"/>
              <a:buNone/>
            </a:pPr>
            <a:endParaRPr sz="4800" b="0">
              <a:solidFill>
                <a:srgbClr val="374151"/>
              </a:solidFill>
            </a:endParaRPr>
          </a:p>
          <a:p>
            <a:pPr marL="0" lvl="0" indent="0" algn="l" rtl="0">
              <a:lnSpc>
                <a:spcPct val="115000"/>
              </a:lnSpc>
              <a:spcBef>
                <a:spcPts val="0"/>
              </a:spcBef>
              <a:spcAft>
                <a:spcPts val="0"/>
              </a:spcAft>
              <a:buClr>
                <a:schemeClr val="dk1"/>
              </a:buClr>
              <a:buSzPts val="275"/>
              <a:buFont typeface="Arial"/>
              <a:buNone/>
            </a:pPr>
            <a:r>
              <a:rPr lang="en-US" sz="4800">
                <a:solidFill>
                  <a:srgbClr val="374151"/>
                </a:solidFill>
              </a:rPr>
              <a:t>Enhanced Unloading Features</a:t>
            </a:r>
            <a:endParaRPr sz="4800">
              <a:solidFill>
                <a:srgbClr val="374151"/>
              </a:solidFill>
            </a:endParaRPr>
          </a:p>
          <a:p>
            <a:pPr marL="457200" lvl="0" indent="-304800" algn="l" rtl="0">
              <a:lnSpc>
                <a:spcPct val="115000"/>
              </a:lnSpc>
              <a:spcBef>
                <a:spcPts val="1500"/>
              </a:spcBef>
              <a:spcAft>
                <a:spcPts val="0"/>
              </a:spcAft>
              <a:buClr>
                <a:srgbClr val="374151"/>
              </a:buClr>
              <a:buSzPct val="100000"/>
              <a:buFont typeface="Arial"/>
              <a:buChar char="●"/>
            </a:pPr>
            <a:r>
              <a:rPr lang="en-US" sz="4800" b="0">
                <a:solidFill>
                  <a:srgbClr val="374151"/>
                </a:solidFill>
              </a:rPr>
              <a:t>Unloading Using Queries:</a:t>
            </a:r>
            <a:endParaRPr sz="4800" b="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Use SELECT statement in COPY INTO &lt;location&gt;.</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Full Snowflake SQL query support, including JOINs.</a:t>
            </a:r>
            <a:endParaRPr sz="480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File Creation Options:</a:t>
            </a:r>
            <a:endParaRPr sz="4800" b="0">
              <a:solidFill>
                <a:srgbClr val="374151"/>
              </a:solidFill>
            </a:endParaRPr>
          </a:p>
          <a:p>
            <a:pPr marL="914400" lvl="1" indent="-304800" algn="l" rtl="0">
              <a:lnSpc>
                <a:spcPct val="115000"/>
              </a:lnSpc>
              <a:spcBef>
                <a:spcPts val="0"/>
              </a:spcBef>
              <a:spcAft>
                <a:spcPts val="0"/>
              </a:spcAft>
              <a:buClr>
                <a:srgbClr val="374151"/>
              </a:buClr>
              <a:buSzPct val="100000"/>
              <a:buFont typeface="Roboto"/>
              <a:buChar char="●"/>
            </a:pPr>
            <a:r>
              <a:rPr lang="en-US" sz="4800">
                <a:solidFill>
                  <a:srgbClr val="374151"/>
                </a:solidFill>
              </a:rPr>
              <a:t>Unload into single or multiple files with SINGLE copy option.</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Default: SINGLE = FALSE (unload to multiple files).</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File naming: Prefixes (e.g., "data_") with unique suffixes for parallelization.</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Roboto"/>
              <a:buChar char="●"/>
            </a:pPr>
            <a:r>
              <a:rPr lang="en-US" sz="4800">
                <a:solidFill>
                  <a:srgbClr val="374151"/>
                </a:solidFill>
              </a:rPr>
              <a:t>Control file sizes with MAX_FILE_SIZE option.</a:t>
            </a:r>
            <a:endParaRPr sz="4800" b="0">
              <a:solidFill>
                <a:srgbClr val="374151"/>
              </a:solidFill>
            </a:endParaRPr>
          </a:p>
          <a:p>
            <a:pPr marL="0" lvl="0" indent="0" algn="l" rtl="0">
              <a:lnSpc>
                <a:spcPct val="115000"/>
              </a:lnSpc>
              <a:spcBef>
                <a:spcPts val="1500"/>
              </a:spcBef>
              <a:spcAft>
                <a:spcPts val="0"/>
              </a:spcAft>
              <a:buClr>
                <a:schemeClr val="dk1"/>
              </a:buClr>
              <a:buSzPts val="275"/>
              <a:buFont typeface="Arial"/>
              <a:buNone/>
            </a:pPr>
            <a:r>
              <a:rPr lang="en-US" sz="4800">
                <a:solidFill>
                  <a:srgbClr val="374151"/>
                </a:solidFill>
              </a:rPr>
              <a:t>Partitioned Data Unloading</a:t>
            </a:r>
            <a:endParaRPr sz="4800">
              <a:solidFill>
                <a:srgbClr val="374151"/>
              </a:solidFill>
            </a:endParaRPr>
          </a:p>
          <a:p>
            <a:pPr marL="457200" lvl="0" indent="-304800" algn="l" rtl="0">
              <a:lnSpc>
                <a:spcPct val="115000"/>
              </a:lnSpc>
              <a:spcBef>
                <a:spcPts val="1500"/>
              </a:spcBef>
              <a:spcAft>
                <a:spcPts val="0"/>
              </a:spcAft>
              <a:buClr>
                <a:srgbClr val="374151"/>
              </a:buClr>
              <a:buSzPct val="100000"/>
              <a:buFont typeface="Arial"/>
              <a:buChar char="●"/>
            </a:pPr>
            <a:r>
              <a:rPr lang="en-US" sz="4800" b="0">
                <a:solidFill>
                  <a:srgbClr val="374151"/>
                </a:solidFill>
              </a:rPr>
              <a:t>Purpose: Increase efficiency and support varied use cases, like transforming data for data lakes.</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Functionality:</a:t>
            </a:r>
            <a:endParaRPr sz="4800" b="0">
              <a:solidFill>
                <a:srgbClr val="374151"/>
              </a:solidFill>
            </a:endParaRPr>
          </a:p>
          <a:p>
            <a:pPr marL="914400" lvl="1" indent="-304800" algn="l" rtl="0">
              <a:lnSpc>
                <a:spcPct val="115000"/>
              </a:lnSpc>
              <a:spcBef>
                <a:spcPts val="0"/>
              </a:spcBef>
              <a:spcAft>
                <a:spcPts val="0"/>
              </a:spcAft>
              <a:buClr>
                <a:srgbClr val="374151"/>
              </a:buClr>
              <a:buSzPct val="100000"/>
              <a:buFont typeface="Roboto"/>
              <a:buChar char="●"/>
            </a:pPr>
            <a:r>
              <a:rPr lang="en-US" sz="4800">
                <a:solidFill>
                  <a:srgbClr val="374151"/>
                </a:solidFill>
              </a:rPr>
              <a:t>Use the PARTITION BY copy option during the unload process.</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Partition data into a directory structure in cloud storage for optimized consumption by third-party tools.</a:t>
            </a:r>
            <a:endParaRPr sz="4800">
              <a:solidFill>
                <a:srgbClr val="374151"/>
              </a:solidFill>
            </a:endParaRPr>
          </a:p>
          <a:p>
            <a:pPr marL="914400" lvl="1" indent="-304800" algn="l" rtl="0">
              <a:lnSpc>
                <a:spcPct val="115000"/>
              </a:lnSpc>
              <a:spcBef>
                <a:spcPts val="0"/>
              </a:spcBef>
              <a:spcAft>
                <a:spcPts val="0"/>
              </a:spcAft>
              <a:buClr>
                <a:srgbClr val="374151"/>
              </a:buClr>
              <a:buSzPct val="100000"/>
              <a:buFont typeface="Arial"/>
              <a:buChar char="●"/>
            </a:pPr>
            <a:r>
              <a:rPr lang="en-US" sz="4800">
                <a:solidFill>
                  <a:srgbClr val="374151"/>
                </a:solidFill>
              </a:rPr>
              <a:t>Accepts an expression to partition table rows into separate files.</a:t>
            </a:r>
            <a:endParaRPr sz="4800">
              <a:solidFill>
                <a:srgbClr val="374151"/>
              </a:solidFill>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1500"/>
              </a:spcBef>
              <a:spcAft>
                <a:spcPts val="600"/>
              </a:spcAft>
              <a:buNone/>
            </a:pPr>
            <a:endParaRPr/>
          </a:p>
        </p:txBody>
      </p:sp>
      <p:sp>
        <p:nvSpPr>
          <p:cNvPr id="1287" name="Google Shape;1287;g293e5f704d1_0_66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g293e5f704d1_0_683"/>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Snowpipe Overview	</a:t>
            </a:r>
            <a:endParaRPr/>
          </a:p>
        </p:txBody>
      </p:sp>
      <p:sp>
        <p:nvSpPr>
          <p:cNvPr id="1294" name="Google Shape;1294;g293e5f704d1_0_68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32500" lnSpcReduction="10000"/>
          </a:bodyPr>
          <a:lstStyle/>
          <a:p>
            <a:pPr marL="0" lvl="0" indent="0" algn="l" rtl="0">
              <a:spcBef>
                <a:spcPts val="360"/>
              </a:spcBef>
              <a:spcAft>
                <a:spcPts val="0"/>
              </a:spcAft>
              <a:buNone/>
            </a:pPr>
            <a:r>
              <a:rPr lang="en-US" sz="4965">
                <a:solidFill>
                  <a:srgbClr val="374151"/>
                </a:solidFill>
              </a:rPr>
              <a:t>What is Snowpipe?</a:t>
            </a:r>
            <a:endParaRPr sz="4965">
              <a:solidFill>
                <a:srgbClr val="374151"/>
              </a:solidFill>
            </a:endParaRPr>
          </a:p>
          <a:p>
            <a:pPr marL="457200" lvl="0" indent="-307425" algn="l" rtl="0">
              <a:spcBef>
                <a:spcPts val="600"/>
              </a:spcBef>
              <a:spcAft>
                <a:spcPts val="0"/>
              </a:spcAft>
              <a:buClr>
                <a:srgbClr val="374151"/>
              </a:buClr>
              <a:buSzPct val="100000"/>
              <a:buChar char="●"/>
            </a:pPr>
            <a:r>
              <a:rPr lang="en-US" sz="4965" b="0">
                <a:solidFill>
                  <a:srgbClr val="374151"/>
                </a:solidFill>
              </a:rPr>
              <a:t>Snowpipe is a feature of Snowflake designed for continuous data loading. It allows users to automate the data loading process by leveraging event notifications and REST API calls. This is essential for systems with regular, ongoing data input needs, such as streaming applications.</a:t>
            </a:r>
            <a:endParaRPr sz="4965" b="0">
              <a:solidFill>
                <a:srgbClr val="374151"/>
              </a:solidFill>
            </a:endParaRPr>
          </a:p>
          <a:p>
            <a:pPr marL="0" lvl="0" indent="0" algn="l" rtl="0">
              <a:spcBef>
                <a:spcPts val="600"/>
              </a:spcBef>
              <a:spcAft>
                <a:spcPts val="0"/>
              </a:spcAft>
              <a:buNone/>
            </a:pPr>
            <a:endParaRPr sz="4965" b="0">
              <a:solidFill>
                <a:srgbClr val="374151"/>
              </a:solidFill>
            </a:endParaRPr>
          </a:p>
          <a:p>
            <a:pPr marL="0" lvl="0" indent="0" algn="l" rtl="0">
              <a:lnSpc>
                <a:spcPct val="115000"/>
              </a:lnSpc>
              <a:spcBef>
                <a:spcPts val="1500"/>
              </a:spcBef>
              <a:spcAft>
                <a:spcPts val="0"/>
              </a:spcAft>
              <a:buClr>
                <a:schemeClr val="dk1"/>
              </a:buClr>
              <a:buSzPts val="275"/>
              <a:buFont typeface="Arial"/>
              <a:buNone/>
            </a:pPr>
            <a:r>
              <a:rPr lang="en-US" sz="4965">
                <a:solidFill>
                  <a:srgbClr val="374151"/>
                </a:solidFill>
              </a:rPr>
              <a:t>Key Points about Snowpipe:</a:t>
            </a:r>
            <a:endParaRPr sz="4965">
              <a:solidFill>
                <a:srgbClr val="374151"/>
              </a:solidFill>
            </a:endParaRPr>
          </a:p>
          <a:p>
            <a:pPr marL="457200" lvl="0" indent="-228600" algn="l" rtl="0">
              <a:lnSpc>
                <a:spcPct val="115000"/>
              </a:lnSpc>
              <a:spcBef>
                <a:spcPts val="1500"/>
              </a:spcBef>
              <a:spcAft>
                <a:spcPts val="0"/>
              </a:spcAft>
              <a:buClr>
                <a:srgbClr val="374151"/>
              </a:buClr>
              <a:buSzPct val="100000"/>
              <a:buFont typeface="Arial"/>
              <a:buNone/>
            </a:pPr>
            <a:r>
              <a:rPr lang="en-US" sz="4965" b="0">
                <a:solidFill>
                  <a:srgbClr val="374151"/>
                </a:solidFill>
              </a:rPr>
              <a:t>Data Loading Mechanism: Snowpipe loads data from files as they appear in a stage using the COPY statement.</a:t>
            </a:r>
            <a:endParaRPr sz="4965" b="0">
              <a:solidFill>
                <a:srgbClr val="374151"/>
              </a:solidFill>
            </a:endParaRPr>
          </a:p>
          <a:p>
            <a:pPr marL="457200" lvl="0" indent="-228600" algn="l" rtl="0">
              <a:lnSpc>
                <a:spcPct val="115000"/>
              </a:lnSpc>
              <a:spcBef>
                <a:spcPts val="0"/>
              </a:spcBef>
              <a:spcAft>
                <a:spcPts val="0"/>
              </a:spcAft>
              <a:buClr>
                <a:srgbClr val="374151"/>
              </a:buClr>
              <a:buSzPct val="100000"/>
              <a:buFont typeface="Arial"/>
              <a:buNone/>
            </a:pPr>
            <a:r>
              <a:rPr lang="en-US" sz="4965" b="0">
                <a:solidFill>
                  <a:srgbClr val="374151"/>
                </a:solidFill>
              </a:rPr>
              <a:t>Pipes: A central component to Snowpipe. They contain the COPY statement which identifies both the source and target of the data loading process.</a:t>
            </a:r>
            <a:endParaRPr sz="4965" b="0">
              <a:solidFill>
                <a:srgbClr val="374151"/>
              </a:solidFill>
            </a:endParaRPr>
          </a:p>
          <a:p>
            <a:pPr marL="457200" lvl="0" indent="-228600" algn="l" rtl="0">
              <a:lnSpc>
                <a:spcPct val="115000"/>
              </a:lnSpc>
              <a:spcBef>
                <a:spcPts val="0"/>
              </a:spcBef>
              <a:spcAft>
                <a:spcPts val="0"/>
              </a:spcAft>
              <a:buClr>
                <a:srgbClr val="374151"/>
              </a:buClr>
              <a:buSzPct val="100000"/>
              <a:buFont typeface="Arial"/>
              <a:buNone/>
            </a:pPr>
            <a:r>
              <a:rPr lang="en-US" sz="4965" b="0">
                <a:solidFill>
                  <a:srgbClr val="374151"/>
                </a:solidFill>
              </a:rPr>
              <a:t>Loading Mechanisms:</a:t>
            </a:r>
            <a:endParaRPr sz="4965" b="0">
              <a:solidFill>
                <a:srgbClr val="374151"/>
              </a:solidFill>
            </a:endParaRPr>
          </a:p>
          <a:p>
            <a:pPr marL="914400" lvl="1" indent="-307425" algn="l" rtl="0">
              <a:lnSpc>
                <a:spcPct val="115000"/>
              </a:lnSpc>
              <a:spcBef>
                <a:spcPts val="0"/>
              </a:spcBef>
              <a:spcAft>
                <a:spcPts val="0"/>
              </a:spcAft>
              <a:buClr>
                <a:srgbClr val="374151"/>
              </a:buClr>
              <a:buSzPct val="100000"/>
              <a:buFont typeface="Arial"/>
              <a:buChar char="●"/>
            </a:pPr>
            <a:r>
              <a:rPr lang="en-US" sz="4965">
                <a:solidFill>
                  <a:srgbClr val="374151"/>
                </a:solidFill>
              </a:rPr>
              <a:t>Cloud Messaging: Snowpipe leverages event notifications from cloud storage to inform about the arrival of new data files. This allows for serverless and continuous data loading.</a:t>
            </a:r>
            <a:endParaRPr sz="4965">
              <a:solidFill>
                <a:srgbClr val="374151"/>
              </a:solidFill>
            </a:endParaRPr>
          </a:p>
          <a:p>
            <a:pPr marL="914400" lvl="1" indent="-307425" algn="l" rtl="0">
              <a:lnSpc>
                <a:spcPct val="115000"/>
              </a:lnSpc>
              <a:spcBef>
                <a:spcPts val="0"/>
              </a:spcBef>
              <a:spcAft>
                <a:spcPts val="0"/>
              </a:spcAft>
              <a:buClr>
                <a:srgbClr val="374151"/>
              </a:buClr>
              <a:buSzPct val="100000"/>
              <a:buFont typeface="Arial"/>
              <a:buChar char="●"/>
            </a:pPr>
            <a:r>
              <a:rPr lang="en-US" sz="4965">
                <a:solidFill>
                  <a:srgbClr val="374151"/>
                </a:solidFill>
              </a:rPr>
              <a:t>REST Endpoints: Allows client applications to trigger data loads by calling a public REST endpoint with specific details.</a:t>
            </a:r>
            <a:endParaRPr sz="4965">
              <a:solidFill>
                <a:srgbClr val="374151"/>
              </a:solidFill>
            </a:endParaRPr>
          </a:p>
          <a:p>
            <a:pPr marL="457200" lvl="0" indent="-228600" algn="l" rtl="0">
              <a:lnSpc>
                <a:spcPct val="115000"/>
              </a:lnSpc>
              <a:spcBef>
                <a:spcPts val="0"/>
              </a:spcBef>
              <a:spcAft>
                <a:spcPts val="0"/>
              </a:spcAft>
              <a:buClr>
                <a:srgbClr val="374151"/>
              </a:buClr>
              <a:buSzPct val="100000"/>
              <a:buFont typeface="Arial"/>
              <a:buNone/>
            </a:pPr>
            <a:r>
              <a:rPr lang="en-US" sz="4965" b="0">
                <a:solidFill>
                  <a:srgbClr val="374151"/>
                </a:solidFill>
              </a:rPr>
              <a:t>Supported Cloud Storage Services: Regardless of where the Snowflake account is hosted (AWS, Google Cloud, or Microsoft Azure), Snowpipe supports a wide range of cloud storage options including Amazon S3, Google Cloud Storage, Microsoft Azure Blob storage, and more.</a:t>
            </a:r>
            <a:endParaRPr sz="4965" b="0">
              <a:solidFill>
                <a:srgbClr val="374151"/>
              </a:solidFill>
            </a:endParaRPr>
          </a:p>
          <a:p>
            <a:pPr marL="457200" lvl="0" indent="-228600" algn="l" rtl="0">
              <a:lnSpc>
                <a:spcPct val="115000"/>
              </a:lnSpc>
              <a:spcBef>
                <a:spcPts val="0"/>
              </a:spcBef>
              <a:spcAft>
                <a:spcPts val="0"/>
              </a:spcAft>
              <a:buClr>
                <a:srgbClr val="374151"/>
              </a:buClr>
              <a:buSzPct val="100000"/>
              <a:buFont typeface="Arial"/>
              <a:buNone/>
            </a:pPr>
            <a:endParaRPr sz="4965" b="0">
              <a:solidFill>
                <a:srgbClr val="374151"/>
              </a:solidFill>
            </a:endParaRPr>
          </a:p>
          <a:p>
            <a:pPr marL="0" lvl="0" indent="0" algn="l" rtl="0">
              <a:spcBef>
                <a:spcPts val="1500"/>
              </a:spcBef>
              <a:spcAft>
                <a:spcPts val="600"/>
              </a:spcAft>
              <a:buNone/>
            </a:pPr>
            <a:endParaRPr sz="1200" b="0">
              <a:solidFill>
                <a:srgbClr val="374151"/>
              </a:solidFill>
              <a:latin typeface="Roboto"/>
              <a:ea typeface="Roboto"/>
              <a:cs typeface="Roboto"/>
              <a:sym typeface="Roboto"/>
            </a:endParaRPr>
          </a:p>
        </p:txBody>
      </p:sp>
      <p:sp>
        <p:nvSpPr>
          <p:cNvPr id="1295" name="Google Shape;1295;g293e5f704d1_0_68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g2944274f16a_0_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Snowpipe Overview	</a:t>
            </a:r>
            <a:endParaRPr/>
          </a:p>
        </p:txBody>
      </p:sp>
      <p:sp>
        <p:nvSpPr>
          <p:cNvPr id="1302" name="Google Shape;1302;g2944274f16a_0_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32500" lnSpcReduction="20000"/>
          </a:bodyPr>
          <a:lstStyle/>
          <a:p>
            <a:pPr marL="0" lvl="0" indent="0" algn="l" rtl="0">
              <a:lnSpc>
                <a:spcPct val="115000"/>
              </a:lnSpc>
              <a:spcBef>
                <a:spcPts val="1500"/>
              </a:spcBef>
              <a:spcAft>
                <a:spcPts val="0"/>
              </a:spcAft>
              <a:buNone/>
            </a:pPr>
            <a:r>
              <a:rPr lang="en-US" sz="4965">
                <a:solidFill>
                  <a:srgbClr val="374151"/>
                </a:solidFill>
              </a:rPr>
              <a:t>Comparison with Bulk Data Loading:</a:t>
            </a:r>
            <a:endParaRPr sz="4965">
              <a:solidFill>
                <a:srgbClr val="374151"/>
              </a:solidFill>
            </a:endParaRPr>
          </a:p>
          <a:p>
            <a:pPr marL="914400" lvl="1" indent="-307425" algn="l" rtl="0">
              <a:lnSpc>
                <a:spcPct val="115000"/>
              </a:lnSpc>
              <a:spcBef>
                <a:spcPts val="1500"/>
              </a:spcBef>
              <a:spcAft>
                <a:spcPts val="0"/>
              </a:spcAft>
              <a:buClr>
                <a:srgbClr val="374151"/>
              </a:buClr>
              <a:buSzPct val="100000"/>
              <a:buFont typeface="Arial"/>
              <a:buChar char="●"/>
            </a:pPr>
            <a:r>
              <a:rPr lang="en-US" sz="4965">
                <a:solidFill>
                  <a:srgbClr val="374151"/>
                </a:solidFill>
              </a:rPr>
              <a:t>Authentication: Snowpipe requires JWT signed with RSA encryption for REST endpoint calls.</a:t>
            </a:r>
            <a:endParaRPr sz="4965">
              <a:solidFill>
                <a:srgbClr val="374151"/>
              </a:solidFill>
            </a:endParaRPr>
          </a:p>
          <a:p>
            <a:pPr marL="914400" lvl="1" indent="-307425" algn="l" rtl="0">
              <a:lnSpc>
                <a:spcPct val="115000"/>
              </a:lnSpc>
              <a:spcBef>
                <a:spcPts val="0"/>
              </a:spcBef>
              <a:spcAft>
                <a:spcPts val="0"/>
              </a:spcAft>
              <a:buClr>
                <a:srgbClr val="374151"/>
              </a:buClr>
              <a:buSzPct val="100000"/>
              <a:buFont typeface="Arial"/>
              <a:buChar char="●"/>
            </a:pPr>
            <a:r>
              <a:rPr lang="en-US" sz="4965">
                <a:solidFill>
                  <a:srgbClr val="374151"/>
                </a:solidFill>
              </a:rPr>
              <a:t>Load History: Different storage times for bulk load vs. Snowpipe.</a:t>
            </a:r>
            <a:endParaRPr sz="4965">
              <a:solidFill>
                <a:srgbClr val="374151"/>
              </a:solidFill>
            </a:endParaRPr>
          </a:p>
          <a:p>
            <a:pPr marL="914400" lvl="1" indent="-307425" algn="l" rtl="0">
              <a:lnSpc>
                <a:spcPct val="115000"/>
              </a:lnSpc>
              <a:spcBef>
                <a:spcPts val="0"/>
              </a:spcBef>
              <a:spcAft>
                <a:spcPts val="0"/>
              </a:spcAft>
              <a:buClr>
                <a:srgbClr val="374151"/>
              </a:buClr>
              <a:buSzPct val="100000"/>
              <a:buFont typeface="Arial"/>
              <a:buChar char="●"/>
            </a:pPr>
            <a:r>
              <a:rPr lang="en-US" sz="4965">
                <a:solidFill>
                  <a:srgbClr val="374151"/>
                </a:solidFill>
              </a:rPr>
              <a:t>Transactions: Snowpipe manages transaction sizes based on file content.</a:t>
            </a:r>
            <a:endParaRPr sz="4965">
              <a:solidFill>
                <a:srgbClr val="374151"/>
              </a:solidFill>
            </a:endParaRPr>
          </a:p>
          <a:p>
            <a:pPr marL="914400" lvl="1" indent="-307425" algn="l" rtl="0">
              <a:lnSpc>
                <a:spcPct val="115000"/>
              </a:lnSpc>
              <a:spcBef>
                <a:spcPts val="0"/>
              </a:spcBef>
              <a:spcAft>
                <a:spcPts val="0"/>
              </a:spcAft>
              <a:buClr>
                <a:srgbClr val="374151"/>
              </a:buClr>
              <a:buSzPct val="100000"/>
              <a:buFont typeface="Arial"/>
              <a:buChar char="●"/>
            </a:pPr>
            <a:r>
              <a:rPr lang="en-US" sz="4965">
                <a:solidFill>
                  <a:srgbClr val="374151"/>
                </a:solidFill>
              </a:rPr>
              <a:t>Compute Resources: While bulk loading requires a specified warehouse, Snowpipe uses Snowflake's resources.</a:t>
            </a:r>
            <a:endParaRPr sz="4965">
              <a:solidFill>
                <a:srgbClr val="374151"/>
              </a:solidFill>
            </a:endParaRPr>
          </a:p>
          <a:p>
            <a:pPr marL="914400" lvl="1" indent="-307425" algn="l" rtl="0">
              <a:lnSpc>
                <a:spcPct val="115000"/>
              </a:lnSpc>
              <a:spcBef>
                <a:spcPts val="0"/>
              </a:spcBef>
              <a:spcAft>
                <a:spcPts val="0"/>
              </a:spcAft>
              <a:buClr>
                <a:srgbClr val="374151"/>
              </a:buClr>
              <a:buSzPct val="100000"/>
              <a:buFont typeface="Arial"/>
              <a:buChar char="●"/>
            </a:pPr>
            <a:r>
              <a:rPr lang="en-US" sz="4965">
                <a:solidFill>
                  <a:srgbClr val="374151"/>
                </a:solidFill>
              </a:rPr>
              <a:t>Cost: Bulk loading is billed based on active warehouse time, whereas Snowpipe costs are based on used compute resources.</a:t>
            </a:r>
            <a:endParaRPr sz="4965">
              <a:solidFill>
                <a:srgbClr val="374151"/>
              </a:solidFill>
            </a:endParaRPr>
          </a:p>
          <a:p>
            <a:pPr marL="0" lvl="0" indent="0" algn="l" rtl="0">
              <a:lnSpc>
                <a:spcPct val="115000"/>
              </a:lnSpc>
              <a:spcBef>
                <a:spcPts val="1500"/>
              </a:spcBef>
              <a:spcAft>
                <a:spcPts val="0"/>
              </a:spcAft>
              <a:buNone/>
            </a:pPr>
            <a:r>
              <a:rPr lang="en-US" sz="4965">
                <a:solidFill>
                  <a:srgbClr val="374151"/>
                </a:solidFill>
              </a:rPr>
              <a:t>Recommendations:</a:t>
            </a:r>
            <a:endParaRPr sz="4965">
              <a:solidFill>
                <a:srgbClr val="374151"/>
              </a:solidFill>
            </a:endParaRPr>
          </a:p>
          <a:p>
            <a:pPr marL="914400" lvl="1" indent="-307425" algn="l" rtl="0">
              <a:lnSpc>
                <a:spcPct val="115000"/>
              </a:lnSpc>
              <a:spcBef>
                <a:spcPts val="1500"/>
              </a:spcBef>
              <a:spcAft>
                <a:spcPts val="0"/>
              </a:spcAft>
              <a:buClr>
                <a:srgbClr val="374151"/>
              </a:buClr>
              <a:buSzPct val="100000"/>
              <a:buFont typeface="Arial"/>
              <a:buChar char="●"/>
            </a:pPr>
            <a:r>
              <a:rPr lang="en-US" sz="4965">
                <a:solidFill>
                  <a:srgbClr val="374151"/>
                </a:solidFill>
              </a:rPr>
              <a:t>File Size: It's recommended to follow the file sizing guidelines for efficient loading with Snowpipe.</a:t>
            </a:r>
            <a:endParaRPr sz="4965">
              <a:solidFill>
                <a:srgbClr val="374151"/>
              </a:solidFill>
            </a:endParaRPr>
          </a:p>
          <a:p>
            <a:pPr marL="914400" lvl="1" indent="-307425" algn="l" rtl="0">
              <a:lnSpc>
                <a:spcPct val="115000"/>
              </a:lnSpc>
              <a:spcBef>
                <a:spcPts val="0"/>
              </a:spcBef>
              <a:spcAft>
                <a:spcPts val="0"/>
              </a:spcAft>
              <a:buClr>
                <a:srgbClr val="374151"/>
              </a:buClr>
              <a:buSzPct val="100000"/>
              <a:buFont typeface="Arial"/>
              <a:buChar char="●"/>
            </a:pPr>
            <a:r>
              <a:rPr lang="en-US" sz="4965">
                <a:solidFill>
                  <a:srgbClr val="374151"/>
                </a:solidFill>
              </a:rPr>
              <a:t>Load Order: Snowpipe doesn't guarantee the order of data file loading.</a:t>
            </a:r>
            <a:endParaRPr sz="4965">
              <a:solidFill>
                <a:srgbClr val="374151"/>
              </a:solidFill>
            </a:endParaRPr>
          </a:p>
          <a:p>
            <a:pPr marL="914400" lvl="1" indent="-307425" algn="l" rtl="0">
              <a:lnSpc>
                <a:spcPct val="115000"/>
              </a:lnSpc>
              <a:spcBef>
                <a:spcPts val="0"/>
              </a:spcBef>
              <a:spcAft>
                <a:spcPts val="0"/>
              </a:spcAft>
              <a:buClr>
                <a:srgbClr val="374151"/>
              </a:buClr>
              <a:buSzPct val="100000"/>
              <a:buFont typeface="Arial"/>
              <a:buChar char="●"/>
            </a:pPr>
            <a:r>
              <a:rPr lang="en-US" sz="4965">
                <a:solidFill>
                  <a:srgbClr val="374151"/>
                </a:solidFill>
              </a:rPr>
              <a:t>Data Duplication: Snowpipe avoids reloading the same files to prevent data duplication.</a:t>
            </a:r>
            <a:endParaRPr sz="4965">
              <a:solidFill>
                <a:srgbClr val="374151"/>
              </a:solidFill>
            </a:endParaRPr>
          </a:p>
          <a:p>
            <a:pPr marL="0" lvl="0" indent="0" algn="l" rtl="0">
              <a:lnSpc>
                <a:spcPct val="115000"/>
              </a:lnSpc>
              <a:spcBef>
                <a:spcPts val="1500"/>
              </a:spcBef>
              <a:spcAft>
                <a:spcPts val="0"/>
              </a:spcAft>
              <a:buNone/>
            </a:pPr>
            <a:r>
              <a:rPr lang="en-US" sz="4965">
                <a:solidFill>
                  <a:srgbClr val="374151"/>
                </a:solidFill>
              </a:rPr>
              <a:t>Latency</a:t>
            </a:r>
            <a:r>
              <a:rPr lang="en-US" sz="4965" b="0">
                <a:solidFill>
                  <a:srgbClr val="374151"/>
                </a:solidFill>
              </a:rPr>
              <a:t>: Estimation is complex due to various factors. It's advised to experiment to get an average latency measure.</a:t>
            </a:r>
            <a:endParaRPr sz="4965" b="0">
              <a:solidFill>
                <a:srgbClr val="374151"/>
              </a:solidFill>
            </a:endParaRPr>
          </a:p>
          <a:p>
            <a:pPr marL="0" lvl="0" indent="0" algn="l" rtl="0">
              <a:lnSpc>
                <a:spcPct val="115000"/>
              </a:lnSpc>
              <a:spcBef>
                <a:spcPts val="1500"/>
              </a:spcBef>
              <a:spcAft>
                <a:spcPts val="0"/>
              </a:spcAft>
              <a:buNone/>
            </a:pPr>
            <a:r>
              <a:rPr lang="en-US" sz="4965">
                <a:solidFill>
                  <a:srgbClr val="374151"/>
                </a:solidFill>
              </a:rPr>
              <a:t>Security &amp; Access Control:</a:t>
            </a:r>
            <a:endParaRPr sz="4965">
              <a:solidFill>
                <a:srgbClr val="374151"/>
              </a:solidFill>
            </a:endParaRPr>
          </a:p>
          <a:p>
            <a:pPr marL="914400" lvl="1" indent="-307425" algn="l" rtl="0">
              <a:lnSpc>
                <a:spcPct val="115000"/>
              </a:lnSpc>
              <a:spcBef>
                <a:spcPts val="1500"/>
              </a:spcBef>
              <a:spcAft>
                <a:spcPts val="0"/>
              </a:spcAft>
              <a:buClr>
                <a:srgbClr val="374151"/>
              </a:buClr>
              <a:buSzPct val="100000"/>
              <a:buFont typeface="Arial"/>
              <a:buChar char="●"/>
            </a:pPr>
            <a:r>
              <a:rPr lang="en-US" sz="4965">
                <a:solidFill>
                  <a:srgbClr val="374151"/>
                </a:solidFill>
              </a:rPr>
              <a:t>Creating Pipes: Specific privileges are required to create and manage pipes.</a:t>
            </a:r>
            <a:endParaRPr sz="4965">
              <a:solidFill>
                <a:srgbClr val="374151"/>
              </a:solidFill>
            </a:endParaRPr>
          </a:p>
          <a:p>
            <a:pPr marL="914400" lvl="1" indent="-307425" algn="l" rtl="0">
              <a:lnSpc>
                <a:spcPct val="115000"/>
              </a:lnSpc>
              <a:spcBef>
                <a:spcPts val="0"/>
              </a:spcBef>
              <a:spcAft>
                <a:spcPts val="0"/>
              </a:spcAft>
              <a:buClr>
                <a:srgbClr val="374151"/>
              </a:buClr>
              <a:buSzPct val="100000"/>
              <a:buFont typeface="Arial"/>
              <a:buChar char="●"/>
            </a:pPr>
            <a:r>
              <a:rPr lang="en-US" sz="4965">
                <a:solidFill>
                  <a:srgbClr val="374151"/>
                </a:solidFill>
              </a:rPr>
              <a:t>Owning Pipes: Owners must have certain privileges over various objects.</a:t>
            </a:r>
            <a:endParaRPr sz="4965">
              <a:solidFill>
                <a:srgbClr val="374151"/>
              </a:solidFill>
            </a:endParaRPr>
          </a:p>
          <a:p>
            <a:pPr marL="914400" lvl="1" indent="-307425" algn="l" rtl="0">
              <a:lnSpc>
                <a:spcPct val="115000"/>
              </a:lnSpc>
              <a:spcBef>
                <a:spcPts val="0"/>
              </a:spcBef>
              <a:spcAft>
                <a:spcPts val="0"/>
              </a:spcAft>
              <a:buClr>
                <a:srgbClr val="374151"/>
              </a:buClr>
              <a:buSzPct val="100000"/>
              <a:buFont typeface="Arial"/>
              <a:buChar char="●"/>
            </a:pPr>
            <a:r>
              <a:rPr lang="en-US" sz="4965">
                <a:solidFill>
                  <a:srgbClr val="374151"/>
                </a:solidFill>
              </a:rPr>
              <a:t>Pausing/Resuming Pipes: Specific roles and privileges are necessary to pause or resume pipes.</a:t>
            </a:r>
            <a:endParaRPr sz="4965">
              <a:solidFill>
                <a:srgbClr val="374151"/>
              </a:solidFill>
            </a:endParaRPr>
          </a:p>
          <a:p>
            <a:pPr marL="0" lvl="0" indent="0" algn="l" rtl="0">
              <a:lnSpc>
                <a:spcPct val="115000"/>
              </a:lnSpc>
              <a:spcBef>
                <a:spcPts val="1500"/>
              </a:spcBef>
              <a:spcAft>
                <a:spcPts val="0"/>
              </a:spcAft>
              <a:buNone/>
            </a:pPr>
            <a:r>
              <a:rPr lang="en-US" sz="4965">
                <a:solidFill>
                  <a:srgbClr val="374151"/>
                </a:solidFill>
              </a:rPr>
              <a:t>Snowpipe DDL: </a:t>
            </a:r>
            <a:r>
              <a:rPr lang="en-US" sz="4965" b="0">
                <a:solidFill>
                  <a:srgbClr val="374151"/>
                </a:solidFill>
              </a:rPr>
              <a:t>Snowflake offers a set of special DDL commands for managing pipes, such as CREATE PIPE, ALTER PIPE, and more. Additionally, standard access control DDLs can be used for managing permissions.</a:t>
            </a:r>
            <a:endParaRPr sz="4965" b="0">
              <a:solidFill>
                <a:srgbClr val="374151"/>
              </a:solidFill>
            </a:endParaRPr>
          </a:p>
          <a:p>
            <a:pPr marL="0" lvl="0" indent="0" algn="l" rtl="0">
              <a:spcBef>
                <a:spcPts val="1500"/>
              </a:spcBef>
              <a:spcAft>
                <a:spcPts val="600"/>
              </a:spcAft>
              <a:buNone/>
            </a:pPr>
            <a:endParaRPr sz="1200" b="0">
              <a:solidFill>
                <a:srgbClr val="374151"/>
              </a:solidFill>
              <a:latin typeface="Roboto"/>
              <a:ea typeface="Roboto"/>
              <a:cs typeface="Roboto"/>
              <a:sym typeface="Roboto"/>
            </a:endParaRPr>
          </a:p>
        </p:txBody>
      </p:sp>
      <p:sp>
        <p:nvSpPr>
          <p:cNvPr id="1303" name="Google Shape;1303;g2944274f16a_0_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g294317b3159_0_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Snowflake Data Pipelines</a:t>
            </a:r>
            <a:endParaRPr/>
          </a:p>
        </p:txBody>
      </p:sp>
      <p:sp>
        <p:nvSpPr>
          <p:cNvPr id="1310" name="Google Shape;1310;g294317b3159_0_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25000" lnSpcReduction="20000"/>
          </a:bodyPr>
          <a:lstStyle/>
          <a:p>
            <a:pPr marL="0" lvl="0" indent="0" algn="l" rtl="0">
              <a:lnSpc>
                <a:spcPct val="115000"/>
              </a:lnSpc>
              <a:spcBef>
                <a:spcPts val="1500"/>
              </a:spcBef>
              <a:spcAft>
                <a:spcPts val="0"/>
              </a:spcAft>
              <a:buNone/>
            </a:pPr>
            <a:r>
              <a:rPr lang="en-US" sz="4873">
                <a:solidFill>
                  <a:srgbClr val="374151"/>
                </a:solidFill>
              </a:rPr>
              <a:t>What are Data Pipelines?</a:t>
            </a:r>
            <a:endParaRPr sz="4873">
              <a:solidFill>
                <a:srgbClr val="374151"/>
              </a:solidFill>
            </a:endParaRPr>
          </a:p>
          <a:p>
            <a:pPr marL="914400" lvl="1" indent="-305960" algn="l" rtl="0">
              <a:lnSpc>
                <a:spcPct val="115000"/>
              </a:lnSpc>
              <a:spcBef>
                <a:spcPts val="1500"/>
              </a:spcBef>
              <a:spcAft>
                <a:spcPts val="0"/>
              </a:spcAft>
              <a:buClr>
                <a:srgbClr val="374151"/>
              </a:buClr>
              <a:buSzPct val="100000"/>
              <a:buFont typeface="Arial"/>
              <a:buChar char="●"/>
            </a:pPr>
            <a:r>
              <a:rPr lang="en-US" sz="4873">
                <a:solidFill>
                  <a:srgbClr val="374151"/>
                </a:solidFill>
              </a:rPr>
              <a:t>Automate transformation and optimization of continuous data loads.</a:t>
            </a:r>
            <a:endParaRPr sz="4873">
              <a:solidFill>
                <a:srgbClr val="374151"/>
              </a:solidFill>
            </a:endParaRPr>
          </a:p>
          <a:p>
            <a:pPr marL="914400" lvl="1" indent="-305960" algn="l" rtl="0">
              <a:lnSpc>
                <a:spcPct val="115000"/>
              </a:lnSpc>
              <a:spcBef>
                <a:spcPts val="0"/>
              </a:spcBef>
              <a:spcAft>
                <a:spcPts val="0"/>
              </a:spcAft>
              <a:buClr>
                <a:srgbClr val="374151"/>
              </a:buClr>
              <a:buSzPct val="100000"/>
              <a:buFont typeface="Arial"/>
              <a:buChar char="●"/>
            </a:pPr>
            <a:r>
              <a:rPr lang="en-US" sz="4873">
                <a:solidFill>
                  <a:srgbClr val="374151"/>
                </a:solidFill>
              </a:rPr>
              <a:t>Efficiently process only new or modified data.</a:t>
            </a:r>
            <a:endParaRPr sz="4873">
              <a:solidFill>
                <a:srgbClr val="374151"/>
              </a:solidFill>
            </a:endParaRPr>
          </a:p>
          <a:p>
            <a:pPr marL="0" lvl="0" indent="0" algn="l" rtl="0">
              <a:lnSpc>
                <a:spcPct val="115000"/>
              </a:lnSpc>
              <a:spcBef>
                <a:spcPts val="1500"/>
              </a:spcBef>
              <a:spcAft>
                <a:spcPts val="0"/>
              </a:spcAft>
              <a:buNone/>
            </a:pPr>
            <a:r>
              <a:rPr lang="en-US" sz="4873">
                <a:solidFill>
                  <a:srgbClr val="374151"/>
                </a:solidFill>
              </a:rPr>
              <a:t>Features of Snowflake's Continuous Data Pipelines:</a:t>
            </a:r>
            <a:endParaRPr sz="4873">
              <a:solidFill>
                <a:srgbClr val="374151"/>
              </a:solidFill>
            </a:endParaRPr>
          </a:p>
          <a:p>
            <a:pPr marL="914400" lvl="1" indent="-305960" algn="l" rtl="0">
              <a:lnSpc>
                <a:spcPct val="115000"/>
              </a:lnSpc>
              <a:spcBef>
                <a:spcPts val="1500"/>
              </a:spcBef>
              <a:spcAft>
                <a:spcPts val="0"/>
              </a:spcAft>
              <a:buClr>
                <a:srgbClr val="374151"/>
              </a:buClr>
              <a:buSzPct val="100000"/>
              <a:buFont typeface="Arial"/>
              <a:buChar char="●"/>
            </a:pPr>
            <a:r>
              <a:rPr lang="en-US" sz="4873">
                <a:solidFill>
                  <a:srgbClr val="374151"/>
                </a:solidFill>
              </a:rPr>
              <a:t>Continuous Data Loading:</a:t>
            </a:r>
            <a:endParaRPr sz="4873">
              <a:solidFill>
                <a:srgbClr val="374151"/>
              </a:solidFill>
            </a:endParaRPr>
          </a:p>
          <a:p>
            <a:pPr marL="1371600" lvl="2" indent="-305960" algn="l" rtl="0">
              <a:lnSpc>
                <a:spcPct val="115000"/>
              </a:lnSpc>
              <a:spcBef>
                <a:spcPts val="0"/>
              </a:spcBef>
              <a:spcAft>
                <a:spcPts val="0"/>
              </a:spcAft>
              <a:buClr>
                <a:srgbClr val="374151"/>
              </a:buClr>
              <a:buSzPct val="100000"/>
              <a:buAutoNum type="romanLcPeriod"/>
            </a:pPr>
            <a:r>
              <a:rPr lang="en-US" sz="4873">
                <a:solidFill>
                  <a:srgbClr val="374151"/>
                </a:solidFill>
              </a:rPr>
              <a:t>Options: Snowpipe, Snowpipe Streaming, Snowflake Connector for Kafka, Third-party tools.</a:t>
            </a:r>
            <a:endParaRPr sz="4873">
              <a:solidFill>
                <a:srgbClr val="374151"/>
              </a:solidFill>
            </a:endParaRPr>
          </a:p>
          <a:p>
            <a:pPr marL="914400" lvl="1" indent="-305960" algn="l" rtl="0">
              <a:lnSpc>
                <a:spcPct val="115000"/>
              </a:lnSpc>
              <a:spcBef>
                <a:spcPts val="0"/>
              </a:spcBef>
              <a:spcAft>
                <a:spcPts val="0"/>
              </a:spcAft>
              <a:buClr>
                <a:srgbClr val="374151"/>
              </a:buClr>
              <a:buSzPct val="100000"/>
              <a:buFont typeface="Arial"/>
              <a:buChar char="●"/>
            </a:pPr>
            <a:r>
              <a:rPr lang="en-US" sz="4873">
                <a:solidFill>
                  <a:srgbClr val="374151"/>
                </a:solidFill>
              </a:rPr>
              <a:t>Continuous Data Transformation:</a:t>
            </a:r>
            <a:endParaRPr sz="4873">
              <a:solidFill>
                <a:srgbClr val="374151"/>
              </a:solidFill>
            </a:endParaRPr>
          </a:p>
          <a:p>
            <a:pPr marL="1371600" lvl="2" indent="-305960" algn="l" rtl="0">
              <a:lnSpc>
                <a:spcPct val="115000"/>
              </a:lnSpc>
              <a:spcBef>
                <a:spcPts val="0"/>
              </a:spcBef>
              <a:spcAft>
                <a:spcPts val="0"/>
              </a:spcAft>
              <a:buClr>
                <a:srgbClr val="374151"/>
              </a:buClr>
              <a:buSzPct val="100000"/>
              <a:buAutoNum type="romanLcPeriod"/>
            </a:pPr>
            <a:r>
              <a:rPr lang="en-US" sz="4873">
                <a:solidFill>
                  <a:srgbClr val="374151"/>
                </a:solidFill>
              </a:rPr>
              <a:t>Dynamic tables that simplify data engineering.</a:t>
            </a:r>
            <a:endParaRPr sz="4873">
              <a:solidFill>
                <a:srgbClr val="374151"/>
              </a:solidFill>
            </a:endParaRPr>
          </a:p>
          <a:p>
            <a:pPr marL="0" lvl="0" indent="0" algn="l" rtl="0">
              <a:lnSpc>
                <a:spcPct val="115000"/>
              </a:lnSpc>
              <a:spcBef>
                <a:spcPts val="1500"/>
              </a:spcBef>
              <a:spcAft>
                <a:spcPts val="0"/>
              </a:spcAft>
              <a:buNone/>
            </a:pPr>
            <a:r>
              <a:rPr lang="en-US" sz="4873">
                <a:solidFill>
                  <a:srgbClr val="374151"/>
                </a:solidFill>
              </a:rPr>
              <a:t>Change Data Tracking:</a:t>
            </a:r>
            <a:endParaRPr sz="4873">
              <a:solidFill>
                <a:srgbClr val="374151"/>
              </a:solidFill>
            </a:endParaRPr>
          </a:p>
          <a:p>
            <a:pPr marL="914400" lvl="1" indent="-305960" algn="l" rtl="0">
              <a:lnSpc>
                <a:spcPct val="115000"/>
              </a:lnSpc>
              <a:spcBef>
                <a:spcPts val="1500"/>
              </a:spcBef>
              <a:spcAft>
                <a:spcPts val="0"/>
              </a:spcAft>
              <a:buClr>
                <a:srgbClr val="374151"/>
              </a:buClr>
              <a:buSzPct val="100000"/>
              <a:buFont typeface="Arial"/>
              <a:buChar char="●"/>
            </a:pPr>
            <a:r>
              <a:rPr lang="en-US" sz="4873">
                <a:solidFill>
                  <a:srgbClr val="374151"/>
                </a:solidFill>
              </a:rPr>
              <a:t>Use of stream objects to record and query delta changes.</a:t>
            </a:r>
            <a:endParaRPr sz="4873">
              <a:solidFill>
                <a:srgbClr val="374151"/>
              </a:solidFill>
            </a:endParaRPr>
          </a:p>
          <a:p>
            <a:pPr marL="914400" lvl="1" indent="-305960" algn="l" rtl="0">
              <a:lnSpc>
                <a:spcPct val="115000"/>
              </a:lnSpc>
              <a:spcBef>
                <a:spcPts val="0"/>
              </a:spcBef>
              <a:spcAft>
                <a:spcPts val="0"/>
              </a:spcAft>
              <a:buClr>
                <a:srgbClr val="374151"/>
              </a:buClr>
              <a:buSzPct val="100000"/>
              <a:buFont typeface="Arial"/>
              <a:buChar char="●"/>
            </a:pPr>
            <a:r>
              <a:rPr lang="en-US" sz="4873">
                <a:solidFill>
                  <a:srgbClr val="374151"/>
                </a:solidFill>
              </a:rPr>
              <a:t>Track when tables are populated and ready for SQL processing.</a:t>
            </a:r>
            <a:endParaRPr sz="4873">
              <a:solidFill>
                <a:srgbClr val="374151"/>
              </a:solidFill>
            </a:endParaRPr>
          </a:p>
          <a:p>
            <a:pPr marL="0" lvl="0" indent="0" algn="l" rtl="0">
              <a:lnSpc>
                <a:spcPct val="115000"/>
              </a:lnSpc>
              <a:spcBef>
                <a:spcPts val="1500"/>
              </a:spcBef>
              <a:spcAft>
                <a:spcPts val="0"/>
              </a:spcAft>
              <a:buNone/>
            </a:pPr>
            <a:r>
              <a:rPr lang="en-US" sz="4873">
                <a:solidFill>
                  <a:srgbClr val="374151"/>
                </a:solidFill>
              </a:rPr>
              <a:t>Recurring Tasks:</a:t>
            </a:r>
            <a:endParaRPr sz="4873">
              <a:solidFill>
                <a:srgbClr val="374151"/>
              </a:solidFill>
            </a:endParaRPr>
          </a:p>
          <a:p>
            <a:pPr marL="914400" lvl="1" indent="-305960" algn="l" rtl="0">
              <a:lnSpc>
                <a:spcPct val="115000"/>
              </a:lnSpc>
              <a:spcBef>
                <a:spcPts val="1500"/>
              </a:spcBef>
              <a:spcAft>
                <a:spcPts val="0"/>
              </a:spcAft>
              <a:buClr>
                <a:srgbClr val="374151"/>
              </a:buClr>
              <a:buSzPct val="100000"/>
              <a:buFont typeface="Arial"/>
              <a:buChar char="●"/>
            </a:pPr>
            <a:r>
              <a:rPr lang="en-US" sz="4873">
                <a:solidFill>
                  <a:srgbClr val="374151"/>
                </a:solidFill>
              </a:rPr>
              <a:t>Define recurring schedules for SQL statements.</a:t>
            </a:r>
            <a:endParaRPr sz="4873">
              <a:solidFill>
                <a:srgbClr val="374151"/>
              </a:solidFill>
            </a:endParaRPr>
          </a:p>
          <a:p>
            <a:pPr marL="914400" lvl="1" indent="-305960" algn="l" rtl="0">
              <a:lnSpc>
                <a:spcPct val="115000"/>
              </a:lnSpc>
              <a:spcBef>
                <a:spcPts val="0"/>
              </a:spcBef>
              <a:spcAft>
                <a:spcPts val="0"/>
              </a:spcAft>
              <a:buClr>
                <a:srgbClr val="374151"/>
              </a:buClr>
              <a:buSzPct val="100000"/>
              <a:buFont typeface="Arial"/>
              <a:buChar char="●"/>
            </a:pPr>
            <a:r>
              <a:rPr lang="en-US" sz="4873">
                <a:solidFill>
                  <a:srgbClr val="374151"/>
                </a:solidFill>
              </a:rPr>
              <a:t>Optional integration with table streams for processing new/changed data.</a:t>
            </a:r>
            <a:endParaRPr sz="4873">
              <a:solidFill>
                <a:srgbClr val="374151"/>
              </a:solidFill>
            </a:endParaRPr>
          </a:p>
          <a:p>
            <a:pPr marL="914400" lvl="1" indent="-305960" algn="l" rtl="0">
              <a:lnSpc>
                <a:spcPct val="115000"/>
              </a:lnSpc>
              <a:spcBef>
                <a:spcPts val="0"/>
              </a:spcBef>
              <a:spcAft>
                <a:spcPts val="0"/>
              </a:spcAft>
              <a:buClr>
                <a:srgbClr val="374151"/>
              </a:buClr>
              <a:buSzPct val="100000"/>
              <a:buFont typeface="Arial"/>
              <a:buChar char="●"/>
            </a:pPr>
            <a:r>
              <a:rPr lang="en-US" sz="4873">
                <a:solidFill>
                  <a:srgbClr val="374151"/>
                </a:solidFill>
              </a:rPr>
              <a:t>Supports chaining for complex periodic processing.</a:t>
            </a:r>
            <a:endParaRPr sz="4873">
              <a:solidFill>
                <a:srgbClr val="374151"/>
              </a:solidFill>
            </a:endParaRPr>
          </a:p>
          <a:p>
            <a:pPr marL="0" lvl="0" indent="0" algn="l" rtl="0">
              <a:lnSpc>
                <a:spcPct val="115000"/>
              </a:lnSpc>
              <a:spcBef>
                <a:spcPts val="1500"/>
              </a:spcBef>
              <a:spcAft>
                <a:spcPts val="0"/>
              </a:spcAft>
              <a:buNone/>
            </a:pP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600"/>
              </a:spcAft>
              <a:buNone/>
            </a:pPr>
            <a:endParaRPr sz="1200" b="0">
              <a:solidFill>
                <a:srgbClr val="374151"/>
              </a:solidFill>
              <a:highlight>
                <a:srgbClr val="F7F7F8"/>
              </a:highlight>
              <a:latin typeface="Roboto"/>
              <a:ea typeface="Roboto"/>
              <a:cs typeface="Roboto"/>
              <a:sym typeface="Roboto"/>
            </a:endParaRPr>
          </a:p>
        </p:txBody>
      </p:sp>
      <p:sp>
        <p:nvSpPr>
          <p:cNvPr id="1311" name="Google Shape;1311;g294317b3159_0_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g294317b3159_0_14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Snowflake Streams	</a:t>
            </a:r>
            <a:endParaRPr/>
          </a:p>
        </p:txBody>
      </p:sp>
      <p:sp>
        <p:nvSpPr>
          <p:cNvPr id="1318" name="Google Shape;1318;g294317b3159_0_14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r>
              <a:rPr lang="en-US" sz="1200">
                <a:solidFill>
                  <a:srgbClr val="374151"/>
                </a:solidFill>
              </a:rPr>
              <a:t>What are Streams?</a:t>
            </a:r>
            <a:endParaRPr sz="1200">
              <a:solidFill>
                <a:srgbClr val="374151"/>
              </a:solidFill>
            </a:endParaRPr>
          </a:p>
          <a:p>
            <a:pPr marL="457200" lvl="0" indent="-304800" algn="l" rtl="0">
              <a:lnSpc>
                <a:spcPct val="115000"/>
              </a:lnSpc>
              <a:spcBef>
                <a:spcPts val="1500"/>
              </a:spcBef>
              <a:spcAft>
                <a:spcPts val="0"/>
              </a:spcAft>
              <a:buClr>
                <a:srgbClr val="374151"/>
              </a:buClr>
              <a:buSzPts val="1200"/>
              <a:buChar char="●"/>
            </a:pPr>
            <a:r>
              <a:rPr lang="en-US" sz="1200" b="0">
                <a:solidFill>
                  <a:srgbClr val="374151"/>
                </a:solidFill>
              </a:rPr>
              <a:t>A Stream in Snowflake is a system-versioned table that tracks changes (inserts, updates, and deletes) to a source table</a:t>
            </a:r>
            <a:endParaRPr sz="1200" b="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b="0">
                <a:solidFill>
                  <a:srgbClr val="374151"/>
                </a:solidFill>
              </a:rPr>
              <a:t>Key Point: Streams enable consuming services (such as tasks) to process incremental data changes without any additional data manipulation</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Why Use Streams?</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Efficiency - Only the changes (deltas) to tables are processed, reducing the amount of data to be handled.</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Simplicity - Removes the complexity of tracking changes manually.</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Real-time Analytics - Allows for near real-time data processing and analytics.</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Components &amp; Concepts</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Base Table: The source table for which changes are being tracked.</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Stream: System-versioned table that captures changes from the base table.</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Consumers: Tasks or processes that read from the stream to handle incremental changes.</a:t>
            </a:r>
            <a:endParaRPr sz="1200" b="0">
              <a:solidFill>
                <a:srgbClr val="374151"/>
              </a:solidFill>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1500"/>
              </a:spcAft>
              <a:buNone/>
            </a:pPr>
            <a:endParaRPr sz="1200" b="0">
              <a:solidFill>
                <a:srgbClr val="374151"/>
              </a:solidFill>
              <a:highlight>
                <a:srgbClr val="F7F7F8"/>
              </a:highlight>
              <a:latin typeface="Roboto"/>
              <a:ea typeface="Roboto"/>
              <a:cs typeface="Roboto"/>
              <a:sym typeface="Roboto"/>
            </a:endParaRPr>
          </a:p>
        </p:txBody>
      </p:sp>
      <p:sp>
        <p:nvSpPr>
          <p:cNvPr id="1319" name="Google Shape;1319;g294317b3159_0_14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
          <p:cNvSpPr txBox="1">
            <a:spLocks noGrp="1"/>
          </p:cNvSpPr>
          <p:nvPr>
            <p:ph type="title"/>
          </p:nvPr>
        </p:nvSpPr>
        <p:spPr>
          <a:xfrm>
            <a:off x="609600" y="152719"/>
            <a:ext cx="7721600" cy="6556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700"/>
              <a:buFont typeface="Arial"/>
              <a:buNone/>
            </a:pPr>
            <a:r>
              <a:rPr lang="en-US">
                <a:latin typeface="Arial"/>
                <a:ea typeface="Arial"/>
                <a:cs typeface="Arial"/>
                <a:sym typeface="Arial"/>
              </a:rPr>
              <a:t>DAY 2</a:t>
            </a:r>
            <a:endParaRPr/>
          </a:p>
        </p:txBody>
      </p:sp>
      <p:sp>
        <p:nvSpPr>
          <p:cNvPr id="994" name="Google Shape;994;p4"/>
          <p:cNvSpPr txBox="1">
            <a:spLocks noGrp="1"/>
          </p:cNvSpPr>
          <p:nvPr>
            <p:ph type="ftr" idx="11"/>
          </p:nvPr>
        </p:nvSpPr>
        <p:spPr>
          <a:xfrm>
            <a:off x="609600" y="6492876"/>
            <a:ext cx="4572000" cy="283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
        <p:nvSpPr>
          <p:cNvPr id="995" name="Google Shape;995;p4"/>
          <p:cNvSpPr txBox="1">
            <a:spLocks noGrp="1"/>
          </p:cNvSpPr>
          <p:nvPr>
            <p:ph type="sldNum" idx="12"/>
          </p:nvPr>
        </p:nvSpPr>
        <p:spPr>
          <a:xfrm rot="-5400000">
            <a:off x="11189168" y="5824721"/>
            <a:ext cx="1315600" cy="48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a:t>4</a:t>
            </a:fld>
            <a:endParaRPr/>
          </a:p>
        </p:txBody>
      </p:sp>
      <p:pic>
        <p:nvPicPr>
          <p:cNvPr id="996" name="Google Shape;996;p4"/>
          <p:cNvPicPr preferRelativeResize="0">
            <a:picLocks noGrp="1"/>
          </p:cNvPicPr>
          <p:nvPr>
            <p:ph type="body" idx="3"/>
          </p:nvPr>
        </p:nvPicPr>
        <p:blipFill rotWithShape="1">
          <a:blip r:embed="rId3">
            <a:alphaModFix/>
          </a:blip>
          <a:srcRect/>
          <a:stretch/>
        </p:blipFill>
        <p:spPr>
          <a:xfrm>
            <a:off x="171451" y="2023535"/>
            <a:ext cx="2308000" cy="2134000"/>
          </a:xfrm>
          <a:prstGeom prst="rect">
            <a:avLst/>
          </a:prstGeom>
          <a:noFill/>
          <a:ln>
            <a:noFill/>
          </a:ln>
        </p:spPr>
      </p:pic>
      <p:sp>
        <p:nvSpPr>
          <p:cNvPr id="997" name="Google Shape;997;p4"/>
          <p:cNvSpPr txBox="1">
            <a:spLocks noGrp="1"/>
          </p:cNvSpPr>
          <p:nvPr>
            <p:ph type="body" idx="7"/>
          </p:nvPr>
        </p:nvSpPr>
        <p:spPr>
          <a:xfrm>
            <a:off x="2666468" y="205527"/>
            <a:ext cx="8937099" cy="24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FF0000"/>
              </a:buClr>
              <a:buSzPts val="2100"/>
              <a:buNone/>
            </a:pPr>
            <a:r>
              <a:rPr lang="en-US" sz="3000">
                <a:solidFill>
                  <a:srgbClr val="FF0000"/>
                </a:solidFill>
              </a:rPr>
              <a:t>Performance, Storage and Security</a:t>
            </a:r>
            <a:endParaRPr sz="3000"/>
          </a:p>
        </p:txBody>
      </p:sp>
      <p:sp>
        <p:nvSpPr>
          <p:cNvPr id="998" name="Google Shape;998;p4"/>
          <p:cNvSpPr txBox="1"/>
          <p:nvPr/>
        </p:nvSpPr>
        <p:spPr>
          <a:xfrm>
            <a:off x="7296151" y="1090535"/>
            <a:ext cx="4724399" cy="4000000"/>
          </a:xfrm>
          <a:prstGeom prst="rect">
            <a:avLst/>
          </a:prstGeom>
          <a:noFill/>
          <a:ln>
            <a:noFill/>
          </a:ln>
        </p:spPr>
        <p:txBody>
          <a:bodyPr spcFirstLastPara="1" wrap="square" lIns="121900" tIns="121900" rIns="121900" bIns="121900" anchor="t" anchorCtr="0">
            <a:noAutofit/>
          </a:bodyPr>
          <a:lstStyle/>
          <a:p>
            <a:pPr marL="990550" marR="0" lvl="1" indent="-287826" algn="l" rtl="0">
              <a:lnSpc>
                <a:spcPct val="107000"/>
              </a:lnSpc>
              <a:spcBef>
                <a:spcPts val="0"/>
              </a:spcBef>
              <a:spcAft>
                <a:spcPts val="0"/>
              </a:spcAft>
              <a:buClr>
                <a:schemeClr val="dk1"/>
              </a:buClr>
              <a:buSzPts val="1467"/>
              <a:buFont typeface="Arial Black"/>
              <a:buNone/>
            </a:pPr>
            <a:endParaRPr sz="1467" b="0" i="0" u="none" strike="noStrike" cap="none">
              <a:solidFill>
                <a:schemeClr val="dk1"/>
              </a:solidFill>
              <a:latin typeface="Calibri"/>
              <a:ea typeface="Calibri"/>
              <a:cs typeface="Calibri"/>
              <a:sym typeface="Calibri"/>
            </a:endParaRPr>
          </a:p>
        </p:txBody>
      </p:sp>
      <p:sp>
        <p:nvSpPr>
          <p:cNvPr id="999" name="Google Shape;999;p4"/>
          <p:cNvSpPr txBox="1"/>
          <p:nvPr/>
        </p:nvSpPr>
        <p:spPr>
          <a:xfrm>
            <a:off x="2362310" y="1231527"/>
            <a:ext cx="4216200" cy="48759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800" b="1">
                <a:solidFill>
                  <a:srgbClr val="374151"/>
                </a:solidFill>
              </a:rPr>
              <a:t>Performance Optimization</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Diagnosing and optimizing underperforming queries</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Configuring Snowflake for top performance</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Caching features for improved query times</a:t>
            </a:r>
            <a:endParaRPr sz="1800">
              <a:solidFill>
                <a:srgbClr val="374151"/>
              </a:solidFill>
            </a:endParaRPr>
          </a:p>
          <a:p>
            <a:pPr marL="914400" lvl="0" indent="0" algn="l" rtl="0">
              <a:lnSpc>
                <a:spcPct val="115000"/>
              </a:lnSpc>
              <a:spcBef>
                <a:spcPts val="0"/>
              </a:spcBef>
              <a:spcAft>
                <a:spcPts val="0"/>
              </a:spcAft>
              <a:buNone/>
            </a:pPr>
            <a:endParaRPr sz="1800">
              <a:solidFill>
                <a:srgbClr val="374151"/>
              </a:solidFill>
            </a:endParaRPr>
          </a:p>
          <a:p>
            <a:pPr marL="0" lvl="0" indent="0" algn="l" rtl="0">
              <a:lnSpc>
                <a:spcPct val="115000"/>
              </a:lnSpc>
              <a:spcBef>
                <a:spcPts val="0"/>
              </a:spcBef>
              <a:spcAft>
                <a:spcPts val="0"/>
              </a:spcAft>
              <a:buNone/>
            </a:pPr>
            <a:r>
              <a:rPr lang="en-US" sz="1800" b="1">
                <a:solidFill>
                  <a:srgbClr val="374151"/>
                </a:solidFill>
              </a:rPr>
              <a:t>Monitoring and Maintenance</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Tools and best practices for continuous monitoring</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Ensuring health of data pipelines</a:t>
            </a:r>
            <a:endParaRPr sz="1800">
              <a:solidFill>
                <a:srgbClr val="374151"/>
              </a:solidFill>
            </a:endParaRPr>
          </a:p>
          <a:p>
            <a:pPr marL="0" marR="0" lvl="0" indent="0" algn="l" rtl="0">
              <a:lnSpc>
                <a:spcPct val="107000"/>
              </a:lnSpc>
              <a:spcBef>
                <a:spcPts val="0"/>
              </a:spcBef>
              <a:spcAft>
                <a:spcPts val="0"/>
              </a:spcAft>
              <a:buNone/>
            </a:pPr>
            <a:endParaRPr sz="1800" b="1">
              <a:solidFill>
                <a:schemeClr val="dk1"/>
              </a:solidFill>
            </a:endParaRPr>
          </a:p>
          <a:p>
            <a:pPr marL="608013" marR="0" lvl="1" indent="-608013" algn="l" rtl="0">
              <a:lnSpc>
                <a:spcPct val="107000"/>
              </a:lnSpc>
              <a:spcBef>
                <a:spcPts val="0"/>
              </a:spcBef>
              <a:spcAft>
                <a:spcPts val="0"/>
              </a:spcAft>
              <a:buClr>
                <a:schemeClr val="dk1"/>
              </a:buClr>
              <a:buSzPts val="1600"/>
              <a:buFont typeface="Arial"/>
              <a:buNone/>
            </a:pPr>
            <a:endParaRPr sz="1600" b="1" i="0" u="none" strike="noStrike" cap="none">
              <a:solidFill>
                <a:schemeClr val="dk1"/>
              </a:solidFill>
              <a:latin typeface="Arial"/>
              <a:ea typeface="Arial"/>
              <a:cs typeface="Arial"/>
              <a:sym typeface="Arial"/>
            </a:endParaRPr>
          </a:p>
          <a:p>
            <a:pPr marL="0" marR="0" lvl="0" indent="0" algn="l" rtl="0">
              <a:lnSpc>
                <a:spcPct val="107000"/>
              </a:lnSpc>
              <a:spcBef>
                <a:spcPts val="0"/>
              </a:spcBef>
              <a:spcAft>
                <a:spcPts val="0"/>
              </a:spcAft>
              <a:buNone/>
            </a:pPr>
            <a:endParaRPr sz="1600" b="0" i="0" u="none" strike="noStrike" cap="none">
              <a:solidFill>
                <a:schemeClr val="dk1"/>
              </a:solidFill>
              <a:latin typeface="Helvetica Neue"/>
              <a:ea typeface="Helvetica Neue"/>
              <a:cs typeface="Helvetica Neue"/>
              <a:sym typeface="Helvetica Neue"/>
            </a:endParaRPr>
          </a:p>
        </p:txBody>
      </p:sp>
      <p:sp>
        <p:nvSpPr>
          <p:cNvPr id="1000" name="Google Shape;1000;p4"/>
          <p:cNvSpPr txBox="1"/>
          <p:nvPr/>
        </p:nvSpPr>
        <p:spPr>
          <a:xfrm>
            <a:off x="6996160" y="1231533"/>
            <a:ext cx="5024400" cy="45441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800" b="1">
                <a:solidFill>
                  <a:srgbClr val="374151"/>
                </a:solidFill>
              </a:rPr>
              <a:t>Storage and Data Protection</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Snowflake's data recovery methods</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Streams and Time Travel</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Analyzing micro-partitions</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Practical applications with Time Travel and cloning</a:t>
            </a:r>
            <a:endParaRPr sz="1800">
              <a:solidFill>
                <a:srgbClr val="374151"/>
              </a:solidFill>
            </a:endParaRPr>
          </a:p>
          <a:p>
            <a:pPr marL="457200" lvl="0" indent="0" algn="l" rtl="0">
              <a:lnSpc>
                <a:spcPct val="115000"/>
              </a:lnSpc>
              <a:spcBef>
                <a:spcPts val="0"/>
              </a:spcBef>
              <a:spcAft>
                <a:spcPts val="0"/>
              </a:spcAft>
              <a:buNone/>
            </a:pPr>
            <a:endParaRPr sz="1800">
              <a:solidFill>
                <a:srgbClr val="374151"/>
              </a:solidFill>
            </a:endParaRPr>
          </a:p>
          <a:p>
            <a:pPr marL="0" lvl="0" indent="0" algn="l" rtl="0">
              <a:lnSpc>
                <a:spcPct val="115000"/>
              </a:lnSpc>
              <a:spcBef>
                <a:spcPts val="0"/>
              </a:spcBef>
              <a:spcAft>
                <a:spcPts val="0"/>
              </a:spcAft>
              <a:buNone/>
            </a:pPr>
            <a:r>
              <a:rPr lang="en-US" sz="1800" b="1">
                <a:solidFill>
                  <a:srgbClr val="374151"/>
                </a:solidFill>
              </a:rPr>
              <a:t>Security in Snowflake</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Core security principles</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System-defined roles and data governance</a:t>
            </a:r>
            <a:endParaRPr sz="1800" b="1">
              <a:solidFill>
                <a:schemeClr val="dk1"/>
              </a:solidFill>
            </a:endParaRPr>
          </a:p>
          <a:p>
            <a:pPr marL="0" marR="0" lvl="0" indent="0" algn="l" rtl="0">
              <a:lnSpc>
                <a:spcPct val="115000"/>
              </a:lnSpc>
              <a:spcBef>
                <a:spcPts val="0"/>
              </a:spcBef>
              <a:spcAft>
                <a:spcPts val="0"/>
              </a:spcAft>
              <a:buNone/>
            </a:pP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07000"/>
              </a:lnSpc>
              <a:spcBef>
                <a:spcPts val="0"/>
              </a:spcBef>
              <a:spcAft>
                <a:spcPts val="0"/>
              </a:spcAft>
              <a:buNone/>
            </a:pP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07000"/>
              </a:lnSpc>
              <a:spcBef>
                <a:spcPts val="0"/>
              </a:spcBef>
              <a:spcAft>
                <a:spcPts val="0"/>
              </a:spcAft>
              <a:buNone/>
            </a:pPr>
            <a:endParaRPr sz="16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g2944274f16a_0_68"/>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Offset Storage in Streams</a:t>
            </a:r>
            <a:endParaRPr/>
          </a:p>
        </p:txBody>
      </p:sp>
      <p:sp>
        <p:nvSpPr>
          <p:cNvPr id="1326" name="Google Shape;1326;g2944274f16a_0_68"/>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04800" algn="l" rtl="0">
              <a:lnSpc>
                <a:spcPct val="115000"/>
              </a:lnSpc>
              <a:spcBef>
                <a:spcPts val="0"/>
              </a:spcBef>
              <a:spcAft>
                <a:spcPts val="0"/>
              </a:spcAft>
              <a:buClr>
                <a:srgbClr val="374151"/>
              </a:buClr>
              <a:buSzPts val="1200"/>
              <a:buFont typeface="Arial"/>
              <a:buChar char="●"/>
            </a:pPr>
            <a:r>
              <a:rPr lang="en-US" sz="1200">
                <a:solidFill>
                  <a:srgbClr val="374151"/>
                </a:solidFill>
              </a:rPr>
              <a:t>Source Object Initialization:</a:t>
            </a:r>
            <a:endParaRPr sz="1200">
              <a:solidFill>
                <a:srgbClr val="374151"/>
              </a:solidFill>
            </a:endParaRPr>
          </a:p>
          <a:p>
            <a:pPr marL="914400" lvl="1" indent="-304800" algn="l" rtl="0">
              <a:lnSpc>
                <a:spcPct val="115000"/>
              </a:lnSpc>
              <a:spcBef>
                <a:spcPts val="0"/>
              </a:spcBef>
              <a:spcAft>
                <a:spcPts val="0"/>
              </a:spcAft>
              <a:buClr>
                <a:srgbClr val="374151"/>
              </a:buClr>
              <a:buSzPts val="1200"/>
              <a:buAutoNum type="alphaLcPeriod"/>
            </a:pPr>
            <a:r>
              <a:rPr lang="en-US" sz="1200">
                <a:solidFill>
                  <a:srgbClr val="374151"/>
                </a:solidFill>
              </a:rPr>
              <a:t>On creation, a stream captures a snapshot of the source object.</a:t>
            </a:r>
            <a:endParaRPr sz="1200">
              <a:solidFill>
                <a:srgbClr val="374151"/>
              </a:solidFill>
            </a:endParaRPr>
          </a:p>
          <a:p>
            <a:pPr marL="914400" lvl="1" indent="-304800" algn="l" rtl="0">
              <a:lnSpc>
                <a:spcPct val="115000"/>
              </a:lnSpc>
              <a:spcBef>
                <a:spcPts val="0"/>
              </a:spcBef>
              <a:spcAft>
                <a:spcPts val="0"/>
              </a:spcAft>
              <a:buClr>
                <a:srgbClr val="374151"/>
              </a:buClr>
              <a:buSzPts val="1200"/>
              <a:buAutoNum type="alphaLcPeriod"/>
            </a:pPr>
            <a:r>
              <a:rPr lang="en-US" sz="1200">
                <a:solidFill>
                  <a:srgbClr val="374151"/>
                </a:solidFill>
              </a:rPr>
              <a:t>This snapshot marks a specific transactional version, termed the offset.</a:t>
            </a:r>
            <a:endParaRPr sz="1200">
              <a:solidFill>
                <a:srgbClr val="374151"/>
              </a:solidFill>
            </a:endParaRPr>
          </a:p>
          <a:p>
            <a:pPr marL="0" lvl="0" indent="0" algn="l" rtl="0">
              <a:lnSpc>
                <a:spcPct val="115000"/>
              </a:lnSpc>
              <a:spcBef>
                <a:spcPts val="0"/>
              </a:spcBef>
              <a:spcAft>
                <a:spcPts val="0"/>
              </a:spcAft>
              <a:buNone/>
            </a:pPr>
            <a:endParaRPr sz="1200">
              <a:solidFill>
                <a:srgbClr val="374151"/>
              </a:solidFill>
            </a:endParaRPr>
          </a:p>
          <a:p>
            <a:pPr marL="457200" lvl="0" indent="-304800" algn="l" rtl="0">
              <a:lnSpc>
                <a:spcPct val="115000"/>
              </a:lnSpc>
              <a:spcBef>
                <a:spcPts val="600"/>
              </a:spcBef>
              <a:spcAft>
                <a:spcPts val="0"/>
              </a:spcAft>
              <a:buClr>
                <a:srgbClr val="374151"/>
              </a:buClr>
              <a:buSzPts val="1200"/>
              <a:buFont typeface="Arial"/>
              <a:buChar char="●"/>
            </a:pPr>
            <a:r>
              <a:rPr lang="en-US" sz="1200">
                <a:solidFill>
                  <a:srgbClr val="374151"/>
                </a:solidFill>
              </a:rPr>
              <a:t>Change Records &amp; Tracking:</a:t>
            </a:r>
            <a:endParaRPr sz="1200">
              <a:solidFill>
                <a:srgbClr val="374151"/>
              </a:solidFill>
            </a:endParaRPr>
          </a:p>
          <a:p>
            <a:pPr marL="914400" lvl="1" indent="-304800" algn="l" rtl="0">
              <a:lnSpc>
                <a:spcPct val="115000"/>
              </a:lnSpc>
              <a:spcBef>
                <a:spcPts val="0"/>
              </a:spcBef>
              <a:spcAft>
                <a:spcPts val="0"/>
              </a:spcAft>
              <a:buClr>
                <a:srgbClr val="374151"/>
              </a:buClr>
              <a:buSzPts val="1200"/>
              <a:buAutoNum type="alphaLcPeriod"/>
            </a:pPr>
            <a:r>
              <a:rPr lang="en-US" sz="1200">
                <a:solidFill>
                  <a:srgbClr val="374151"/>
                </a:solidFill>
              </a:rPr>
              <a:t>Post-snapshot, the stream tracks DML changes, showing data states before and after modifications.</a:t>
            </a:r>
            <a:endParaRPr sz="1200">
              <a:solidFill>
                <a:srgbClr val="374151"/>
              </a:solidFill>
            </a:endParaRPr>
          </a:p>
          <a:p>
            <a:pPr marL="914400" lvl="1" indent="-304800" algn="l" rtl="0">
              <a:lnSpc>
                <a:spcPct val="115000"/>
              </a:lnSpc>
              <a:spcBef>
                <a:spcPts val="0"/>
              </a:spcBef>
              <a:spcAft>
                <a:spcPts val="0"/>
              </a:spcAft>
              <a:buClr>
                <a:srgbClr val="374151"/>
              </a:buClr>
              <a:buSzPts val="1200"/>
              <a:buAutoNum type="alphaLcPeriod"/>
            </a:pPr>
            <a:r>
              <a:rPr lang="en-US" sz="1200">
                <a:solidFill>
                  <a:srgbClr val="374151"/>
                </a:solidFill>
              </a:rPr>
              <a:t>Streams don't store table data but return CDC records through versioning history.</a:t>
            </a:r>
            <a:endParaRPr sz="1200">
              <a:solidFill>
                <a:srgbClr val="374151"/>
              </a:solidFill>
            </a:endParaRPr>
          </a:p>
          <a:p>
            <a:pPr marL="914400" lvl="1" indent="-304800" algn="l" rtl="0">
              <a:lnSpc>
                <a:spcPct val="115000"/>
              </a:lnSpc>
              <a:spcBef>
                <a:spcPts val="0"/>
              </a:spcBef>
              <a:spcAft>
                <a:spcPts val="0"/>
              </a:spcAft>
              <a:buClr>
                <a:srgbClr val="374151"/>
              </a:buClr>
              <a:buSzPts val="1200"/>
              <a:buAutoNum type="alphaLcPeriod"/>
            </a:pPr>
            <a:r>
              <a:rPr lang="en-US" sz="1200">
                <a:solidFill>
                  <a:srgbClr val="374151"/>
                </a:solidFill>
              </a:rPr>
              <a:t>Hidden columns in the source store change metadata with minimal storage overhead.</a:t>
            </a:r>
            <a:endParaRPr sz="1200">
              <a:solidFill>
                <a:srgbClr val="374151"/>
              </a:solidFill>
            </a:endParaRPr>
          </a:p>
          <a:p>
            <a:pPr marL="0" lvl="0" indent="0" algn="l" rtl="0">
              <a:lnSpc>
                <a:spcPct val="115000"/>
              </a:lnSpc>
              <a:spcBef>
                <a:spcPts val="0"/>
              </a:spcBef>
              <a:spcAft>
                <a:spcPts val="0"/>
              </a:spcAft>
              <a:buNone/>
            </a:pPr>
            <a:endParaRPr sz="1200">
              <a:solidFill>
                <a:srgbClr val="374151"/>
              </a:solidFill>
            </a:endParaRPr>
          </a:p>
          <a:p>
            <a:pPr marL="457200" lvl="0" indent="-304800" algn="l" rtl="0">
              <a:lnSpc>
                <a:spcPct val="115000"/>
              </a:lnSpc>
              <a:spcBef>
                <a:spcPts val="600"/>
              </a:spcBef>
              <a:spcAft>
                <a:spcPts val="0"/>
              </a:spcAft>
              <a:buClr>
                <a:srgbClr val="374151"/>
              </a:buClr>
              <a:buSzPts val="1200"/>
              <a:buFont typeface="Arial"/>
              <a:buChar char="●"/>
            </a:pPr>
            <a:r>
              <a:rPr lang="en-US" sz="1200">
                <a:solidFill>
                  <a:srgbClr val="374151"/>
                </a:solidFill>
              </a:rPr>
              <a:t>Stream Utility &amp; Application:</a:t>
            </a:r>
            <a:endParaRPr sz="1200">
              <a:solidFill>
                <a:srgbClr val="374151"/>
              </a:solidFill>
            </a:endParaRPr>
          </a:p>
          <a:p>
            <a:pPr marL="914400" lvl="1" indent="-304800" algn="l" rtl="0">
              <a:lnSpc>
                <a:spcPct val="115000"/>
              </a:lnSpc>
              <a:spcBef>
                <a:spcPts val="0"/>
              </a:spcBef>
              <a:spcAft>
                <a:spcPts val="0"/>
              </a:spcAft>
              <a:buClr>
                <a:srgbClr val="374151"/>
              </a:buClr>
              <a:buSzPts val="1200"/>
              <a:buAutoNum type="alphaLcPeriod"/>
            </a:pPr>
            <a:r>
              <a:rPr lang="en-US" sz="1200">
                <a:solidFill>
                  <a:srgbClr val="374151"/>
                </a:solidFill>
              </a:rPr>
              <a:t>Think of streams as bookmarks pointing to specific data moments.</a:t>
            </a:r>
            <a:endParaRPr sz="1200">
              <a:solidFill>
                <a:srgbClr val="374151"/>
              </a:solidFill>
            </a:endParaRPr>
          </a:p>
          <a:p>
            <a:pPr marL="914400" lvl="1" indent="-304800" algn="l" rtl="0">
              <a:lnSpc>
                <a:spcPct val="115000"/>
              </a:lnSpc>
              <a:spcBef>
                <a:spcPts val="0"/>
              </a:spcBef>
              <a:spcAft>
                <a:spcPts val="0"/>
              </a:spcAft>
              <a:buClr>
                <a:srgbClr val="374151"/>
              </a:buClr>
              <a:buSzPts val="1200"/>
              <a:buAutoNum type="alphaLcPeriod"/>
            </a:pPr>
            <a:r>
              <a:rPr lang="en-US" sz="1200">
                <a:solidFill>
                  <a:srgbClr val="374151"/>
                </a:solidFill>
              </a:rPr>
              <a:t>They're flexible: drop or create them at varied times, even using Snowflake's Time Travel.</a:t>
            </a:r>
            <a:endParaRPr sz="1200">
              <a:solidFill>
                <a:srgbClr val="374151"/>
              </a:solidFill>
            </a:endParaRPr>
          </a:p>
          <a:p>
            <a:pPr marL="914400" lvl="1" indent="-304800" algn="l" rtl="0">
              <a:lnSpc>
                <a:spcPct val="115000"/>
              </a:lnSpc>
              <a:spcBef>
                <a:spcPts val="0"/>
              </a:spcBef>
              <a:spcAft>
                <a:spcPts val="0"/>
              </a:spcAft>
              <a:buClr>
                <a:srgbClr val="374151"/>
              </a:buClr>
              <a:buSzPts val="1200"/>
              <a:buAutoNum type="alphaLcPeriod"/>
            </a:pPr>
            <a:r>
              <a:rPr lang="en-US" sz="1200">
                <a:solidFill>
                  <a:srgbClr val="374151"/>
                </a:solidFill>
              </a:rPr>
              <a:t>Ideal for data pipelines, ensuring only updated staging data gets transferred.</a:t>
            </a:r>
            <a:endParaRPr sz="1200">
              <a:solidFill>
                <a:srgbClr val="374151"/>
              </a:solidFill>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1500"/>
              </a:spcAft>
              <a:buNone/>
            </a:pPr>
            <a:endParaRPr sz="1200" b="0">
              <a:solidFill>
                <a:srgbClr val="374151"/>
              </a:solidFill>
              <a:highlight>
                <a:srgbClr val="F7F7F8"/>
              </a:highlight>
              <a:latin typeface="Roboto"/>
              <a:ea typeface="Roboto"/>
              <a:cs typeface="Roboto"/>
              <a:sym typeface="Roboto"/>
            </a:endParaRPr>
          </a:p>
        </p:txBody>
      </p:sp>
      <p:sp>
        <p:nvSpPr>
          <p:cNvPr id="1327" name="Google Shape;1327;g2944274f16a_0_6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g294317b3159_0_151"/>
          <p:cNvSpPr txBox="1">
            <a:spLocks noGrp="1"/>
          </p:cNvSpPr>
          <p:nvPr>
            <p:ph type="title"/>
          </p:nvPr>
        </p:nvSpPr>
        <p:spPr>
          <a:xfrm>
            <a:off x="609600" y="152725"/>
            <a:ext cx="10994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740"/>
              <a:t>Table Versioning and Stream in Snowflake</a:t>
            </a:r>
            <a:endParaRPr sz="2740"/>
          </a:p>
        </p:txBody>
      </p:sp>
      <p:sp>
        <p:nvSpPr>
          <p:cNvPr id="1334" name="Google Shape;1334;g294317b3159_0_15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17500" algn="l" rtl="0">
              <a:lnSpc>
                <a:spcPct val="115000"/>
              </a:lnSpc>
              <a:spcBef>
                <a:spcPts val="0"/>
              </a:spcBef>
              <a:spcAft>
                <a:spcPts val="0"/>
              </a:spcAft>
              <a:buClr>
                <a:srgbClr val="374151"/>
              </a:buClr>
              <a:buSzPts val="1400"/>
              <a:buFont typeface="Arial"/>
              <a:buChar char="●"/>
            </a:pPr>
            <a:r>
              <a:rPr lang="en-US" sz="1400">
                <a:solidFill>
                  <a:srgbClr val="374151"/>
                </a:solidFill>
              </a:rPr>
              <a:t>Table Version Creation:</a:t>
            </a:r>
            <a:endParaRPr sz="1400">
              <a:solidFill>
                <a:srgbClr val="374151"/>
              </a:solidFill>
            </a:endParaRPr>
          </a:p>
          <a:p>
            <a:pPr marL="914400" lvl="1" indent="-317500" algn="l" rtl="0">
              <a:lnSpc>
                <a:spcPct val="115000"/>
              </a:lnSpc>
              <a:spcBef>
                <a:spcPts val="0"/>
              </a:spcBef>
              <a:spcAft>
                <a:spcPts val="0"/>
              </a:spcAft>
              <a:buClr>
                <a:srgbClr val="374151"/>
              </a:buClr>
              <a:buSzPts val="1400"/>
              <a:buAutoNum type="alphaLcPeriod"/>
            </a:pPr>
            <a:r>
              <a:rPr lang="en-US" sz="1400">
                <a:solidFill>
                  <a:srgbClr val="374151"/>
                </a:solidFill>
              </a:rPr>
              <a:t>Every DML transaction commit results in a new table version.</a:t>
            </a:r>
            <a:endParaRPr sz="1400">
              <a:solidFill>
                <a:srgbClr val="374151"/>
              </a:solidFill>
            </a:endParaRPr>
          </a:p>
          <a:p>
            <a:pPr marL="914400" lvl="1" indent="-317500" algn="l" rtl="0">
              <a:lnSpc>
                <a:spcPct val="115000"/>
              </a:lnSpc>
              <a:spcBef>
                <a:spcPts val="0"/>
              </a:spcBef>
              <a:spcAft>
                <a:spcPts val="0"/>
              </a:spcAft>
              <a:buClr>
                <a:srgbClr val="374151"/>
              </a:buClr>
              <a:buSzPts val="1400"/>
              <a:buAutoNum type="alphaLcPeriod"/>
            </a:pPr>
            <a:r>
              <a:rPr lang="en-US" sz="1400">
                <a:solidFill>
                  <a:srgbClr val="374151"/>
                </a:solidFill>
              </a:rPr>
              <a:t>Applicable to: Standard, Directory, External tables, and underlying tables for views.</a:t>
            </a:r>
            <a:endParaRPr sz="1400">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sz="1400">
                <a:solidFill>
                  <a:srgbClr val="374151"/>
                </a:solidFill>
              </a:rPr>
              <a:t>Stream Offset Dynamics:</a:t>
            </a:r>
            <a:endParaRPr sz="1400">
              <a:solidFill>
                <a:srgbClr val="374151"/>
              </a:solidFill>
            </a:endParaRPr>
          </a:p>
          <a:p>
            <a:pPr marL="914400" lvl="1" indent="-317500" algn="l" rtl="0">
              <a:lnSpc>
                <a:spcPct val="115000"/>
              </a:lnSpc>
              <a:spcBef>
                <a:spcPts val="0"/>
              </a:spcBef>
              <a:spcAft>
                <a:spcPts val="0"/>
              </a:spcAft>
              <a:buClr>
                <a:srgbClr val="374151"/>
              </a:buClr>
              <a:buSzPts val="1400"/>
              <a:buAutoNum type="alphaLcPeriod"/>
            </a:pPr>
            <a:r>
              <a:rPr lang="en-US" sz="1400">
                <a:solidFill>
                  <a:srgbClr val="374151"/>
                </a:solidFill>
              </a:rPr>
              <a:t>Stream offset is set between two table versions.</a:t>
            </a:r>
            <a:endParaRPr sz="1400">
              <a:solidFill>
                <a:srgbClr val="374151"/>
              </a:solidFill>
            </a:endParaRPr>
          </a:p>
          <a:p>
            <a:pPr marL="914400" lvl="1" indent="-317500" algn="l" rtl="0">
              <a:lnSpc>
                <a:spcPct val="115000"/>
              </a:lnSpc>
              <a:spcBef>
                <a:spcPts val="0"/>
              </a:spcBef>
              <a:spcAft>
                <a:spcPts val="0"/>
              </a:spcAft>
              <a:buClr>
                <a:srgbClr val="374151"/>
              </a:buClr>
              <a:buSzPts val="1400"/>
              <a:buAutoNum type="alphaLcPeriod"/>
            </a:pPr>
            <a:r>
              <a:rPr lang="en-US" sz="1400">
                <a:solidFill>
                  <a:srgbClr val="374151"/>
                </a:solidFill>
              </a:rPr>
              <a:t>Stream offers a minimal change set from its offset to the table's latest version.</a:t>
            </a:r>
            <a:endParaRPr sz="1400">
              <a:solidFill>
                <a:srgbClr val="374151"/>
              </a:solidFill>
            </a:endParaRPr>
          </a:p>
          <a:p>
            <a:pPr marL="914400" lvl="1" indent="-317500" algn="l" rtl="0">
              <a:lnSpc>
                <a:spcPct val="115000"/>
              </a:lnSpc>
              <a:spcBef>
                <a:spcPts val="0"/>
              </a:spcBef>
              <a:spcAft>
                <a:spcPts val="0"/>
              </a:spcAft>
              <a:buClr>
                <a:srgbClr val="374151"/>
              </a:buClr>
              <a:buSzPts val="1400"/>
              <a:buAutoNum type="alphaLcPeriod"/>
            </a:pPr>
            <a:r>
              <a:rPr lang="en-US" sz="1400">
                <a:solidFill>
                  <a:srgbClr val="374151"/>
                </a:solidFill>
              </a:rPr>
              <a:t>Multiple queries can consume this data without altering the offset.</a:t>
            </a:r>
            <a:endParaRPr sz="1400">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sz="1400">
                <a:solidFill>
                  <a:srgbClr val="374151"/>
                </a:solidFill>
              </a:rPr>
              <a:t>Stream Offset Progression:</a:t>
            </a:r>
            <a:endParaRPr sz="1400">
              <a:solidFill>
                <a:srgbClr val="374151"/>
              </a:solidFill>
            </a:endParaRPr>
          </a:p>
          <a:p>
            <a:pPr marL="914400" lvl="1" indent="-317500" algn="l" rtl="0">
              <a:lnSpc>
                <a:spcPct val="115000"/>
              </a:lnSpc>
              <a:spcBef>
                <a:spcPts val="0"/>
              </a:spcBef>
              <a:spcAft>
                <a:spcPts val="0"/>
              </a:spcAft>
              <a:buClr>
                <a:srgbClr val="374151"/>
              </a:buClr>
              <a:buSzPts val="1400"/>
              <a:buAutoNum type="alphaLcPeriod"/>
            </a:pPr>
            <a:r>
              <a:rPr lang="en-US" sz="1400">
                <a:solidFill>
                  <a:srgbClr val="374151"/>
                </a:solidFill>
              </a:rPr>
              <a:t>Stream offsets advance solely during DML transactions.</a:t>
            </a:r>
            <a:endParaRPr sz="1400">
              <a:solidFill>
                <a:srgbClr val="374151"/>
              </a:solidFill>
            </a:endParaRPr>
          </a:p>
          <a:p>
            <a:pPr marL="914400" lvl="1" indent="-317500" algn="l" rtl="0">
              <a:lnSpc>
                <a:spcPct val="115000"/>
              </a:lnSpc>
              <a:spcBef>
                <a:spcPts val="0"/>
              </a:spcBef>
              <a:spcAft>
                <a:spcPts val="0"/>
              </a:spcAft>
              <a:buClr>
                <a:srgbClr val="374151"/>
              </a:buClr>
              <a:buSzPts val="1400"/>
              <a:buAutoNum type="alphaLcPeriod"/>
            </a:pPr>
            <a:r>
              <a:rPr lang="en-US" sz="1400">
                <a:solidFill>
                  <a:srgbClr val="374151"/>
                </a:solidFill>
              </a:rPr>
              <a:t>Autocommit settings impact this: by default, a DML auto-commits, thus potentially advancing the offset.</a:t>
            </a:r>
            <a:endParaRPr sz="1400">
              <a:solidFill>
                <a:srgbClr val="374151"/>
              </a:solidFill>
            </a:endParaRPr>
          </a:p>
          <a:p>
            <a:pPr marL="914400" lvl="1" indent="-317500" algn="l" rtl="0">
              <a:lnSpc>
                <a:spcPct val="115000"/>
              </a:lnSpc>
              <a:spcBef>
                <a:spcPts val="0"/>
              </a:spcBef>
              <a:spcAft>
                <a:spcPts val="0"/>
              </a:spcAft>
              <a:buClr>
                <a:srgbClr val="374151"/>
              </a:buClr>
              <a:buSzPts val="1400"/>
              <a:buAutoNum type="alphaLcPeriod"/>
            </a:pPr>
            <a:r>
              <a:rPr lang="en-US" sz="1400">
                <a:solidFill>
                  <a:srgbClr val="374151"/>
                </a:solidFill>
              </a:rPr>
              <a:t>Simply querying doesn't move the offset; DML consumption is needed.</a:t>
            </a:r>
            <a:endParaRPr sz="1400">
              <a:solidFill>
                <a:srgbClr val="374151"/>
              </a:solidFill>
            </a:endParaRPr>
          </a:p>
          <a:p>
            <a:pPr marL="457200" lvl="0" indent="-317500" algn="l" rtl="0">
              <a:lnSpc>
                <a:spcPct val="115000"/>
              </a:lnSpc>
              <a:spcBef>
                <a:spcPts val="0"/>
              </a:spcBef>
              <a:spcAft>
                <a:spcPts val="0"/>
              </a:spcAft>
              <a:buClr>
                <a:srgbClr val="374151"/>
              </a:buClr>
              <a:buSzPts val="1400"/>
              <a:buFont typeface="Arial"/>
              <a:buChar char="●"/>
            </a:pPr>
            <a:r>
              <a:rPr lang="en-US" sz="1400">
                <a:solidFill>
                  <a:srgbClr val="374151"/>
                </a:solidFill>
              </a:rPr>
              <a:t>Tips &amp; Tricks:</a:t>
            </a:r>
            <a:endParaRPr sz="1400">
              <a:solidFill>
                <a:srgbClr val="374151"/>
              </a:solidFill>
            </a:endParaRPr>
          </a:p>
          <a:p>
            <a:pPr marL="914400" lvl="1" indent="-317500" algn="l" rtl="0">
              <a:lnSpc>
                <a:spcPct val="115000"/>
              </a:lnSpc>
              <a:spcBef>
                <a:spcPts val="0"/>
              </a:spcBef>
              <a:spcAft>
                <a:spcPts val="0"/>
              </a:spcAft>
              <a:buClr>
                <a:srgbClr val="374151"/>
              </a:buClr>
              <a:buSzPts val="1400"/>
              <a:buAutoNum type="alphaLcPeriod"/>
            </a:pPr>
            <a:r>
              <a:rPr lang="en-US" sz="1400">
                <a:solidFill>
                  <a:srgbClr val="374151"/>
                </a:solidFill>
              </a:rPr>
              <a:t>To push an offset to the current table version without DML consumption: either recreate the stream or use an INSERT with a filtering WHERE clause.</a:t>
            </a:r>
            <a:endParaRPr sz="1400">
              <a:solidFill>
                <a:srgbClr val="374151"/>
              </a:solidFill>
            </a:endParaRPr>
          </a:p>
          <a:p>
            <a:pPr marL="914400" lvl="1" indent="-317500" algn="l" rtl="0">
              <a:lnSpc>
                <a:spcPct val="115000"/>
              </a:lnSpc>
              <a:spcBef>
                <a:spcPts val="0"/>
              </a:spcBef>
              <a:spcAft>
                <a:spcPts val="0"/>
              </a:spcAft>
              <a:buClr>
                <a:srgbClr val="374151"/>
              </a:buClr>
              <a:buSzPts val="1400"/>
              <a:buAutoNum type="alphaLcPeriod"/>
            </a:pPr>
            <a:r>
              <a:rPr lang="en-US" sz="1400">
                <a:solidFill>
                  <a:srgbClr val="374151"/>
                </a:solidFill>
              </a:rPr>
              <a:t>When a stream is queried within a transaction, the timestamp at the transaction's start is considered.</a:t>
            </a:r>
            <a:endParaRPr sz="1400">
              <a:solidFill>
                <a:srgbClr val="374151"/>
              </a:solidFill>
            </a:endParaRPr>
          </a:p>
          <a:p>
            <a:pPr marL="914400" lvl="1" indent="-317500" algn="l" rtl="0">
              <a:lnSpc>
                <a:spcPct val="115000"/>
              </a:lnSpc>
              <a:spcBef>
                <a:spcPts val="0"/>
              </a:spcBef>
              <a:spcAft>
                <a:spcPts val="0"/>
              </a:spcAft>
              <a:buClr>
                <a:srgbClr val="374151"/>
              </a:buClr>
              <a:buSzPts val="1400"/>
              <a:buAutoNum type="alphaLcPeriod"/>
            </a:pPr>
            <a:r>
              <a:rPr lang="en-US" sz="1400">
                <a:solidFill>
                  <a:srgbClr val="374151"/>
                </a:solidFill>
              </a:rPr>
              <a:t>Use explicit transaction statements to lock the stream and ensure consistent change record access.</a:t>
            </a:r>
            <a:endParaRPr sz="1400">
              <a:solidFill>
                <a:srgbClr val="374151"/>
              </a:solidFill>
            </a:endParaRPr>
          </a:p>
          <a:p>
            <a:pPr marL="0" lvl="0" indent="0" algn="l" rtl="0">
              <a:spcBef>
                <a:spcPts val="360"/>
              </a:spcBef>
              <a:spcAft>
                <a:spcPts val="600"/>
              </a:spcAft>
              <a:buNone/>
            </a:pPr>
            <a:endParaRPr sz="1200" b="0">
              <a:solidFill>
                <a:srgbClr val="374151"/>
              </a:solidFill>
              <a:highlight>
                <a:srgbClr val="F7F7F8"/>
              </a:highlight>
              <a:latin typeface="Roboto"/>
              <a:ea typeface="Roboto"/>
              <a:cs typeface="Roboto"/>
              <a:sym typeface="Roboto"/>
            </a:endParaRPr>
          </a:p>
        </p:txBody>
      </p:sp>
      <p:sp>
        <p:nvSpPr>
          <p:cNvPr id="1335" name="Google Shape;1335;g294317b3159_0_15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g2944274f16a_0_75"/>
          <p:cNvSpPr txBox="1">
            <a:spLocks noGrp="1"/>
          </p:cNvSpPr>
          <p:nvPr>
            <p:ph type="title"/>
          </p:nvPr>
        </p:nvSpPr>
        <p:spPr>
          <a:xfrm>
            <a:off x="609600" y="152725"/>
            <a:ext cx="10994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900"/>
              <a:t>Repeatable Read Isolation in Streams</a:t>
            </a:r>
            <a:endParaRPr sz="2740"/>
          </a:p>
        </p:txBody>
      </p:sp>
      <p:sp>
        <p:nvSpPr>
          <p:cNvPr id="1342" name="Google Shape;1342;g2944274f16a_0_75"/>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11150" algn="l" rtl="0">
              <a:lnSpc>
                <a:spcPct val="115000"/>
              </a:lnSpc>
              <a:spcBef>
                <a:spcPts val="0"/>
              </a:spcBef>
              <a:spcAft>
                <a:spcPts val="0"/>
              </a:spcAft>
              <a:buClr>
                <a:srgbClr val="374151"/>
              </a:buClr>
              <a:buSzPts val="1300"/>
              <a:buFont typeface="Arial"/>
              <a:buChar char="●"/>
            </a:pPr>
            <a:r>
              <a:rPr lang="en-US" sz="1300">
                <a:solidFill>
                  <a:srgbClr val="374151"/>
                </a:solidFill>
              </a:rPr>
              <a:t>Isolation Overview:</a:t>
            </a:r>
            <a:endParaRPr sz="1300">
              <a:solidFill>
                <a:srgbClr val="374151"/>
              </a:solidFill>
            </a:endParaRPr>
          </a:p>
          <a:p>
            <a:pPr marL="914400" lvl="1" indent="-311150" algn="l" rtl="0">
              <a:lnSpc>
                <a:spcPct val="115000"/>
              </a:lnSpc>
              <a:spcBef>
                <a:spcPts val="0"/>
              </a:spcBef>
              <a:spcAft>
                <a:spcPts val="0"/>
              </a:spcAft>
              <a:buClr>
                <a:srgbClr val="374151"/>
              </a:buClr>
              <a:buSzPts val="1300"/>
              <a:buAutoNum type="alphaLcPeriod"/>
            </a:pPr>
            <a:r>
              <a:rPr lang="en-US" sz="1300">
                <a:solidFill>
                  <a:srgbClr val="374151"/>
                </a:solidFill>
              </a:rPr>
              <a:t>Streams offer repeatable read isolation.</a:t>
            </a:r>
            <a:endParaRPr sz="1300">
              <a:solidFill>
                <a:srgbClr val="374151"/>
              </a:solidFill>
            </a:endParaRPr>
          </a:p>
          <a:p>
            <a:pPr marL="914400" lvl="1" indent="-311150" algn="l" rtl="0">
              <a:lnSpc>
                <a:spcPct val="115000"/>
              </a:lnSpc>
              <a:spcBef>
                <a:spcPts val="0"/>
              </a:spcBef>
              <a:spcAft>
                <a:spcPts val="0"/>
              </a:spcAft>
              <a:buClr>
                <a:srgbClr val="374151"/>
              </a:buClr>
              <a:buSzPts val="1300"/>
              <a:buAutoNum type="alphaLcPeriod"/>
            </a:pPr>
            <a:r>
              <a:rPr lang="en-US" sz="1300">
                <a:solidFill>
                  <a:srgbClr val="374151"/>
                </a:solidFill>
              </a:rPr>
              <a:t>All SQL statements within a transaction see a consistent set of records in the stream.</a:t>
            </a:r>
            <a:endParaRPr sz="1300">
              <a:solidFill>
                <a:srgbClr val="374151"/>
              </a:solidFill>
            </a:endParaRPr>
          </a:p>
          <a:p>
            <a:pPr marL="914400" lvl="1" indent="-311150" algn="l" rtl="0">
              <a:lnSpc>
                <a:spcPct val="115000"/>
              </a:lnSpc>
              <a:spcBef>
                <a:spcPts val="0"/>
              </a:spcBef>
              <a:spcAft>
                <a:spcPts val="0"/>
              </a:spcAft>
              <a:buClr>
                <a:srgbClr val="374151"/>
              </a:buClr>
              <a:buSzPts val="1300"/>
              <a:buAutoNum type="alphaLcPeriod"/>
            </a:pPr>
            <a:r>
              <a:rPr lang="en-US" sz="1300">
                <a:solidFill>
                  <a:srgbClr val="374151"/>
                </a:solidFill>
              </a:rPr>
              <a:t>This is distinct from table’s read committed mode.</a:t>
            </a:r>
            <a:endParaRPr sz="1300">
              <a:solidFill>
                <a:srgbClr val="374151"/>
              </a:solidFill>
            </a:endParaRPr>
          </a:p>
          <a:p>
            <a:pPr marL="457200" lvl="0" indent="0" algn="l" rtl="0">
              <a:lnSpc>
                <a:spcPct val="115000"/>
              </a:lnSpc>
              <a:spcBef>
                <a:spcPts val="0"/>
              </a:spcBef>
              <a:spcAft>
                <a:spcPts val="0"/>
              </a:spcAft>
              <a:buNone/>
            </a:pPr>
            <a:endParaRPr sz="1300">
              <a:solidFill>
                <a:srgbClr val="374151"/>
              </a:solidFill>
            </a:endParaRPr>
          </a:p>
          <a:p>
            <a:pPr marL="457200" lvl="0" indent="-311150" algn="l" rtl="0">
              <a:lnSpc>
                <a:spcPct val="115000"/>
              </a:lnSpc>
              <a:spcBef>
                <a:spcPts val="600"/>
              </a:spcBef>
              <a:spcAft>
                <a:spcPts val="0"/>
              </a:spcAft>
              <a:buClr>
                <a:srgbClr val="374151"/>
              </a:buClr>
              <a:buSzPts val="1300"/>
              <a:buFont typeface="Arial"/>
              <a:buChar char="●"/>
            </a:pPr>
            <a:r>
              <a:rPr lang="en-US" sz="1300">
                <a:solidFill>
                  <a:srgbClr val="374151"/>
                </a:solidFill>
              </a:rPr>
              <a:t>Delta Record Dynamics:</a:t>
            </a:r>
            <a:endParaRPr sz="1300">
              <a:solidFill>
                <a:srgbClr val="374151"/>
              </a:solidFill>
            </a:endParaRPr>
          </a:p>
          <a:p>
            <a:pPr marL="914400" lvl="1" indent="-311150" algn="l" rtl="0">
              <a:lnSpc>
                <a:spcPct val="115000"/>
              </a:lnSpc>
              <a:spcBef>
                <a:spcPts val="0"/>
              </a:spcBef>
              <a:spcAft>
                <a:spcPts val="0"/>
              </a:spcAft>
              <a:buClr>
                <a:srgbClr val="374151"/>
              </a:buClr>
              <a:buSzPts val="1300"/>
              <a:buAutoNum type="alphaLcPeriod"/>
            </a:pPr>
            <a:r>
              <a:rPr lang="en-US" sz="1300">
                <a:solidFill>
                  <a:srgbClr val="374151"/>
                </a:solidFill>
              </a:rPr>
              <a:t>Delta records for streams in a transaction span from the stream's present position to the transaction's initiation.</a:t>
            </a:r>
            <a:endParaRPr sz="1300">
              <a:solidFill>
                <a:srgbClr val="374151"/>
              </a:solidFill>
            </a:endParaRPr>
          </a:p>
          <a:p>
            <a:pPr marL="914400" lvl="1" indent="-311150" algn="l" rtl="0">
              <a:lnSpc>
                <a:spcPct val="115000"/>
              </a:lnSpc>
              <a:spcBef>
                <a:spcPts val="0"/>
              </a:spcBef>
              <a:spcAft>
                <a:spcPts val="0"/>
              </a:spcAft>
              <a:buClr>
                <a:srgbClr val="374151"/>
              </a:buClr>
              <a:buSzPts val="1300"/>
              <a:buAutoNum type="alphaLcPeriod"/>
            </a:pPr>
            <a:r>
              <a:rPr lang="en-US" sz="1300">
                <a:solidFill>
                  <a:srgbClr val="374151"/>
                </a:solidFill>
              </a:rPr>
              <a:t>If the transaction commits, stream position progresses to the start time of that transaction.</a:t>
            </a:r>
            <a:endParaRPr sz="1500">
              <a:solidFill>
                <a:srgbClr val="374151"/>
              </a:solidFill>
            </a:endParaRPr>
          </a:p>
          <a:p>
            <a:pPr marL="0" lvl="0" indent="0" algn="l" rtl="0">
              <a:spcBef>
                <a:spcPts val="360"/>
              </a:spcBef>
              <a:spcAft>
                <a:spcPts val="600"/>
              </a:spcAft>
              <a:buNone/>
            </a:pPr>
            <a:endParaRPr sz="1200" b="0">
              <a:solidFill>
                <a:srgbClr val="374151"/>
              </a:solidFill>
              <a:highlight>
                <a:srgbClr val="F7F7F8"/>
              </a:highlight>
              <a:latin typeface="Roboto"/>
              <a:ea typeface="Roboto"/>
              <a:cs typeface="Roboto"/>
              <a:sym typeface="Roboto"/>
            </a:endParaRPr>
          </a:p>
        </p:txBody>
      </p:sp>
      <p:sp>
        <p:nvSpPr>
          <p:cNvPr id="1343" name="Google Shape;1343;g2944274f16a_0_75"/>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g294317b3159_0_182"/>
          <p:cNvSpPr txBox="1">
            <a:spLocks noGrp="1"/>
          </p:cNvSpPr>
          <p:nvPr>
            <p:ph type="title"/>
          </p:nvPr>
        </p:nvSpPr>
        <p:spPr>
          <a:xfrm>
            <a:off x="609600" y="152725"/>
            <a:ext cx="105978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Repeatable Read Isolation in Streams</a:t>
            </a:r>
            <a:endParaRPr/>
          </a:p>
        </p:txBody>
      </p:sp>
      <p:sp>
        <p:nvSpPr>
          <p:cNvPr id="1350" name="Google Shape;1350;g294317b3159_0_182"/>
          <p:cNvSpPr txBox="1">
            <a:spLocks noGrp="1"/>
          </p:cNvSpPr>
          <p:nvPr>
            <p:ph type="body" idx="1"/>
          </p:nvPr>
        </p:nvSpPr>
        <p:spPr>
          <a:xfrm>
            <a:off x="609600" y="1073900"/>
            <a:ext cx="7258800" cy="5052300"/>
          </a:xfrm>
          <a:prstGeom prst="rect">
            <a:avLst/>
          </a:prstGeom>
        </p:spPr>
        <p:txBody>
          <a:bodyPr spcFirstLastPara="1" wrap="square" lIns="91425" tIns="45700" rIns="91425" bIns="45700" anchor="t" anchorCtr="0">
            <a:normAutofit/>
          </a:bodyPr>
          <a:lstStyle/>
          <a:p>
            <a:pPr marL="457200" lvl="0" indent="-228600" algn="l" rtl="0">
              <a:lnSpc>
                <a:spcPct val="115000"/>
              </a:lnSpc>
              <a:spcBef>
                <a:spcPts val="0"/>
              </a:spcBef>
              <a:spcAft>
                <a:spcPts val="0"/>
              </a:spcAft>
              <a:buClr>
                <a:srgbClr val="374151"/>
              </a:buClr>
              <a:buSzPts val="1200"/>
              <a:buFont typeface="Roboto"/>
              <a:buNone/>
            </a:pPr>
            <a:endParaRPr sz="1200">
              <a:solidFill>
                <a:srgbClr val="374151"/>
              </a:solidFill>
              <a:highlight>
                <a:srgbClr val="F7F7F8"/>
              </a:highlight>
              <a:latin typeface="Roboto"/>
              <a:ea typeface="Roboto"/>
              <a:cs typeface="Roboto"/>
              <a:sym typeface="Roboto"/>
            </a:endParaRPr>
          </a:p>
          <a:p>
            <a:pPr marL="0" lvl="0" indent="0" algn="l" rtl="0">
              <a:spcBef>
                <a:spcPts val="360"/>
              </a:spcBef>
              <a:spcAft>
                <a:spcPts val="600"/>
              </a:spcAft>
              <a:buNone/>
            </a:pPr>
            <a:endParaRPr/>
          </a:p>
        </p:txBody>
      </p:sp>
      <p:sp>
        <p:nvSpPr>
          <p:cNvPr id="1351" name="Google Shape;1351;g294317b3159_0_182"/>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43</a:t>
            </a:fld>
            <a:endParaRPr/>
          </a:p>
        </p:txBody>
      </p:sp>
      <p:pic>
        <p:nvPicPr>
          <p:cNvPr id="1352" name="Google Shape;1352;g294317b3159_0_182"/>
          <p:cNvPicPr preferRelativeResize="0"/>
          <p:nvPr/>
        </p:nvPicPr>
        <p:blipFill>
          <a:blip r:embed="rId3">
            <a:alphaModFix/>
          </a:blip>
          <a:stretch>
            <a:fillRect/>
          </a:stretch>
        </p:blipFill>
        <p:spPr>
          <a:xfrm>
            <a:off x="609600" y="1146525"/>
            <a:ext cx="7364900" cy="5052300"/>
          </a:xfrm>
          <a:prstGeom prst="rect">
            <a:avLst/>
          </a:prstGeom>
          <a:noFill/>
          <a:ln>
            <a:noFill/>
          </a:ln>
        </p:spPr>
      </p:pic>
      <p:sp>
        <p:nvSpPr>
          <p:cNvPr id="1353" name="Google Shape;1353;g294317b3159_0_182"/>
          <p:cNvSpPr txBox="1"/>
          <p:nvPr/>
        </p:nvSpPr>
        <p:spPr>
          <a:xfrm>
            <a:off x="8250100" y="1363825"/>
            <a:ext cx="2957400" cy="357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200">
                <a:solidFill>
                  <a:srgbClr val="2C2F34"/>
                </a:solidFill>
                <a:highlight>
                  <a:srgbClr val="FFFFFF"/>
                </a:highlight>
              </a:rPr>
              <a:t>Within Transaction 1, all queries to stream s1 see the same set of records. DML changes to table t1 are recorded to the stream only when the transaction is committed.</a:t>
            </a:r>
            <a:endParaRPr sz="1200">
              <a:solidFill>
                <a:srgbClr val="2C2F34"/>
              </a:solidFill>
              <a:highlight>
                <a:srgbClr val="FFFFFF"/>
              </a:highlight>
            </a:endParaRPr>
          </a:p>
          <a:p>
            <a:pPr marL="0" lvl="0" indent="0" algn="l" rtl="0">
              <a:lnSpc>
                <a:spcPct val="115000"/>
              </a:lnSpc>
              <a:spcBef>
                <a:spcPts val="1800"/>
              </a:spcBef>
              <a:spcAft>
                <a:spcPts val="1800"/>
              </a:spcAft>
              <a:buNone/>
            </a:pPr>
            <a:r>
              <a:rPr lang="en-US" sz="1200">
                <a:solidFill>
                  <a:srgbClr val="2C2F34"/>
                </a:solidFill>
                <a:highlight>
                  <a:srgbClr val="FFFFFF"/>
                </a:highlight>
              </a:rPr>
              <a:t>In Transaction 2, queries to the stream see the changes recorded to the table in Transaction 1. Note that if Transaction 2 had begun </a:t>
            </a:r>
            <a:r>
              <a:rPr lang="en-US" sz="1200" b="1" i="1">
                <a:solidFill>
                  <a:srgbClr val="2C2F34"/>
                </a:solidFill>
                <a:highlight>
                  <a:srgbClr val="FFFFFF"/>
                </a:highlight>
              </a:rPr>
              <a:t>before</a:t>
            </a:r>
            <a:r>
              <a:rPr lang="en-US" sz="1200">
                <a:solidFill>
                  <a:srgbClr val="2C2F34"/>
                </a:solidFill>
                <a:highlight>
                  <a:srgbClr val="FFFFFF"/>
                </a:highlight>
              </a:rPr>
              <a:t> Transaction 1 was committed, queries to the stream would have returned a snapshot of the stream from the position of the stream to the beginning time of Transaction 2 and would not see any changes committed by Transaction 1.</a:t>
            </a:r>
            <a:endParaRPr sz="1200">
              <a:solidFill>
                <a:srgbClr val="2C2F34"/>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g294317b3159_0_194"/>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Overview of Stream Columns and type</a:t>
            </a:r>
            <a:endParaRPr/>
          </a:p>
        </p:txBody>
      </p:sp>
      <p:sp>
        <p:nvSpPr>
          <p:cNvPr id="1360" name="Google Shape;1360;g294317b3159_0_194"/>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70000" lnSpcReduction="20000"/>
          </a:bodyPr>
          <a:lstStyle/>
          <a:p>
            <a:pPr marL="0" lvl="0" indent="0" algn="l" rtl="0">
              <a:lnSpc>
                <a:spcPct val="115000"/>
              </a:lnSpc>
              <a:spcBef>
                <a:spcPts val="0"/>
              </a:spcBef>
              <a:spcAft>
                <a:spcPts val="0"/>
              </a:spcAft>
              <a:buClr>
                <a:schemeClr val="dk1"/>
              </a:buClr>
              <a:buSzPct val="64705"/>
              <a:buFont typeface="Arial"/>
              <a:buNone/>
            </a:pPr>
            <a:r>
              <a:rPr lang="en-US" sz="1700">
                <a:solidFill>
                  <a:srgbClr val="374151"/>
                </a:solidFill>
              </a:rPr>
              <a:t>Stream Columns</a:t>
            </a:r>
            <a:endParaRPr sz="1700">
              <a:solidFill>
                <a:srgbClr val="374151"/>
              </a:solidFill>
            </a:endParaRPr>
          </a:p>
          <a:p>
            <a:pPr marL="457200" lvl="0" indent="-228600" algn="l" rtl="0">
              <a:lnSpc>
                <a:spcPct val="115000"/>
              </a:lnSpc>
              <a:spcBef>
                <a:spcPts val="1500"/>
              </a:spcBef>
              <a:spcAft>
                <a:spcPts val="0"/>
              </a:spcAft>
              <a:buClr>
                <a:srgbClr val="374151"/>
              </a:buClr>
              <a:buSzPct val="100000"/>
              <a:buFont typeface="Arial"/>
              <a:buNone/>
            </a:pPr>
            <a:r>
              <a:rPr lang="en-US" sz="1700">
                <a:solidFill>
                  <a:srgbClr val="374151"/>
                </a:solidFill>
              </a:rPr>
              <a:t>Offset Storage:</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Streams store offsets, not actual table data.</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On querying, it returns historic data in the shape of the source object.</a:t>
            </a:r>
            <a:endParaRPr sz="1700">
              <a:solidFill>
                <a:srgbClr val="374151"/>
              </a:solidFill>
            </a:endParaRPr>
          </a:p>
          <a:p>
            <a:pPr marL="457200" lvl="0" indent="-228600" algn="l" rtl="0">
              <a:lnSpc>
                <a:spcPct val="115000"/>
              </a:lnSpc>
              <a:spcBef>
                <a:spcPts val="0"/>
              </a:spcBef>
              <a:spcAft>
                <a:spcPts val="0"/>
              </a:spcAft>
              <a:buClr>
                <a:srgbClr val="374151"/>
              </a:buClr>
              <a:buSzPct val="100000"/>
              <a:buFont typeface="Arial"/>
              <a:buNone/>
            </a:pPr>
            <a:r>
              <a:rPr lang="en-US" sz="1700">
                <a:solidFill>
                  <a:srgbClr val="374151"/>
                </a:solidFill>
              </a:rPr>
              <a:t>Additional Columns:</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METADATA$ACTION: Indicates recorded DML operation (INSERT, DELETE).</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METADATA$ISUPDATE: Represents if operation was part of an UPDATE. Updates in the source object are a pair of DELETE and INSERT in the stream.</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METADATA$ROW_ID: Provides a unique, immutable ID for tracking row changes.</a:t>
            </a:r>
            <a:endParaRPr sz="1700">
              <a:solidFill>
                <a:srgbClr val="374151"/>
              </a:solidFill>
            </a:endParaRPr>
          </a:p>
          <a:p>
            <a:pPr marL="0" lvl="0" indent="0" algn="l" rtl="0">
              <a:spcBef>
                <a:spcPts val="1500"/>
              </a:spcBef>
              <a:spcAft>
                <a:spcPts val="0"/>
              </a:spcAft>
              <a:buNone/>
            </a:pPr>
            <a:endParaRPr sz="1700" b="0">
              <a:solidFill>
                <a:srgbClr val="374151"/>
              </a:solidFill>
            </a:endParaRPr>
          </a:p>
          <a:p>
            <a:pPr marL="0" lvl="0" indent="0" algn="l" rtl="0">
              <a:lnSpc>
                <a:spcPct val="115000"/>
              </a:lnSpc>
              <a:spcBef>
                <a:spcPts val="600"/>
              </a:spcBef>
              <a:spcAft>
                <a:spcPts val="0"/>
              </a:spcAft>
              <a:buClr>
                <a:schemeClr val="dk1"/>
              </a:buClr>
              <a:buSzPct val="64705"/>
              <a:buFont typeface="Arial"/>
              <a:buNone/>
            </a:pPr>
            <a:r>
              <a:rPr lang="en-US" sz="1700">
                <a:solidFill>
                  <a:srgbClr val="374151"/>
                </a:solidFill>
              </a:rPr>
              <a:t>Types of Streams</a:t>
            </a:r>
            <a:endParaRPr sz="1700">
              <a:solidFill>
                <a:srgbClr val="374151"/>
              </a:solidFill>
            </a:endParaRPr>
          </a:p>
          <a:p>
            <a:pPr marL="457200" lvl="0" indent="-228600" algn="l" rtl="0">
              <a:lnSpc>
                <a:spcPct val="115000"/>
              </a:lnSpc>
              <a:spcBef>
                <a:spcPts val="1500"/>
              </a:spcBef>
              <a:spcAft>
                <a:spcPts val="0"/>
              </a:spcAft>
              <a:buClr>
                <a:srgbClr val="374151"/>
              </a:buClr>
              <a:buSzPct val="100000"/>
              <a:buFont typeface="Arial"/>
              <a:buNone/>
            </a:pPr>
            <a:r>
              <a:rPr lang="en-US" sz="1700">
                <a:solidFill>
                  <a:srgbClr val="374151"/>
                </a:solidFill>
              </a:rPr>
              <a:t>Standard:</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Tracks all DML changes: inserts, updates, and deletes.</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Performs join on inserted/deleted rows to provide row-level delta. Rows added and deleted between two transaction points are excluded from delta.</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i="1">
                <a:solidFill>
                  <a:srgbClr val="374151"/>
                </a:solidFill>
              </a:rPr>
              <a:t>Limitation</a:t>
            </a:r>
            <a:r>
              <a:rPr lang="en-US" sz="1700">
                <a:solidFill>
                  <a:srgbClr val="374151"/>
                </a:solidFill>
              </a:rPr>
              <a:t>: Doesn't support geospatial data changes.</a:t>
            </a:r>
            <a:endParaRPr sz="1700">
              <a:solidFill>
                <a:srgbClr val="374151"/>
              </a:solidFill>
            </a:endParaRPr>
          </a:p>
          <a:p>
            <a:pPr marL="457200" lvl="0" indent="-228600" algn="l" rtl="0">
              <a:lnSpc>
                <a:spcPct val="115000"/>
              </a:lnSpc>
              <a:spcBef>
                <a:spcPts val="0"/>
              </a:spcBef>
              <a:spcAft>
                <a:spcPts val="0"/>
              </a:spcAft>
              <a:buClr>
                <a:srgbClr val="374151"/>
              </a:buClr>
              <a:buSzPct val="100000"/>
              <a:buFont typeface="Arial"/>
              <a:buNone/>
            </a:pPr>
            <a:r>
              <a:rPr lang="en-US" sz="1700">
                <a:solidFill>
                  <a:srgbClr val="374151"/>
                </a:solidFill>
              </a:rPr>
              <a:t>Append-only:</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Tracks only row inserts.</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Excludes update and delete operations.</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Beneficial for performance in scenarios like ELT that depend solely on inserts.</a:t>
            </a:r>
            <a:endParaRPr sz="1700">
              <a:solidFill>
                <a:srgbClr val="374151"/>
              </a:solidFill>
            </a:endParaRPr>
          </a:p>
          <a:p>
            <a:pPr marL="457200" lvl="0" indent="-228600" algn="l" rtl="0">
              <a:lnSpc>
                <a:spcPct val="115000"/>
              </a:lnSpc>
              <a:spcBef>
                <a:spcPts val="0"/>
              </a:spcBef>
              <a:spcAft>
                <a:spcPts val="0"/>
              </a:spcAft>
              <a:buClr>
                <a:srgbClr val="374151"/>
              </a:buClr>
              <a:buSzPct val="100000"/>
              <a:buFont typeface="Arial"/>
              <a:buNone/>
            </a:pPr>
            <a:r>
              <a:rPr lang="en-US" sz="1700">
                <a:solidFill>
                  <a:srgbClr val="374151"/>
                </a:solidFill>
              </a:rPr>
              <a:t>Insert-only:</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Exclusive for external tables.</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Monitors only row inserts, ignoring delete operations.</a:t>
            </a:r>
            <a:endParaRPr sz="1700">
              <a:solidFill>
                <a:srgbClr val="374151"/>
              </a:solidFill>
            </a:endParaRPr>
          </a:p>
          <a:p>
            <a:pPr marL="914400" lvl="1" indent="-296068" algn="l" rtl="0">
              <a:lnSpc>
                <a:spcPct val="115000"/>
              </a:lnSpc>
              <a:spcBef>
                <a:spcPts val="0"/>
              </a:spcBef>
              <a:spcAft>
                <a:spcPts val="0"/>
              </a:spcAft>
              <a:buClr>
                <a:srgbClr val="374151"/>
              </a:buClr>
              <a:buSzPct val="100000"/>
              <a:buFont typeface="Arial"/>
              <a:buChar char="●"/>
            </a:pPr>
            <a:r>
              <a:rPr lang="en-US" sz="1700">
                <a:solidFill>
                  <a:srgbClr val="374151"/>
                </a:solidFill>
              </a:rPr>
              <a:t>Cannot access historical records for files in cloud storage. Overwritten/appended files are seen as new, without recording the diff.</a:t>
            </a:r>
            <a:endParaRPr sz="1700">
              <a:solidFill>
                <a:srgbClr val="374151"/>
              </a:solidFill>
            </a:endParaRPr>
          </a:p>
          <a:p>
            <a:pPr marL="0" lvl="0" indent="0" algn="l" rtl="0">
              <a:spcBef>
                <a:spcPts val="1500"/>
              </a:spcBef>
              <a:spcAft>
                <a:spcPts val="600"/>
              </a:spcAft>
              <a:buNone/>
            </a:pPr>
            <a:endParaRPr sz="1200" b="0">
              <a:solidFill>
                <a:srgbClr val="374151"/>
              </a:solidFill>
              <a:highlight>
                <a:srgbClr val="F7F7F8"/>
              </a:highlight>
              <a:latin typeface="Roboto"/>
              <a:ea typeface="Roboto"/>
              <a:cs typeface="Roboto"/>
              <a:sym typeface="Roboto"/>
            </a:endParaRPr>
          </a:p>
        </p:txBody>
      </p:sp>
      <p:sp>
        <p:nvSpPr>
          <p:cNvPr id="1361" name="Google Shape;1361;g294317b3159_0_194"/>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g294317b3159_0_204"/>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91666"/>
              <a:buFont typeface="Arial"/>
              <a:buNone/>
            </a:pPr>
            <a:endParaRPr sz="1200">
              <a:solidFill>
                <a:schemeClr val="dk1"/>
              </a:solidFill>
              <a:highlight>
                <a:srgbClr val="F7F7F8"/>
              </a:highlight>
              <a:latin typeface="Roboto"/>
              <a:ea typeface="Roboto"/>
              <a:cs typeface="Roboto"/>
              <a:sym typeface="Roboto"/>
            </a:endParaRPr>
          </a:p>
          <a:p>
            <a:pPr marL="0" lvl="0" indent="0" algn="l" rtl="0">
              <a:spcBef>
                <a:spcPts val="0"/>
              </a:spcBef>
              <a:spcAft>
                <a:spcPts val="0"/>
              </a:spcAft>
              <a:buClr>
                <a:schemeClr val="dk1"/>
              </a:buClr>
              <a:buSzPct val="91666"/>
              <a:buFont typeface="Arial"/>
              <a:buNone/>
            </a:pPr>
            <a:endParaRPr sz="1200">
              <a:solidFill>
                <a:schemeClr val="dk1"/>
              </a:solidFill>
              <a:highlight>
                <a:srgbClr val="F7F7F8"/>
              </a:highlight>
              <a:latin typeface="Roboto"/>
              <a:ea typeface="Roboto"/>
              <a:cs typeface="Roboto"/>
              <a:sym typeface="Roboto"/>
            </a:endParaRPr>
          </a:p>
          <a:p>
            <a:pPr marL="0" lvl="0" indent="0" algn="l" rtl="0">
              <a:spcBef>
                <a:spcPts val="0"/>
              </a:spcBef>
              <a:spcAft>
                <a:spcPts val="0"/>
              </a:spcAft>
              <a:buNone/>
            </a:pPr>
            <a:r>
              <a:rPr lang="en-US" sz="2600"/>
              <a:t>Data Retention, Stream Staleness, and Multiple Consumers</a:t>
            </a:r>
            <a:endParaRPr sz="2600"/>
          </a:p>
        </p:txBody>
      </p:sp>
      <p:sp>
        <p:nvSpPr>
          <p:cNvPr id="1368" name="Google Shape;1368;g294317b3159_0_204"/>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92500"/>
          </a:bodyPr>
          <a:lstStyle/>
          <a:p>
            <a:pPr marL="0" lvl="0" indent="0" algn="l" rtl="0">
              <a:lnSpc>
                <a:spcPct val="115000"/>
              </a:lnSpc>
              <a:spcBef>
                <a:spcPts val="0"/>
              </a:spcBef>
              <a:spcAft>
                <a:spcPts val="0"/>
              </a:spcAft>
              <a:buClr>
                <a:schemeClr val="dk1"/>
              </a:buClr>
              <a:buSzPts val="1100"/>
              <a:buFont typeface="Arial"/>
              <a:buNone/>
            </a:pPr>
            <a:r>
              <a:rPr lang="en-US" sz="1200">
                <a:solidFill>
                  <a:srgbClr val="374151"/>
                </a:solidFill>
              </a:rPr>
              <a:t>Understanding Stream Staleness</a:t>
            </a:r>
            <a:endParaRPr sz="1200">
              <a:solidFill>
                <a:srgbClr val="374151"/>
              </a:solidFill>
            </a:endParaRPr>
          </a:p>
          <a:p>
            <a:pPr marL="457200" lvl="0" indent="-228600" algn="l" rtl="0">
              <a:lnSpc>
                <a:spcPct val="115000"/>
              </a:lnSpc>
              <a:spcBef>
                <a:spcPts val="1500"/>
              </a:spcBef>
              <a:spcAft>
                <a:spcPts val="0"/>
              </a:spcAft>
              <a:buClr>
                <a:srgbClr val="374151"/>
              </a:buClr>
              <a:buSzPts val="1200"/>
              <a:buFont typeface="Arial"/>
              <a:buNone/>
            </a:pPr>
            <a:r>
              <a:rPr lang="en-US" sz="1200" b="0">
                <a:solidFill>
                  <a:srgbClr val="374151"/>
                </a:solidFill>
              </a:rPr>
              <a:t>Staleness Cause:</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A stream becomes stale when its offset is beyond the data retention period of its source table. When stale, historical data becomes inaccessible.</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Avoiding Staleness:</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Consume stream records within the data retention period.</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If unconsumed, Snowflake can extend retention up to 14 days by default to avoid staleness.</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Checking Staleness:</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Use </a:t>
            </a:r>
            <a:r>
              <a:rPr lang="en-US" sz="1050">
                <a:solidFill>
                  <a:srgbClr val="374151"/>
                </a:solidFill>
              </a:rPr>
              <a:t>DESCRIBE STREAM</a:t>
            </a:r>
            <a:r>
              <a:rPr lang="en-US" sz="1200">
                <a:solidFill>
                  <a:srgbClr val="374151"/>
                </a:solidFill>
              </a:rPr>
              <a:t> or </a:t>
            </a:r>
            <a:r>
              <a:rPr lang="en-US" sz="1050">
                <a:solidFill>
                  <a:srgbClr val="374151"/>
                </a:solidFill>
              </a:rPr>
              <a:t>SHOW STREAMS</a:t>
            </a:r>
            <a:r>
              <a:rPr lang="en-US" sz="1200">
                <a:solidFill>
                  <a:srgbClr val="374151"/>
                </a:solidFill>
              </a:rPr>
              <a:t> commands.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The </a:t>
            </a:r>
            <a:r>
              <a:rPr lang="en-US" sz="1050">
                <a:solidFill>
                  <a:srgbClr val="374151"/>
                </a:solidFill>
              </a:rPr>
              <a:t>STALE_AFTER</a:t>
            </a:r>
            <a:r>
              <a:rPr lang="en-US" sz="1200">
                <a:solidFill>
                  <a:srgbClr val="374151"/>
                </a:solidFill>
              </a:rPr>
              <a:t> column shows when a stream might become stale.</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It's critical to consume data before this timestamp.</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Recommendations &amp; Best Practices</a:t>
            </a:r>
            <a:endParaRPr sz="1200">
              <a:solidFill>
                <a:srgbClr val="374151"/>
              </a:solidFill>
            </a:endParaRPr>
          </a:p>
          <a:p>
            <a:pPr marL="457200" lvl="0" indent="-228600" algn="l" rtl="0">
              <a:lnSpc>
                <a:spcPct val="115000"/>
              </a:lnSpc>
              <a:spcBef>
                <a:spcPts val="1500"/>
              </a:spcBef>
              <a:spcAft>
                <a:spcPts val="0"/>
              </a:spcAft>
              <a:buClr>
                <a:srgbClr val="374151"/>
              </a:buClr>
              <a:buSzPts val="1200"/>
              <a:buFont typeface="Arial"/>
              <a:buNone/>
            </a:pPr>
            <a:r>
              <a:rPr lang="en-US" sz="1200" b="0">
                <a:solidFill>
                  <a:srgbClr val="374151"/>
                </a:solidFill>
              </a:rPr>
              <a:t>Stream Recreations:</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When a stream is stale, recreate it using </a:t>
            </a:r>
            <a:r>
              <a:rPr lang="en-US" sz="1050">
                <a:solidFill>
                  <a:srgbClr val="374151"/>
                </a:solidFill>
              </a:rPr>
              <a:t>CREATE STREAM</a:t>
            </a:r>
            <a:r>
              <a:rPr lang="en-US" sz="1200">
                <a:solidFill>
                  <a:srgbClr val="374151"/>
                </a:solidFill>
              </a:rPr>
              <a:t>.</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If a source table/view is recreated, any stream on it becomes stale.</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Cloning &amp; Renaming:</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Cloning a database or schema makes unconsumed records in the cloned stream inaccessible.</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Renaming doesn't break or stale a stream. Dropping and recreating an object with the same name doesn't link old streams to the new object.</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Multiple Consumers:</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Each consumer (task, script, etc.) should have its separate stream to avoid different deltas.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Create multiple streams for the same object for consistent change data.</a:t>
            </a:r>
            <a:endParaRPr sz="1200">
              <a:solidFill>
                <a:srgbClr val="374151"/>
              </a:solidFill>
            </a:endParaRPr>
          </a:p>
          <a:p>
            <a:pPr marL="0" lvl="0" indent="0" algn="l" rtl="0">
              <a:spcBef>
                <a:spcPts val="1500"/>
              </a:spcBef>
              <a:spcAft>
                <a:spcPts val="600"/>
              </a:spcAft>
              <a:buNone/>
            </a:pPr>
            <a:r>
              <a:rPr lang="en-US" sz="1200"/>
              <a:t>Key Takeaway</a:t>
            </a:r>
            <a:r>
              <a:rPr lang="en-US" sz="1200">
                <a:solidFill>
                  <a:srgbClr val="374151"/>
                </a:solidFill>
              </a:rPr>
              <a:t>:</a:t>
            </a:r>
            <a:r>
              <a:rPr lang="en-US" sz="1200" b="0">
                <a:solidFill>
                  <a:srgbClr val="374151"/>
                </a:solidFill>
              </a:rPr>
              <a:t> It's crucial to regularly consume streams to avoid staleness, be cautious with operations like cloning, and create separate streams for different consumers.</a:t>
            </a:r>
            <a:endParaRPr/>
          </a:p>
        </p:txBody>
      </p:sp>
      <p:sp>
        <p:nvSpPr>
          <p:cNvPr id="1369" name="Google Shape;1369;g294317b3159_0_204"/>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g294317b3159_0_215"/>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Streams on Views</a:t>
            </a:r>
            <a:endParaRPr/>
          </a:p>
        </p:txBody>
      </p:sp>
      <p:sp>
        <p:nvSpPr>
          <p:cNvPr id="1376" name="Google Shape;1376;g294317b3159_0_215"/>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25000" lnSpcReduction="20000"/>
          </a:bodyPr>
          <a:lstStyle/>
          <a:p>
            <a:pPr marL="0" lvl="0" indent="0" algn="l" rtl="0">
              <a:lnSpc>
                <a:spcPct val="115000"/>
              </a:lnSpc>
              <a:spcBef>
                <a:spcPts val="0"/>
              </a:spcBef>
              <a:spcAft>
                <a:spcPts val="0"/>
              </a:spcAft>
              <a:buClr>
                <a:schemeClr val="dk1"/>
              </a:buClr>
              <a:buSzPts val="275"/>
              <a:buFont typeface="Arial"/>
              <a:buNone/>
            </a:pPr>
            <a:r>
              <a:rPr lang="en-US" sz="4800">
                <a:solidFill>
                  <a:srgbClr val="374151"/>
                </a:solidFill>
              </a:rPr>
              <a:t>Streams on Views Overview</a:t>
            </a:r>
            <a:endParaRPr sz="4800">
              <a:solidFill>
                <a:srgbClr val="374151"/>
              </a:solidFill>
            </a:endParaRPr>
          </a:p>
          <a:p>
            <a:pPr marL="457200" lvl="0" indent="-304800" algn="l" rtl="0">
              <a:lnSpc>
                <a:spcPct val="115000"/>
              </a:lnSpc>
              <a:spcBef>
                <a:spcPts val="1500"/>
              </a:spcBef>
              <a:spcAft>
                <a:spcPts val="0"/>
              </a:spcAft>
              <a:buClr>
                <a:srgbClr val="374151"/>
              </a:buClr>
              <a:buSzPct val="100000"/>
              <a:buFont typeface="Arial"/>
              <a:buChar char="●"/>
            </a:pPr>
            <a:r>
              <a:rPr lang="en-US" sz="4800" b="0">
                <a:solidFill>
                  <a:srgbClr val="374151"/>
                </a:solidFill>
              </a:rPr>
              <a:t>Streams can be applied to both local and shared views using Snowflake Secure Data Sharing.</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Not applicable for materialized views.</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Underlying tables for the views must be native tables.</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Change tracking should be enabled on the underlying tables.</a:t>
            </a:r>
            <a:endParaRPr sz="4800" b="0">
              <a:solidFill>
                <a:srgbClr val="374151"/>
              </a:solidFill>
            </a:endParaRPr>
          </a:p>
          <a:p>
            <a:pPr marL="0" lvl="0" indent="0" algn="l" rtl="0">
              <a:lnSpc>
                <a:spcPct val="115000"/>
              </a:lnSpc>
              <a:spcBef>
                <a:spcPts val="1500"/>
              </a:spcBef>
              <a:spcAft>
                <a:spcPts val="0"/>
              </a:spcAft>
              <a:buNone/>
            </a:pPr>
            <a:r>
              <a:rPr lang="en-US" sz="4800">
                <a:solidFill>
                  <a:srgbClr val="374151"/>
                </a:solidFill>
              </a:rPr>
              <a:t>Supported View Operations</a:t>
            </a:r>
            <a:endParaRPr sz="4800">
              <a:solidFill>
                <a:srgbClr val="374151"/>
              </a:solidFill>
            </a:endParaRPr>
          </a:p>
          <a:p>
            <a:pPr marL="457200" lvl="0" indent="-304800" algn="l" rtl="0">
              <a:lnSpc>
                <a:spcPct val="115000"/>
              </a:lnSpc>
              <a:spcBef>
                <a:spcPts val="1500"/>
              </a:spcBef>
              <a:spcAft>
                <a:spcPts val="0"/>
              </a:spcAft>
              <a:buClr>
                <a:srgbClr val="374151"/>
              </a:buClr>
              <a:buSzPct val="100000"/>
              <a:buFont typeface="Arial"/>
              <a:buChar char="●"/>
            </a:pPr>
            <a:r>
              <a:rPr lang="en-US" sz="4800" b="0">
                <a:solidFill>
                  <a:srgbClr val="374151"/>
                </a:solidFill>
              </a:rPr>
              <a:t>Projections</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Filters</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Inner or cross joins</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UNION ALL</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Nested views and subqueries in the FROM clause</a:t>
            </a:r>
            <a:endParaRPr sz="4800" b="0">
              <a:solidFill>
                <a:srgbClr val="374151"/>
              </a:solidFill>
            </a:endParaRPr>
          </a:p>
          <a:p>
            <a:pPr marL="0" lvl="0" indent="0" algn="l" rtl="0">
              <a:lnSpc>
                <a:spcPct val="115000"/>
              </a:lnSpc>
              <a:spcBef>
                <a:spcPts val="1500"/>
              </a:spcBef>
              <a:spcAft>
                <a:spcPts val="0"/>
              </a:spcAft>
              <a:buNone/>
            </a:pPr>
            <a:r>
              <a:rPr lang="en-US" sz="4800">
                <a:solidFill>
                  <a:srgbClr val="374151"/>
                </a:solidFill>
              </a:rPr>
              <a:t>Unsupported View Operations</a:t>
            </a:r>
            <a:endParaRPr sz="4800">
              <a:solidFill>
                <a:srgbClr val="374151"/>
              </a:solidFill>
            </a:endParaRPr>
          </a:p>
          <a:p>
            <a:pPr marL="457200" lvl="0" indent="-304800" algn="l" rtl="0">
              <a:lnSpc>
                <a:spcPct val="115000"/>
              </a:lnSpc>
              <a:spcBef>
                <a:spcPts val="1500"/>
              </a:spcBef>
              <a:spcAft>
                <a:spcPts val="0"/>
              </a:spcAft>
              <a:buClr>
                <a:srgbClr val="374151"/>
              </a:buClr>
              <a:buSzPct val="100000"/>
              <a:buFont typeface="Arial"/>
              <a:buChar char="●"/>
            </a:pPr>
            <a:r>
              <a:rPr lang="en-US" sz="4800" b="0">
                <a:solidFill>
                  <a:srgbClr val="374151"/>
                </a:solidFill>
              </a:rPr>
              <a:t>GROUP BY clauses</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QUALIFY clauses</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Subqueries not in the FROM clause</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Correlated subqueries</a:t>
            </a:r>
            <a:endParaRPr sz="4800" b="0">
              <a:solidFill>
                <a:srgbClr val="374151"/>
              </a:solidFill>
            </a:endParaRPr>
          </a:p>
          <a:p>
            <a:pPr marL="457200" lvl="0" indent="-304800" algn="l" rtl="0">
              <a:lnSpc>
                <a:spcPct val="115000"/>
              </a:lnSpc>
              <a:spcBef>
                <a:spcPts val="0"/>
              </a:spcBef>
              <a:spcAft>
                <a:spcPts val="0"/>
              </a:spcAft>
              <a:buClr>
                <a:srgbClr val="374151"/>
              </a:buClr>
              <a:buSzPct val="100000"/>
              <a:buFont typeface="Arial"/>
              <a:buChar char="●"/>
            </a:pPr>
            <a:r>
              <a:rPr lang="en-US" sz="4800" b="0">
                <a:solidFill>
                  <a:srgbClr val="374151"/>
                </a:solidFill>
              </a:rPr>
              <a:t>LIMIT clauses</a:t>
            </a:r>
            <a:endParaRPr sz="4800" b="0">
              <a:solidFill>
                <a:srgbClr val="374151"/>
              </a:solidFill>
            </a:endParaRPr>
          </a:p>
          <a:p>
            <a:pPr marL="0" lvl="0" indent="0" algn="l" rtl="0">
              <a:lnSpc>
                <a:spcPct val="115000"/>
              </a:lnSpc>
              <a:spcBef>
                <a:spcPts val="1500"/>
              </a:spcBef>
              <a:spcAft>
                <a:spcPts val="0"/>
              </a:spcAft>
              <a:buNone/>
            </a:pPr>
            <a:r>
              <a:rPr lang="en-US" sz="4800">
                <a:solidFill>
                  <a:srgbClr val="374151"/>
                </a:solidFill>
              </a:rPr>
              <a:t>Functions in Views</a:t>
            </a:r>
            <a:endParaRPr sz="4800">
              <a:solidFill>
                <a:srgbClr val="374151"/>
              </a:solidFill>
            </a:endParaRPr>
          </a:p>
          <a:p>
            <a:pPr marL="457200" lvl="0" indent="-304800" algn="l" rtl="0">
              <a:lnSpc>
                <a:spcPct val="115000"/>
              </a:lnSpc>
              <a:spcBef>
                <a:spcPts val="1500"/>
              </a:spcBef>
              <a:spcAft>
                <a:spcPts val="0"/>
              </a:spcAft>
              <a:buClr>
                <a:srgbClr val="374151"/>
              </a:buClr>
              <a:buSzPct val="100000"/>
              <a:buFont typeface="Arial"/>
              <a:buChar char="●"/>
            </a:pPr>
            <a:r>
              <a:rPr lang="en-US" sz="4800" b="0">
                <a:solidFill>
                  <a:srgbClr val="374151"/>
                </a:solidFill>
              </a:rPr>
              <a:t>Functions in the select list must be system-defined, scalar functions.</a:t>
            </a:r>
            <a:endParaRPr sz="4800" b="0">
              <a:solidFill>
                <a:srgbClr val="374151"/>
              </a:solidFill>
            </a:endParaRPr>
          </a:p>
          <a:p>
            <a:pPr marL="0" lvl="0" indent="0" algn="l" rtl="0">
              <a:spcBef>
                <a:spcPts val="1500"/>
              </a:spcBef>
              <a:spcAft>
                <a:spcPts val="0"/>
              </a:spcAft>
              <a:buNone/>
            </a:pPr>
            <a:endParaRPr/>
          </a:p>
          <a:p>
            <a:pPr marL="0" lvl="0" indent="0" algn="l" rtl="0">
              <a:spcBef>
                <a:spcPts val="600"/>
              </a:spcBef>
              <a:spcAft>
                <a:spcPts val="600"/>
              </a:spcAft>
              <a:buNone/>
            </a:pPr>
            <a:endParaRPr/>
          </a:p>
        </p:txBody>
      </p:sp>
      <p:sp>
        <p:nvSpPr>
          <p:cNvPr id="1377" name="Google Shape;1377;g294317b3159_0_215"/>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g294a025d0a6_0_230"/>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Streams</a:t>
            </a:r>
            <a:endParaRPr b="1"/>
          </a:p>
        </p:txBody>
      </p:sp>
      <p:sp>
        <p:nvSpPr>
          <p:cNvPr id="1384" name="Google Shape;1384;g294a025d0a6_0_230"/>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None/>
            </a:pPr>
            <a:r>
              <a:rPr lang="en-US" sz="1200">
                <a:solidFill>
                  <a:schemeClr val="dk1"/>
                </a:solidFill>
              </a:rPr>
              <a:t>What is the primary function of a Snowflake stream?</a:t>
            </a:r>
            <a:endParaRPr sz="1200">
              <a:solidFill>
                <a:srgbClr val="4D4D4D"/>
              </a:solidFill>
            </a:endParaRPr>
          </a:p>
          <a:p>
            <a:pPr marL="0" lvl="0" indent="0" algn="l" rtl="0">
              <a:lnSpc>
                <a:spcPct val="115000"/>
              </a:lnSpc>
              <a:spcBef>
                <a:spcPts val="1500"/>
              </a:spcBef>
              <a:spcAft>
                <a:spcPts val="0"/>
              </a:spcAft>
              <a:buNone/>
            </a:pPr>
            <a:r>
              <a:rPr lang="en-US" sz="1200">
                <a:solidFill>
                  <a:srgbClr val="374151"/>
                </a:solidFill>
              </a:rPr>
              <a:t>A) To stream real-time data into Snowflake</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B) To monitor data changes in a table or view</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C) To optimize query performance</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D) To schedule data backups</a:t>
            </a:r>
            <a:endParaRPr sz="1200">
              <a:solidFill>
                <a:srgbClr val="374151"/>
              </a:solidFill>
            </a:endParaRPr>
          </a:p>
          <a:p>
            <a:pPr marL="0" lvl="0" indent="0" algn="l" rtl="0">
              <a:lnSpc>
                <a:spcPct val="100000"/>
              </a:lnSpc>
              <a:spcBef>
                <a:spcPts val="1500"/>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385" name="Google Shape;1385;g294a025d0a6_0_230"/>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386" name="Google Shape;1386;g294a025d0a6_0_230"/>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47</a:t>
            </a:fld>
            <a:endParaRPr>
              <a:solidFill>
                <a:srgbClr val="595959"/>
              </a:solidFill>
            </a:endParaRPr>
          </a:p>
        </p:txBody>
      </p:sp>
      <p:sp>
        <p:nvSpPr>
          <p:cNvPr id="1387" name="Google Shape;1387;g294a025d0a6_0_230"/>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g294a025d0a6_0_28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Streams</a:t>
            </a:r>
            <a:endParaRPr b="1"/>
          </a:p>
        </p:txBody>
      </p:sp>
      <p:sp>
        <p:nvSpPr>
          <p:cNvPr id="1394" name="Google Shape;1394;g294a025d0a6_0_28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None/>
            </a:pPr>
            <a:r>
              <a:rPr lang="en-US" sz="1200">
                <a:solidFill>
                  <a:schemeClr val="dk1"/>
                </a:solidFill>
              </a:rPr>
              <a:t>What is the primary function of a Snowflake stream?</a:t>
            </a:r>
            <a:endParaRPr sz="1200">
              <a:solidFill>
                <a:srgbClr val="4D4D4D"/>
              </a:solidFill>
            </a:endParaRPr>
          </a:p>
          <a:p>
            <a:pPr marL="0" lvl="0" indent="0" algn="l" rtl="0">
              <a:lnSpc>
                <a:spcPct val="115000"/>
              </a:lnSpc>
              <a:spcBef>
                <a:spcPts val="1500"/>
              </a:spcBef>
              <a:spcAft>
                <a:spcPts val="0"/>
              </a:spcAft>
              <a:buNone/>
            </a:pPr>
            <a:r>
              <a:rPr lang="en-US" sz="1200">
                <a:solidFill>
                  <a:srgbClr val="374151"/>
                </a:solidFill>
              </a:rPr>
              <a:t>A) To stream real-time data into Snowflake</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highlight>
                  <a:srgbClr val="FFFF00"/>
                </a:highlight>
              </a:rPr>
              <a:t>B) To monitor data changes in a table or view</a:t>
            </a:r>
            <a:endParaRPr sz="1200">
              <a:solidFill>
                <a:srgbClr val="374151"/>
              </a:solidFill>
              <a:highlight>
                <a:srgbClr val="FFFF00"/>
              </a:highlight>
            </a:endParaRPr>
          </a:p>
          <a:p>
            <a:pPr marL="0" lvl="0" indent="0" algn="l" rtl="0">
              <a:lnSpc>
                <a:spcPct val="115000"/>
              </a:lnSpc>
              <a:spcBef>
                <a:spcPts val="1500"/>
              </a:spcBef>
              <a:spcAft>
                <a:spcPts val="0"/>
              </a:spcAft>
              <a:buNone/>
            </a:pPr>
            <a:r>
              <a:rPr lang="en-US" sz="1200">
                <a:solidFill>
                  <a:srgbClr val="374151"/>
                </a:solidFill>
              </a:rPr>
              <a:t>C) To optimize query performance</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D) To schedule data backups</a:t>
            </a:r>
            <a:endParaRPr sz="1200">
              <a:solidFill>
                <a:srgbClr val="374151"/>
              </a:solidFill>
            </a:endParaRPr>
          </a:p>
          <a:p>
            <a:pPr marL="0" lvl="0" indent="0" algn="l" rtl="0">
              <a:lnSpc>
                <a:spcPct val="100000"/>
              </a:lnSpc>
              <a:spcBef>
                <a:spcPts val="1500"/>
              </a:spcBef>
              <a:spcAft>
                <a:spcPts val="0"/>
              </a:spcAft>
              <a:buSzPts val="1500"/>
              <a:buNone/>
            </a:pPr>
            <a:r>
              <a:rPr lang="en-US" sz="1200">
                <a:solidFill>
                  <a:schemeClr val="dk1"/>
                </a:solidFill>
                <a:latin typeface="Roboto"/>
                <a:ea typeface="Roboto"/>
                <a:cs typeface="Roboto"/>
                <a:sym typeface="Roboto"/>
              </a:rPr>
              <a:t>Explanation</a:t>
            </a:r>
            <a:r>
              <a:rPr lang="en-US" sz="1200">
                <a:solidFill>
                  <a:srgbClr val="374151"/>
                </a:solidFill>
                <a:latin typeface="Roboto"/>
                <a:ea typeface="Roboto"/>
                <a:cs typeface="Roboto"/>
                <a:sym typeface="Roboto"/>
              </a:rPr>
              <a:t>: A Snowflake stream is used to monitor changes (inserts, updates, deletes) in a specified table or view. It allows users to capture and process these changes incrementally, rather than having to reprocess the entire table or view.</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395" name="Google Shape;1395;g294a025d0a6_0_28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396" name="Google Shape;1396;g294a025d0a6_0_28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48</a:t>
            </a:fld>
            <a:endParaRPr>
              <a:solidFill>
                <a:srgbClr val="595959"/>
              </a:solidFill>
            </a:endParaRPr>
          </a:p>
        </p:txBody>
      </p:sp>
      <p:sp>
        <p:nvSpPr>
          <p:cNvPr id="1397" name="Google Shape;1397;g294a025d0a6_0_28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g294a025d0a6_0_294"/>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Streams</a:t>
            </a:r>
            <a:endParaRPr b="1"/>
          </a:p>
        </p:txBody>
      </p:sp>
      <p:sp>
        <p:nvSpPr>
          <p:cNvPr id="1404" name="Google Shape;1404;g294a025d0a6_0_294"/>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None/>
            </a:pPr>
            <a:r>
              <a:rPr lang="en-US" sz="1200">
                <a:solidFill>
                  <a:schemeClr val="dk1"/>
                </a:solidFill>
              </a:rPr>
              <a:t>Which of the following statements are true about Snowflake streams? (Select all that apply)</a:t>
            </a:r>
            <a:endParaRPr sz="1200">
              <a:solidFill>
                <a:srgbClr val="4D4D4D"/>
              </a:solidFill>
            </a:endParaRPr>
          </a:p>
          <a:p>
            <a:pPr marL="0" lvl="0" indent="0" algn="l" rtl="0">
              <a:lnSpc>
                <a:spcPct val="115000"/>
              </a:lnSpc>
              <a:spcBef>
                <a:spcPts val="1500"/>
              </a:spcBef>
              <a:spcAft>
                <a:spcPts val="0"/>
              </a:spcAft>
              <a:buNone/>
            </a:pPr>
            <a:r>
              <a:rPr lang="en-US" sz="1200">
                <a:solidFill>
                  <a:srgbClr val="374151"/>
                </a:solidFill>
              </a:rPr>
              <a:t>A) They can track changes in both tables and views</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B) They require a running Virtual Warehouse to capture changes</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C) They enable time-travel querying</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D) They can be queried like regular tables</a:t>
            </a:r>
            <a:endParaRPr sz="1200">
              <a:solidFill>
                <a:srgbClr val="374151"/>
              </a:solidFill>
            </a:endParaRPr>
          </a:p>
          <a:p>
            <a:pPr marL="0" lvl="0" indent="0" algn="l" rtl="0">
              <a:lnSpc>
                <a:spcPct val="100000"/>
              </a:lnSpc>
              <a:spcBef>
                <a:spcPts val="1500"/>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405" name="Google Shape;1405;g294a025d0a6_0_294"/>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406" name="Google Shape;1406;g294a025d0a6_0_294"/>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49</a:t>
            </a:fld>
            <a:endParaRPr>
              <a:solidFill>
                <a:srgbClr val="595959"/>
              </a:solidFill>
            </a:endParaRPr>
          </a:p>
        </p:txBody>
      </p:sp>
      <p:sp>
        <p:nvSpPr>
          <p:cNvPr id="1407" name="Google Shape;1407;g294a025d0a6_0_294"/>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g28d0cec9f8b_0_12"/>
          <p:cNvSpPr txBox="1">
            <a:spLocks noGrp="1"/>
          </p:cNvSpPr>
          <p:nvPr>
            <p:ph type="title"/>
          </p:nvPr>
        </p:nvSpPr>
        <p:spPr>
          <a:xfrm>
            <a:off x="609600" y="152719"/>
            <a:ext cx="7721700" cy="655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700"/>
              <a:buFont typeface="Arial"/>
              <a:buNone/>
            </a:pPr>
            <a:r>
              <a:rPr lang="en-US">
                <a:latin typeface="Arial"/>
                <a:ea typeface="Arial"/>
                <a:cs typeface="Arial"/>
                <a:sym typeface="Arial"/>
              </a:rPr>
              <a:t>DAY 3</a:t>
            </a:r>
            <a:endParaRPr/>
          </a:p>
        </p:txBody>
      </p:sp>
      <p:sp>
        <p:nvSpPr>
          <p:cNvPr id="1007" name="Google Shape;1007;g28d0cec9f8b_0_12"/>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
        <p:nvSpPr>
          <p:cNvPr id="1008" name="Google Shape;1008;g28d0cec9f8b_0_12"/>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a:t>5</a:t>
            </a:fld>
            <a:endParaRPr/>
          </a:p>
        </p:txBody>
      </p:sp>
      <p:pic>
        <p:nvPicPr>
          <p:cNvPr id="1009" name="Google Shape;1009;g28d0cec9f8b_0_12"/>
          <p:cNvPicPr preferRelativeResize="0">
            <a:picLocks noGrp="1"/>
          </p:cNvPicPr>
          <p:nvPr>
            <p:ph type="body" idx="3"/>
          </p:nvPr>
        </p:nvPicPr>
        <p:blipFill rotWithShape="1">
          <a:blip r:embed="rId3">
            <a:alphaModFix/>
          </a:blip>
          <a:srcRect/>
          <a:stretch/>
        </p:blipFill>
        <p:spPr>
          <a:xfrm>
            <a:off x="171451" y="2023535"/>
            <a:ext cx="2307900" cy="2133900"/>
          </a:xfrm>
          <a:prstGeom prst="rect">
            <a:avLst/>
          </a:prstGeom>
          <a:noFill/>
          <a:ln>
            <a:noFill/>
          </a:ln>
        </p:spPr>
      </p:pic>
      <p:sp>
        <p:nvSpPr>
          <p:cNvPr id="1010" name="Google Shape;1010;g28d0cec9f8b_0_12"/>
          <p:cNvSpPr txBox="1">
            <a:spLocks noGrp="1"/>
          </p:cNvSpPr>
          <p:nvPr>
            <p:ph type="body" idx="7"/>
          </p:nvPr>
        </p:nvSpPr>
        <p:spPr>
          <a:xfrm>
            <a:off x="2666468" y="205527"/>
            <a:ext cx="8937000" cy="242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FF0000"/>
              </a:buClr>
              <a:buSzPts val="2100"/>
              <a:buNone/>
            </a:pPr>
            <a:r>
              <a:rPr lang="en-US" sz="3000">
                <a:solidFill>
                  <a:srgbClr val="FF0000"/>
                </a:solidFill>
              </a:rPr>
              <a:t>Data Transformation and Course Wrap-up</a:t>
            </a:r>
            <a:endParaRPr sz="3000"/>
          </a:p>
        </p:txBody>
      </p:sp>
      <p:sp>
        <p:nvSpPr>
          <p:cNvPr id="1011" name="Google Shape;1011;g28d0cec9f8b_0_12"/>
          <p:cNvSpPr txBox="1"/>
          <p:nvPr/>
        </p:nvSpPr>
        <p:spPr>
          <a:xfrm>
            <a:off x="7296151" y="1090535"/>
            <a:ext cx="4724400" cy="3999900"/>
          </a:xfrm>
          <a:prstGeom prst="rect">
            <a:avLst/>
          </a:prstGeom>
          <a:noFill/>
          <a:ln>
            <a:noFill/>
          </a:ln>
        </p:spPr>
        <p:txBody>
          <a:bodyPr spcFirstLastPara="1" wrap="square" lIns="121900" tIns="121900" rIns="121900" bIns="121900" anchor="t" anchorCtr="0">
            <a:noAutofit/>
          </a:bodyPr>
          <a:lstStyle/>
          <a:p>
            <a:pPr marL="990550" marR="0" lvl="1" indent="-287826" algn="l" rtl="0">
              <a:lnSpc>
                <a:spcPct val="107000"/>
              </a:lnSpc>
              <a:spcBef>
                <a:spcPts val="0"/>
              </a:spcBef>
              <a:spcAft>
                <a:spcPts val="0"/>
              </a:spcAft>
              <a:buClr>
                <a:schemeClr val="dk1"/>
              </a:buClr>
              <a:buSzPts val="1467"/>
              <a:buFont typeface="Arial Black"/>
              <a:buNone/>
            </a:pPr>
            <a:endParaRPr sz="1467" b="0" i="0" u="none" strike="noStrike" cap="none">
              <a:solidFill>
                <a:schemeClr val="dk1"/>
              </a:solidFill>
              <a:latin typeface="Calibri"/>
              <a:ea typeface="Calibri"/>
              <a:cs typeface="Calibri"/>
              <a:sym typeface="Calibri"/>
            </a:endParaRPr>
          </a:p>
        </p:txBody>
      </p:sp>
      <p:sp>
        <p:nvSpPr>
          <p:cNvPr id="1012" name="Google Shape;1012;g28d0cec9f8b_0_12"/>
          <p:cNvSpPr txBox="1"/>
          <p:nvPr/>
        </p:nvSpPr>
        <p:spPr>
          <a:xfrm>
            <a:off x="2362310" y="1231527"/>
            <a:ext cx="4216200" cy="55131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800" b="1">
                <a:solidFill>
                  <a:srgbClr val="374151"/>
                </a:solidFill>
              </a:rPr>
              <a:t>Advanced Data Transformation</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User-Defined Functions (UDFs)</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Creating and utilizing external functions</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Stored procedures for complex operations</a:t>
            </a:r>
            <a:endParaRPr sz="1800">
              <a:solidFill>
                <a:srgbClr val="374151"/>
              </a:solidFill>
            </a:endParaRPr>
          </a:p>
          <a:p>
            <a:pPr marL="914400" lvl="0" indent="0" algn="l" rtl="0">
              <a:lnSpc>
                <a:spcPct val="115000"/>
              </a:lnSpc>
              <a:spcBef>
                <a:spcPts val="0"/>
              </a:spcBef>
              <a:spcAft>
                <a:spcPts val="0"/>
              </a:spcAft>
              <a:buNone/>
            </a:pPr>
            <a:endParaRPr sz="1800">
              <a:solidFill>
                <a:srgbClr val="374151"/>
              </a:solidFill>
            </a:endParaRPr>
          </a:p>
          <a:p>
            <a:pPr marL="0" lvl="0" indent="0" algn="l" rtl="0">
              <a:lnSpc>
                <a:spcPct val="115000"/>
              </a:lnSpc>
              <a:spcBef>
                <a:spcPts val="0"/>
              </a:spcBef>
              <a:spcAft>
                <a:spcPts val="0"/>
              </a:spcAft>
              <a:buNone/>
            </a:pPr>
            <a:r>
              <a:rPr lang="en-US" sz="1800" b="1">
                <a:solidFill>
                  <a:srgbClr val="374151"/>
                </a:solidFill>
              </a:rPr>
              <a:t>Working with Semi-Structured Data</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Transformation techniques</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Best practices</a:t>
            </a:r>
            <a:endParaRPr sz="1800">
              <a:solidFill>
                <a:srgbClr val="374151"/>
              </a:solidFill>
            </a:endParaRPr>
          </a:p>
          <a:p>
            <a:pPr marL="0" lvl="0" indent="0" algn="l" rtl="0">
              <a:lnSpc>
                <a:spcPct val="115000"/>
              </a:lnSpc>
              <a:spcBef>
                <a:spcPts val="0"/>
              </a:spcBef>
              <a:spcAft>
                <a:spcPts val="0"/>
              </a:spcAft>
              <a:buNone/>
            </a:pPr>
            <a:endParaRPr sz="1800">
              <a:solidFill>
                <a:srgbClr val="374151"/>
              </a:solidFill>
            </a:endParaRPr>
          </a:p>
          <a:p>
            <a:pPr marL="0" lvl="0" indent="0" algn="l" rtl="0">
              <a:lnSpc>
                <a:spcPct val="115000"/>
              </a:lnSpc>
              <a:spcBef>
                <a:spcPts val="0"/>
              </a:spcBef>
              <a:spcAft>
                <a:spcPts val="0"/>
              </a:spcAft>
              <a:buNone/>
            </a:pPr>
            <a:r>
              <a:rPr lang="en-US" sz="1800" b="1">
                <a:solidFill>
                  <a:srgbClr val="374151"/>
                </a:solidFill>
              </a:rPr>
              <a:t>Introduction to Snowpark</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Leveraging Snowpark for advanced data transformations</a:t>
            </a:r>
            <a:endParaRPr sz="1800">
              <a:solidFill>
                <a:srgbClr val="374151"/>
              </a:solidFill>
            </a:endParaRPr>
          </a:p>
          <a:p>
            <a:pPr marL="0" marR="0" lvl="0" indent="0" algn="l" rtl="0">
              <a:lnSpc>
                <a:spcPct val="107000"/>
              </a:lnSpc>
              <a:spcBef>
                <a:spcPts val="0"/>
              </a:spcBef>
              <a:spcAft>
                <a:spcPts val="0"/>
              </a:spcAft>
              <a:buNone/>
            </a:pPr>
            <a:endParaRPr sz="1800" b="1">
              <a:solidFill>
                <a:schemeClr val="dk1"/>
              </a:solidFill>
            </a:endParaRPr>
          </a:p>
          <a:p>
            <a:pPr marL="608012" marR="0" lvl="1" indent="-608012" algn="l" rtl="0">
              <a:lnSpc>
                <a:spcPct val="107000"/>
              </a:lnSpc>
              <a:spcBef>
                <a:spcPts val="0"/>
              </a:spcBef>
              <a:spcAft>
                <a:spcPts val="0"/>
              </a:spcAft>
              <a:buClr>
                <a:schemeClr val="dk1"/>
              </a:buClr>
              <a:buSzPts val="1600"/>
              <a:buFont typeface="Arial"/>
              <a:buNone/>
            </a:pPr>
            <a:endParaRPr sz="1600" b="1" i="0" u="none" strike="noStrike" cap="none">
              <a:solidFill>
                <a:schemeClr val="dk1"/>
              </a:solidFill>
              <a:latin typeface="Arial"/>
              <a:ea typeface="Arial"/>
              <a:cs typeface="Arial"/>
              <a:sym typeface="Arial"/>
            </a:endParaRPr>
          </a:p>
          <a:p>
            <a:pPr marL="0" marR="0" lvl="0" indent="0" algn="l" rtl="0">
              <a:lnSpc>
                <a:spcPct val="107000"/>
              </a:lnSpc>
              <a:spcBef>
                <a:spcPts val="0"/>
              </a:spcBef>
              <a:spcAft>
                <a:spcPts val="0"/>
              </a:spcAft>
              <a:buNone/>
            </a:pPr>
            <a:endParaRPr sz="1600" b="0" i="0" u="none" strike="noStrike" cap="none">
              <a:solidFill>
                <a:schemeClr val="dk1"/>
              </a:solidFill>
              <a:latin typeface="Helvetica Neue"/>
              <a:ea typeface="Helvetica Neue"/>
              <a:cs typeface="Helvetica Neue"/>
              <a:sym typeface="Helvetica Neue"/>
            </a:endParaRPr>
          </a:p>
        </p:txBody>
      </p:sp>
      <p:sp>
        <p:nvSpPr>
          <p:cNvPr id="1013" name="Google Shape;1013;g28d0cec9f8b_0_12"/>
          <p:cNvSpPr txBox="1"/>
          <p:nvPr/>
        </p:nvSpPr>
        <p:spPr>
          <a:xfrm>
            <a:off x="6996160" y="1231533"/>
            <a:ext cx="5024400" cy="4862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800" b="1">
                <a:solidFill>
                  <a:srgbClr val="374151"/>
                </a:solidFill>
              </a:rPr>
              <a:t>Exam Preparation Session</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Mock exams</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Review of critical topics</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Q&amp;A</a:t>
            </a:r>
            <a:endParaRPr sz="1800">
              <a:solidFill>
                <a:srgbClr val="374151"/>
              </a:solidFill>
            </a:endParaRPr>
          </a:p>
          <a:p>
            <a:pPr marL="457200" lvl="0" indent="0" algn="l" rtl="0">
              <a:lnSpc>
                <a:spcPct val="115000"/>
              </a:lnSpc>
              <a:spcBef>
                <a:spcPts val="0"/>
              </a:spcBef>
              <a:spcAft>
                <a:spcPts val="0"/>
              </a:spcAft>
              <a:buNone/>
            </a:pPr>
            <a:endParaRPr sz="1800">
              <a:solidFill>
                <a:srgbClr val="374151"/>
              </a:solidFill>
            </a:endParaRPr>
          </a:p>
          <a:p>
            <a:pPr marL="457200" lvl="0" indent="0" algn="l" rtl="0">
              <a:lnSpc>
                <a:spcPct val="115000"/>
              </a:lnSpc>
              <a:spcBef>
                <a:spcPts val="0"/>
              </a:spcBef>
              <a:spcAft>
                <a:spcPts val="0"/>
              </a:spcAft>
              <a:buNone/>
            </a:pPr>
            <a:endParaRPr sz="1800">
              <a:solidFill>
                <a:srgbClr val="374151"/>
              </a:solidFill>
            </a:endParaRPr>
          </a:p>
          <a:p>
            <a:pPr marL="0" lvl="0" indent="0" algn="l" rtl="0">
              <a:lnSpc>
                <a:spcPct val="115000"/>
              </a:lnSpc>
              <a:spcBef>
                <a:spcPts val="0"/>
              </a:spcBef>
              <a:spcAft>
                <a:spcPts val="0"/>
              </a:spcAft>
              <a:buNone/>
            </a:pPr>
            <a:r>
              <a:rPr lang="en-US" sz="1800" b="1">
                <a:solidFill>
                  <a:srgbClr val="374151"/>
                </a:solidFill>
              </a:rPr>
              <a:t>Course Wrap-up and Feedback</a:t>
            </a:r>
            <a:endParaRPr sz="1800" b="1">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Key takeaways</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Additional resources and continuous learning</a:t>
            </a:r>
            <a:endParaRPr sz="1800">
              <a:solidFill>
                <a:srgbClr val="374151"/>
              </a:solidFill>
            </a:endParaRPr>
          </a:p>
          <a:p>
            <a:pPr marL="457200" lvl="0" indent="-342900" algn="l" rtl="0">
              <a:lnSpc>
                <a:spcPct val="115000"/>
              </a:lnSpc>
              <a:spcBef>
                <a:spcPts val="0"/>
              </a:spcBef>
              <a:spcAft>
                <a:spcPts val="0"/>
              </a:spcAft>
              <a:buClr>
                <a:srgbClr val="374151"/>
              </a:buClr>
              <a:buSzPts val="1800"/>
              <a:buChar char="●"/>
            </a:pPr>
            <a:r>
              <a:rPr lang="en-US" sz="1800">
                <a:solidFill>
                  <a:srgbClr val="374151"/>
                </a:solidFill>
              </a:rPr>
              <a:t>Course-Survey - Gathering feedback from for course improvement</a:t>
            </a:r>
            <a:endParaRPr sz="1800">
              <a:solidFill>
                <a:srgbClr val="374151"/>
              </a:solidFill>
            </a:endParaRPr>
          </a:p>
          <a:p>
            <a:pPr marL="0" marR="0" lvl="0" indent="0" algn="l" rtl="0">
              <a:lnSpc>
                <a:spcPct val="115000"/>
              </a:lnSpc>
              <a:spcBef>
                <a:spcPts val="0"/>
              </a:spcBef>
              <a:spcAft>
                <a:spcPts val="0"/>
              </a:spcAft>
              <a:buNone/>
            </a:pP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07000"/>
              </a:lnSpc>
              <a:spcBef>
                <a:spcPts val="0"/>
              </a:spcBef>
              <a:spcAft>
                <a:spcPts val="0"/>
              </a:spcAft>
              <a:buNone/>
            </a:pPr>
            <a:endParaRPr sz="1600" b="0" i="0" u="none" strike="noStrike" cap="none">
              <a:solidFill>
                <a:schemeClr val="dk1"/>
              </a:solidFill>
              <a:latin typeface="Helvetica Neue"/>
              <a:ea typeface="Helvetica Neue"/>
              <a:cs typeface="Helvetica Neue"/>
              <a:sym typeface="Helvetica Neue"/>
            </a:endParaRPr>
          </a:p>
          <a:p>
            <a:pPr marL="0" marR="0" lvl="0" indent="0" algn="l" rtl="0">
              <a:lnSpc>
                <a:spcPct val="107000"/>
              </a:lnSpc>
              <a:spcBef>
                <a:spcPts val="0"/>
              </a:spcBef>
              <a:spcAft>
                <a:spcPts val="0"/>
              </a:spcAft>
              <a:buNone/>
            </a:pPr>
            <a:endParaRPr sz="16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g294a025d0a6_0_241"/>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Streams</a:t>
            </a:r>
            <a:endParaRPr b="1"/>
          </a:p>
        </p:txBody>
      </p:sp>
      <p:sp>
        <p:nvSpPr>
          <p:cNvPr id="1414" name="Google Shape;1414;g294a025d0a6_0_241"/>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None/>
            </a:pPr>
            <a:r>
              <a:rPr lang="en-US" sz="1200">
                <a:solidFill>
                  <a:schemeClr val="dk1"/>
                </a:solidFill>
              </a:rPr>
              <a:t>Which of the following statements are true about Snowflake streams? (Select all that apply)</a:t>
            </a:r>
            <a:endParaRPr sz="1200">
              <a:solidFill>
                <a:srgbClr val="4D4D4D"/>
              </a:solidFill>
            </a:endParaRPr>
          </a:p>
          <a:p>
            <a:pPr marL="0" lvl="0" indent="0" algn="l" rtl="0">
              <a:lnSpc>
                <a:spcPct val="115000"/>
              </a:lnSpc>
              <a:spcBef>
                <a:spcPts val="1500"/>
              </a:spcBef>
              <a:spcAft>
                <a:spcPts val="0"/>
              </a:spcAft>
              <a:buNone/>
            </a:pPr>
            <a:r>
              <a:rPr lang="en-US" sz="1200">
                <a:solidFill>
                  <a:srgbClr val="374151"/>
                </a:solidFill>
                <a:highlight>
                  <a:srgbClr val="FFFF00"/>
                </a:highlight>
              </a:rPr>
              <a:t>A) They can track changes in both tables and views</a:t>
            </a:r>
            <a:endParaRPr sz="1200">
              <a:solidFill>
                <a:srgbClr val="374151"/>
              </a:solidFill>
              <a:highlight>
                <a:srgbClr val="FFFF00"/>
              </a:highlight>
            </a:endParaRPr>
          </a:p>
          <a:p>
            <a:pPr marL="0" lvl="0" indent="0" algn="l" rtl="0">
              <a:lnSpc>
                <a:spcPct val="115000"/>
              </a:lnSpc>
              <a:spcBef>
                <a:spcPts val="1500"/>
              </a:spcBef>
              <a:spcAft>
                <a:spcPts val="0"/>
              </a:spcAft>
              <a:buNone/>
            </a:pPr>
            <a:r>
              <a:rPr lang="en-US" sz="1200">
                <a:solidFill>
                  <a:srgbClr val="374151"/>
                </a:solidFill>
              </a:rPr>
              <a:t>B) They require a running Virtual Warehouse to capture changes</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C) They enable time-travel querying</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highlight>
                  <a:srgbClr val="FFFF00"/>
                </a:highlight>
              </a:rPr>
              <a:t>D) They can be queried like regular tables</a:t>
            </a:r>
            <a:endParaRPr sz="1200">
              <a:solidFill>
                <a:srgbClr val="374151"/>
              </a:solidFill>
              <a:highlight>
                <a:srgbClr val="FFFF00"/>
              </a:highlight>
            </a:endParaRPr>
          </a:p>
          <a:p>
            <a:pPr marL="0" lvl="0" indent="0" algn="l" rtl="0">
              <a:lnSpc>
                <a:spcPct val="100000"/>
              </a:lnSpc>
              <a:spcBef>
                <a:spcPts val="1500"/>
              </a:spcBef>
              <a:spcAft>
                <a:spcPts val="0"/>
              </a:spcAft>
              <a:buSzPts val="1500"/>
              <a:buNone/>
            </a:pPr>
            <a:r>
              <a:rPr lang="en-US" sz="1200">
                <a:solidFill>
                  <a:srgbClr val="374151"/>
                </a:solidFill>
                <a:latin typeface="Roboto"/>
                <a:ea typeface="Roboto"/>
                <a:cs typeface="Roboto"/>
                <a:sym typeface="Roboto"/>
              </a:rPr>
              <a:t>A Snowflake stream is used to monitor changes (inserts, updates, deletes) in a specified table or view. It allows users to capture and process these changes incrementally, rather than having to reprocess the entire table or view.</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415" name="Google Shape;1415;g294a025d0a6_0_241"/>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416" name="Google Shape;1416;g294a025d0a6_0_241"/>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50</a:t>
            </a:fld>
            <a:endParaRPr>
              <a:solidFill>
                <a:srgbClr val="595959"/>
              </a:solidFill>
            </a:endParaRPr>
          </a:p>
        </p:txBody>
      </p:sp>
      <p:sp>
        <p:nvSpPr>
          <p:cNvPr id="1417" name="Google Shape;1417;g294a025d0a6_0_241"/>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g294a025d0a6_0_252"/>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Streams</a:t>
            </a:r>
            <a:endParaRPr b="1"/>
          </a:p>
        </p:txBody>
      </p:sp>
      <p:sp>
        <p:nvSpPr>
          <p:cNvPr id="1424" name="Google Shape;1424;g294a025d0a6_0_252"/>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None/>
            </a:pPr>
            <a:r>
              <a:rPr lang="en-US" sz="1200">
                <a:solidFill>
                  <a:schemeClr val="dk1"/>
                </a:solidFill>
              </a:rPr>
              <a:t>What happens to a Snowflake stream once it is queried (DML)?</a:t>
            </a:r>
            <a:endParaRPr sz="1200">
              <a:solidFill>
                <a:srgbClr val="4D4D4D"/>
              </a:solidFill>
            </a:endParaRPr>
          </a:p>
          <a:p>
            <a:pPr marL="0" lvl="0" indent="0" algn="l" rtl="0">
              <a:lnSpc>
                <a:spcPct val="115000"/>
              </a:lnSpc>
              <a:spcBef>
                <a:spcPts val="1500"/>
              </a:spcBef>
              <a:spcAft>
                <a:spcPts val="0"/>
              </a:spcAft>
              <a:buNone/>
            </a:pPr>
            <a:r>
              <a:rPr lang="en-US" sz="1200">
                <a:solidFill>
                  <a:srgbClr val="374151"/>
                </a:solidFill>
              </a:rPr>
              <a:t>A) It is automatically deleted</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B) It resets and starts monitoring changes from that point forward</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C) It continues to accumulate changes indefinitely</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D) It archives the queried data for future reference</a:t>
            </a: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425" name="Google Shape;1425;g294a025d0a6_0_252"/>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426" name="Google Shape;1426;g294a025d0a6_0_252"/>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51</a:t>
            </a:fld>
            <a:endParaRPr>
              <a:solidFill>
                <a:srgbClr val="595959"/>
              </a:solidFill>
            </a:endParaRPr>
          </a:p>
        </p:txBody>
      </p:sp>
      <p:sp>
        <p:nvSpPr>
          <p:cNvPr id="1427" name="Google Shape;1427;g294a025d0a6_0_252"/>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g294a025d0a6_0_303"/>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Streams</a:t>
            </a:r>
            <a:endParaRPr b="1"/>
          </a:p>
        </p:txBody>
      </p:sp>
      <p:sp>
        <p:nvSpPr>
          <p:cNvPr id="1434" name="Google Shape;1434;g294a025d0a6_0_303"/>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None/>
            </a:pPr>
            <a:r>
              <a:rPr lang="en-US" sz="1200">
                <a:solidFill>
                  <a:schemeClr val="dk1"/>
                </a:solidFill>
              </a:rPr>
              <a:t>What happens to a Snowflake stream once it is queried (DML)?</a:t>
            </a:r>
            <a:endParaRPr sz="1200">
              <a:solidFill>
                <a:srgbClr val="4D4D4D"/>
              </a:solidFill>
            </a:endParaRPr>
          </a:p>
          <a:p>
            <a:pPr marL="0" lvl="0" indent="0" algn="l" rtl="0">
              <a:lnSpc>
                <a:spcPct val="115000"/>
              </a:lnSpc>
              <a:spcBef>
                <a:spcPts val="1500"/>
              </a:spcBef>
              <a:spcAft>
                <a:spcPts val="0"/>
              </a:spcAft>
              <a:buNone/>
            </a:pPr>
            <a:r>
              <a:rPr lang="en-US" sz="1200">
                <a:solidFill>
                  <a:srgbClr val="374151"/>
                </a:solidFill>
              </a:rPr>
              <a:t>A) It is automatically deleted</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highlight>
                  <a:srgbClr val="FFFF00"/>
                </a:highlight>
              </a:rPr>
              <a:t>B) It resets and starts monitoring changes from that point forward</a:t>
            </a:r>
            <a:endParaRPr sz="1200">
              <a:solidFill>
                <a:srgbClr val="374151"/>
              </a:solidFill>
              <a:highlight>
                <a:srgbClr val="FFFF00"/>
              </a:highlight>
            </a:endParaRPr>
          </a:p>
          <a:p>
            <a:pPr marL="0" lvl="0" indent="0" algn="l" rtl="0">
              <a:lnSpc>
                <a:spcPct val="115000"/>
              </a:lnSpc>
              <a:spcBef>
                <a:spcPts val="1500"/>
              </a:spcBef>
              <a:spcAft>
                <a:spcPts val="0"/>
              </a:spcAft>
              <a:buNone/>
            </a:pPr>
            <a:r>
              <a:rPr lang="en-US" sz="1200">
                <a:solidFill>
                  <a:srgbClr val="374151"/>
                </a:solidFill>
              </a:rPr>
              <a:t>C) It continues to accumulate changes indefinitely</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D) It archives the queried data for future reference</a:t>
            </a:r>
            <a:endParaRPr sz="1200">
              <a:solidFill>
                <a:srgbClr val="374151"/>
              </a:solidFill>
            </a:endParaRPr>
          </a:p>
          <a:p>
            <a:pPr marL="0" lvl="0" indent="0" algn="l" rtl="0">
              <a:lnSpc>
                <a:spcPct val="115000"/>
              </a:lnSpc>
              <a:spcBef>
                <a:spcPts val="1500"/>
              </a:spcBef>
              <a:spcAft>
                <a:spcPts val="0"/>
              </a:spcAft>
              <a:buNone/>
            </a:pPr>
            <a:r>
              <a:rPr lang="en-US" sz="1200">
                <a:solidFill>
                  <a:schemeClr val="dk1"/>
                </a:solidFill>
                <a:latin typeface="Roboto"/>
                <a:ea typeface="Roboto"/>
                <a:cs typeface="Roboto"/>
                <a:sym typeface="Roboto"/>
              </a:rPr>
              <a:t>Explanation</a:t>
            </a:r>
            <a:r>
              <a:rPr lang="en-US" sz="1200">
                <a:solidFill>
                  <a:srgbClr val="374151"/>
                </a:solidFill>
                <a:latin typeface="Roboto"/>
                <a:ea typeface="Roboto"/>
                <a:cs typeface="Roboto"/>
                <a:sym typeface="Roboto"/>
              </a:rPr>
              <a:t>: When a Snowflake stream is queried (DML), it effectively resets. It starts capturing changes again from that point onward, meaning only the changes that occur after the last query will be captured in the stream.</a:t>
            </a: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435" name="Google Shape;1435;g294a025d0a6_0_303"/>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436" name="Google Shape;1436;g294a025d0a6_0_303"/>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52</a:t>
            </a:fld>
            <a:endParaRPr>
              <a:solidFill>
                <a:srgbClr val="595959"/>
              </a:solidFill>
            </a:endParaRPr>
          </a:p>
        </p:txBody>
      </p:sp>
      <p:sp>
        <p:nvSpPr>
          <p:cNvPr id="1437" name="Google Shape;1437;g294a025d0a6_0_303"/>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g294a025d0a6_0_263"/>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Streams</a:t>
            </a:r>
            <a:endParaRPr b="1"/>
          </a:p>
        </p:txBody>
      </p:sp>
      <p:sp>
        <p:nvSpPr>
          <p:cNvPr id="1444" name="Google Shape;1444;g294a025d0a6_0_263"/>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200">
                <a:solidFill>
                  <a:srgbClr val="374151"/>
                </a:solidFill>
              </a:rPr>
              <a:t>Which operations can a Snowflake stream capture? (Select all that apply)</a:t>
            </a:r>
            <a:endParaRPr sz="1200">
              <a:solidFill>
                <a:schemeClr val="dk1"/>
              </a:solidFill>
            </a:endParaRPr>
          </a:p>
          <a:p>
            <a:pPr marL="0" lvl="0" indent="0" algn="l" rtl="0">
              <a:lnSpc>
                <a:spcPct val="115000"/>
              </a:lnSpc>
              <a:spcBef>
                <a:spcPts val="1500"/>
              </a:spcBef>
              <a:spcAft>
                <a:spcPts val="0"/>
              </a:spcAft>
              <a:buNone/>
            </a:pPr>
            <a:r>
              <a:rPr lang="en-US" sz="1200">
                <a:solidFill>
                  <a:srgbClr val="374151"/>
                </a:solidFill>
              </a:rPr>
              <a:t>A) INSERT</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B) UPDATE</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C) DELETE</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D) TRUNCATE</a:t>
            </a: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445" name="Google Shape;1445;g294a025d0a6_0_263"/>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446" name="Google Shape;1446;g294a025d0a6_0_263"/>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53</a:t>
            </a:fld>
            <a:endParaRPr>
              <a:solidFill>
                <a:srgbClr val="595959"/>
              </a:solidFill>
            </a:endParaRPr>
          </a:p>
        </p:txBody>
      </p:sp>
      <p:sp>
        <p:nvSpPr>
          <p:cNvPr id="1447" name="Google Shape;1447;g294a025d0a6_0_263"/>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g294a025d0a6_0_312"/>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Streams</a:t>
            </a:r>
            <a:endParaRPr b="1"/>
          </a:p>
        </p:txBody>
      </p:sp>
      <p:sp>
        <p:nvSpPr>
          <p:cNvPr id="1454" name="Google Shape;1454;g294a025d0a6_0_312"/>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200">
                <a:solidFill>
                  <a:srgbClr val="374151"/>
                </a:solidFill>
              </a:rPr>
              <a:t>Which operations can a Snowflake stream capture? (Select all that apply)</a:t>
            </a:r>
            <a:endParaRPr sz="1200">
              <a:solidFill>
                <a:schemeClr val="dk1"/>
              </a:solidFill>
            </a:endParaRPr>
          </a:p>
          <a:p>
            <a:pPr marL="0" lvl="0" indent="0" algn="l" rtl="0">
              <a:lnSpc>
                <a:spcPct val="115000"/>
              </a:lnSpc>
              <a:spcBef>
                <a:spcPts val="1500"/>
              </a:spcBef>
              <a:spcAft>
                <a:spcPts val="0"/>
              </a:spcAft>
              <a:buNone/>
            </a:pPr>
            <a:r>
              <a:rPr lang="en-US" sz="1200">
                <a:solidFill>
                  <a:srgbClr val="374151"/>
                </a:solidFill>
                <a:highlight>
                  <a:srgbClr val="FFFF00"/>
                </a:highlight>
              </a:rPr>
              <a:t>A) INSERT</a:t>
            </a:r>
            <a:endParaRPr sz="1200">
              <a:solidFill>
                <a:srgbClr val="374151"/>
              </a:solidFill>
              <a:highlight>
                <a:srgbClr val="FFFF00"/>
              </a:highlight>
            </a:endParaRPr>
          </a:p>
          <a:p>
            <a:pPr marL="0" lvl="0" indent="0" algn="l" rtl="0">
              <a:lnSpc>
                <a:spcPct val="115000"/>
              </a:lnSpc>
              <a:spcBef>
                <a:spcPts val="1500"/>
              </a:spcBef>
              <a:spcAft>
                <a:spcPts val="0"/>
              </a:spcAft>
              <a:buNone/>
            </a:pPr>
            <a:r>
              <a:rPr lang="en-US" sz="1200">
                <a:solidFill>
                  <a:srgbClr val="374151"/>
                </a:solidFill>
                <a:highlight>
                  <a:srgbClr val="FFFF00"/>
                </a:highlight>
              </a:rPr>
              <a:t>B) UPDATE</a:t>
            </a:r>
            <a:endParaRPr sz="1200">
              <a:solidFill>
                <a:srgbClr val="374151"/>
              </a:solidFill>
              <a:highlight>
                <a:srgbClr val="FFFF00"/>
              </a:highlight>
            </a:endParaRPr>
          </a:p>
          <a:p>
            <a:pPr marL="0" lvl="0" indent="0" algn="l" rtl="0">
              <a:lnSpc>
                <a:spcPct val="115000"/>
              </a:lnSpc>
              <a:spcBef>
                <a:spcPts val="1500"/>
              </a:spcBef>
              <a:spcAft>
                <a:spcPts val="0"/>
              </a:spcAft>
              <a:buNone/>
            </a:pPr>
            <a:r>
              <a:rPr lang="en-US" sz="1200">
                <a:solidFill>
                  <a:srgbClr val="374151"/>
                </a:solidFill>
                <a:highlight>
                  <a:srgbClr val="FFFF00"/>
                </a:highlight>
              </a:rPr>
              <a:t>C) DELETE</a:t>
            </a:r>
            <a:endParaRPr sz="1200">
              <a:solidFill>
                <a:srgbClr val="374151"/>
              </a:solidFill>
              <a:highlight>
                <a:srgbClr val="FFFF00"/>
              </a:highlight>
            </a:endParaRPr>
          </a:p>
          <a:p>
            <a:pPr marL="0" lvl="0" indent="0" algn="l" rtl="0">
              <a:lnSpc>
                <a:spcPct val="115000"/>
              </a:lnSpc>
              <a:spcBef>
                <a:spcPts val="1500"/>
              </a:spcBef>
              <a:spcAft>
                <a:spcPts val="0"/>
              </a:spcAft>
              <a:buNone/>
            </a:pPr>
            <a:r>
              <a:rPr lang="en-US" sz="1200">
                <a:solidFill>
                  <a:srgbClr val="374151"/>
                </a:solidFill>
                <a:highlight>
                  <a:srgbClr val="FFFF00"/>
                </a:highlight>
              </a:rPr>
              <a:t>D) TRUNCATE</a:t>
            </a:r>
            <a:endParaRPr sz="1200">
              <a:solidFill>
                <a:srgbClr val="374151"/>
              </a:solidFill>
              <a:highlight>
                <a:srgbClr val="FFFF00"/>
              </a:highlight>
            </a:endParaRPr>
          </a:p>
          <a:p>
            <a:pPr marL="0" lvl="0" indent="0" algn="l" rtl="0">
              <a:lnSpc>
                <a:spcPct val="115000"/>
              </a:lnSpc>
              <a:spcBef>
                <a:spcPts val="1500"/>
              </a:spcBef>
              <a:spcAft>
                <a:spcPts val="0"/>
              </a:spcAft>
              <a:buNone/>
            </a:pPr>
            <a:r>
              <a:rPr lang="en-US" sz="1100">
                <a:solidFill>
                  <a:srgbClr val="2C2F34"/>
                </a:solidFill>
                <a:highlight>
                  <a:srgbClr val="FFFFFF"/>
                </a:highlight>
              </a:rPr>
              <a:t>Explanation: A standard (i.e. delta) stream tracks all DML changes to the source object, including inserts, updates, and deletes (including table truncates)</a:t>
            </a: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455" name="Google Shape;1455;g294a025d0a6_0_312"/>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456" name="Google Shape;1456;g294a025d0a6_0_312"/>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54</a:t>
            </a:fld>
            <a:endParaRPr>
              <a:solidFill>
                <a:srgbClr val="595959"/>
              </a:solidFill>
            </a:endParaRPr>
          </a:p>
        </p:txBody>
      </p:sp>
      <p:sp>
        <p:nvSpPr>
          <p:cNvPr id="1457" name="Google Shape;1457;g294a025d0a6_0_312"/>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g294a025d0a6_0_274"/>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Streams</a:t>
            </a:r>
            <a:endParaRPr b="1"/>
          </a:p>
        </p:txBody>
      </p:sp>
      <p:sp>
        <p:nvSpPr>
          <p:cNvPr id="1464" name="Google Shape;1464;g294a025d0a6_0_274"/>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200">
                <a:solidFill>
                  <a:schemeClr val="dk1"/>
                </a:solidFill>
              </a:rPr>
              <a:t>What is a requirement for creating a Snowflake stream?</a:t>
            </a:r>
            <a:endParaRPr sz="1200">
              <a:solidFill>
                <a:schemeClr val="dk1"/>
              </a:solidFill>
            </a:endParaRPr>
          </a:p>
          <a:p>
            <a:pPr marL="0" lvl="0" indent="0" algn="l" rtl="0">
              <a:lnSpc>
                <a:spcPct val="115000"/>
              </a:lnSpc>
              <a:spcBef>
                <a:spcPts val="1500"/>
              </a:spcBef>
              <a:spcAft>
                <a:spcPts val="0"/>
              </a:spcAft>
              <a:buNone/>
            </a:pPr>
            <a:r>
              <a:rPr lang="en-US" sz="1200">
                <a:solidFill>
                  <a:srgbClr val="374151"/>
                </a:solidFill>
              </a:rPr>
              <a:t>A) The underlying table must have a primary key</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B) A running Virtual Warehouse</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C) The stream must be linked to a Snowflake task</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D) The underlying table or view must be in the same database</a:t>
            </a: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465" name="Google Shape;1465;g294a025d0a6_0_274"/>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466" name="Google Shape;1466;g294a025d0a6_0_274"/>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55</a:t>
            </a:fld>
            <a:endParaRPr>
              <a:solidFill>
                <a:srgbClr val="595959"/>
              </a:solidFill>
            </a:endParaRPr>
          </a:p>
        </p:txBody>
      </p:sp>
      <p:sp>
        <p:nvSpPr>
          <p:cNvPr id="1467" name="Google Shape;1467;g294a025d0a6_0_274"/>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g294a025d0a6_0_321"/>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Streams</a:t>
            </a:r>
            <a:endParaRPr b="1"/>
          </a:p>
        </p:txBody>
      </p:sp>
      <p:sp>
        <p:nvSpPr>
          <p:cNvPr id="1474" name="Google Shape;1474;g294a025d0a6_0_321"/>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200">
                <a:solidFill>
                  <a:schemeClr val="dk1"/>
                </a:solidFill>
              </a:rPr>
              <a:t>What is a requirement for creating a Snowflake stream?</a:t>
            </a:r>
            <a:endParaRPr sz="1200">
              <a:solidFill>
                <a:schemeClr val="dk1"/>
              </a:solidFill>
            </a:endParaRPr>
          </a:p>
          <a:p>
            <a:pPr marL="0" lvl="0" indent="0" algn="l" rtl="0">
              <a:lnSpc>
                <a:spcPct val="115000"/>
              </a:lnSpc>
              <a:spcBef>
                <a:spcPts val="1500"/>
              </a:spcBef>
              <a:spcAft>
                <a:spcPts val="0"/>
              </a:spcAft>
              <a:buNone/>
            </a:pPr>
            <a:r>
              <a:rPr lang="en-US" sz="1200">
                <a:solidFill>
                  <a:srgbClr val="374151"/>
                </a:solidFill>
              </a:rPr>
              <a:t>A) The underlying table must have a primary key</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B) A running Virtual Warehouse</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C) The stream must be linked to a Snowflake task</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highlight>
                  <a:srgbClr val="FFFF00"/>
                </a:highlight>
              </a:rPr>
              <a:t>D) The underlying table or view must be in the same database</a:t>
            </a:r>
            <a:endParaRPr sz="1200">
              <a:solidFill>
                <a:srgbClr val="374151"/>
              </a:solidFill>
              <a:highlight>
                <a:srgbClr val="FFFF00"/>
              </a:highlight>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475" name="Google Shape;1475;g294a025d0a6_0_321"/>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476" name="Google Shape;1476;g294a025d0a6_0_321"/>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56</a:t>
            </a:fld>
            <a:endParaRPr>
              <a:solidFill>
                <a:srgbClr val="595959"/>
              </a:solidFill>
            </a:endParaRPr>
          </a:p>
        </p:txBody>
      </p:sp>
      <p:sp>
        <p:nvSpPr>
          <p:cNvPr id="1477" name="Google Shape;1477;g294a025d0a6_0_321"/>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g294a025d0a6_0_42"/>
          <p:cNvSpPr txBox="1">
            <a:spLocks noGrp="1"/>
          </p:cNvSpPr>
          <p:nvPr>
            <p:ph type="body" idx="1"/>
          </p:nvPr>
        </p:nvSpPr>
        <p:spPr>
          <a:xfrm>
            <a:off x="457200" y="805417"/>
            <a:ext cx="7620000" cy="378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00"/>
              <a:buNone/>
            </a:pPr>
            <a:endParaRPr/>
          </a:p>
          <a:p>
            <a:pPr marL="0" lvl="0" indent="0" algn="l" rtl="0">
              <a:lnSpc>
                <a:spcPct val="100000"/>
              </a:lnSpc>
              <a:spcBef>
                <a:spcPts val="1067"/>
              </a:spcBef>
              <a:spcAft>
                <a:spcPts val="0"/>
              </a:spcAft>
              <a:buSzPts val="1500"/>
              <a:buNone/>
            </a:pPr>
            <a:endParaRPr/>
          </a:p>
        </p:txBody>
      </p:sp>
      <p:sp>
        <p:nvSpPr>
          <p:cNvPr id="1484" name="Google Shape;1484;g294a025d0a6_0_42"/>
          <p:cNvSpPr txBox="1"/>
          <p:nvPr/>
        </p:nvSpPr>
        <p:spPr>
          <a:xfrm>
            <a:off x="0" y="650817"/>
            <a:ext cx="8683500" cy="9165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5467">
                <a:solidFill>
                  <a:srgbClr val="FF0000"/>
                </a:solidFill>
                <a:latin typeface="Arial"/>
                <a:ea typeface="Arial"/>
                <a:cs typeface="Arial"/>
                <a:sym typeface="Arial"/>
              </a:rPr>
              <a:t>Experiment</a:t>
            </a:r>
            <a:endParaRPr sz="667">
              <a:solidFill>
                <a:srgbClr val="002060"/>
              </a:solidFill>
              <a:latin typeface="Arial"/>
              <a:ea typeface="Arial"/>
              <a:cs typeface="Arial"/>
              <a:sym typeface="Arial"/>
            </a:endParaRPr>
          </a:p>
        </p:txBody>
      </p:sp>
      <p:pic>
        <p:nvPicPr>
          <p:cNvPr id="1485" name="Google Shape;1485;g294a025d0a6_0_42"/>
          <p:cNvPicPr preferRelativeResize="0"/>
          <p:nvPr/>
        </p:nvPicPr>
        <p:blipFill rotWithShape="1">
          <a:blip r:embed="rId3">
            <a:alphaModFix/>
          </a:blip>
          <a:srcRect t="16072"/>
          <a:stretch/>
        </p:blipFill>
        <p:spPr>
          <a:xfrm>
            <a:off x="0" y="2138463"/>
            <a:ext cx="8448800" cy="4719541"/>
          </a:xfrm>
          <a:prstGeom prst="rect">
            <a:avLst/>
          </a:prstGeom>
          <a:noFill/>
          <a:ln>
            <a:noFill/>
          </a:ln>
        </p:spPr>
      </p:pic>
      <p:sp>
        <p:nvSpPr>
          <p:cNvPr id="1486" name="Google Shape;1486;g294a025d0a6_0_42"/>
          <p:cNvSpPr txBox="1">
            <a:spLocks noGrp="1"/>
          </p:cNvSpPr>
          <p:nvPr>
            <p:ph type="ftr" idx="11"/>
          </p:nvPr>
        </p:nvSpPr>
        <p:spPr>
          <a:xfrm>
            <a:off x="44301" y="6574155"/>
            <a:ext cx="4572000" cy="28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 2023 by Innovation In Software Corporation </a:t>
            </a:r>
            <a:br>
              <a:rPr lang="en-US"/>
            </a:br>
            <a:endParaRPr/>
          </a:p>
        </p:txBody>
      </p:sp>
      <p:sp>
        <p:nvSpPr>
          <p:cNvPr id="1487" name="Google Shape;1487;g294a025d0a6_0_42"/>
          <p:cNvSpPr txBox="1"/>
          <p:nvPr/>
        </p:nvSpPr>
        <p:spPr>
          <a:xfrm>
            <a:off x="8815128" y="3213514"/>
            <a:ext cx="2672700" cy="178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Content</a:t>
            </a:r>
            <a:endParaRPr/>
          </a:p>
          <a:p>
            <a:pPr marL="0" marR="0" lvl="0" indent="0" algn="l" rtl="0">
              <a:spcBef>
                <a:spcPts val="0"/>
              </a:spcBef>
              <a:spcAft>
                <a:spcPts val="0"/>
              </a:spcAft>
              <a:buNone/>
            </a:pPr>
            <a:r>
              <a:rPr lang="en-US" sz="2400">
                <a:solidFill>
                  <a:schemeClr val="dk1"/>
                </a:solidFill>
              </a:rPr>
              <a:t>LAB 3 - Streams on Views</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g294317b3159_0_233"/>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740"/>
              <a:t>CHANGES Clause: Read only Alternative to Streams</a:t>
            </a:r>
            <a:endParaRPr sz="2740"/>
          </a:p>
        </p:txBody>
      </p:sp>
      <p:sp>
        <p:nvSpPr>
          <p:cNvPr id="1494" name="Google Shape;1494;g294317b3159_0_23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1200">
                <a:solidFill>
                  <a:srgbClr val="374151"/>
                </a:solidFill>
              </a:rPr>
              <a:t>CHANGES Clause Overview</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A read-only alternative to streams in Snowflake.</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Queries change tracking metadata for tables/views.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Allows querying between two time points without creating a stream.</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No advancement in offset: Multiple queries can retrieve changes between different transactional points.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Requires specifying a start point with an AT | BEFORE clause; optional end point with END clause.</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Streams vs. CHANGES Clause</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Streams store the current transactional table version - ideal for most Change Data Capture (CDC) scenarios.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CHANGES clause is for infrequent use cases where managing the offset for arbitrary time periods is needed.</a:t>
            </a:r>
            <a:endParaRPr sz="1200"/>
          </a:p>
          <a:p>
            <a:pPr marL="0" lvl="0" indent="0" algn="l" rtl="0">
              <a:lnSpc>
                <a:spcPct val="115000"/>
              </a:lnSpc>
              <a:spcBef>
                <a:spcPts val="1500"/>
              </a:spcBef>
              <a:spcAft>
                <a:spcPts val="0"/>
              </a:spcAft>
              <a:buClr>
                <a:schemeClr val="dk1"/>
              </a:buClr>
              <a:buSzPts val="1100"/>
              <a:buFont typeface="Arial"/>
              <a:buNone/>
            </a:pPr>
            <a:r>
              <a:rPr lang="en-US" sz="1200">
                <a:solidFill>
                  <a:srgbClr val="374151"/>
                </a:solidFill>
              </a:rPr>
              <a:t>Requirements for Change Tracking Metadata</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For Tables:</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Enable change tracking (using ALTER TABLE … CHANGE_TRACKING = TRUE) or</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Create a stream on the table (using CREATE STREAM).</a:t>
            </a:r>
            <a:endParaRPr sz="120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For Views:</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Enable change tracking on the view and its underlying tables.</a:t>
            </a:r>
            <a:endParaRPr sz="1200">
              <a:solidFill>
                <a:srgbClr val="374151"/>
              </a:solidFill>
            </a:endParaRPr>
          </a:p>
          <a:p>
            <a:pPr marL="0" lvl="0" indent="0" algn="l" rtl="0">
              <a:spcBef>
                <a:spcPts val="1500"/>
              </a:spcBef>
              <a:spcAft>
                <a:spcPts val="600"/>
              </a:spcAft>
              <a:buNone/>
            </a:pPr>
            <a:endParaRPr/>
          </a:p>
        </p:txBody>
      </p:sp>
      <p:sp>
        <p:nvSpPr>
          <p:cNvPr id="1495" name="Google Shape;1495;g294317b3159_0_23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g294a025d0a6_0_51"/>
          <p:cNvSpPr txBox="1">
            <a:spLocks noGrp="1"/>
          </p:cNvSpPr>
          <p:nvPr>
            <p:ph type="body" idx="1"/>
          </p:nvPr>
        </p:nvSpPr>
        <p:spPr>
          <a:xfrm>
            <a:off x="457200" y="805417"/>
            <a:ext cx="7620000" cy="378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00"/>
              <a:buNone/>
            </a:pPr>
            <a:endParaRPr/>
          </a:p>
          <a:p>
            <a:pPr marL="0" lvl="0" indent="0" algn="l" rtl="0">
              <a:lnSpc>
                <a:spcPct val="100000"/>
              </a:lnSpc>
              <a:spcBef>
                <a:spcPts val="1067"/>
              </a:spcBef>
              <a:spcAft>
                <a:spcPts val="0"/>
              </a:spcAft>
              <a:buSzPts val="1500"/>
              <a:buNone/>
            </a:pPr>
            <a:endParaRPr/>
          </a:p>
        </p:txBody>
      </p:sp>
      <p:sp>
        <p:nvSpPr>
          <p:cNvPr id="1502" name="Google Shape;1502;g294a025d0a6_0_51"/>
          <p:cNvSpPr txBox="1"/>
          <p:nvPr/>
        </p:nvSpPr>
        <p:spPr>
          <a:xfrm>
            <a:off x="0" y="650817"/>
            <a:ext cx="8683500" cy="9165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5467">
                <a:solidFill>
                  <a:srgbClr val="FF0000"/>
                </a:solidFill>
                <a:latin typeface="Arial"/>
                <a:ea typeface="Arial"/>
                <a:cs typeface="Arial"/>
                <a:sym typeface="Arial"/>
              </a:rPr>
              <a:t>Experiment</a:t>
            </a:r>
            <a:endParaRPr sz="667">
              <a:solidFill>
                <a:srgbClr val="002060"/>
              </a:solidFill>
              <a:latin typeface="Arial"/>
              <a:ea typeface="Arial"/>
              <a:cs typeface="Arial"/>
              <a:sym typeface="Arial"/>
            </a:endParaRPr>
          </a:p>
        </p:txBody>
      </p:sp>
      <p:pic>
        <p:nvPicPr>
          <p:cNvPr id="1503" name="Google Shape;1503;g294a025d0a6_0_51"/>
          <p:cNvPicPr preferRelativeResize="0"/>
          <p:nvPr/>
        </p:nvPicPr>
        <p:blipFill rotWithShape="1">
          <a:blip r:embed="rId3">
            <a:alphaModFix/>
          </a:blip>
          <a:srcRect t="16072"/>
          <a:stretch/>
        </p:blipFill>
        <p:spPr>
          <a:xfrm>
            <a:off x="0" y="2138463"/>
            <a:ext cx="8448800" cy="4719541"/>
          </a:xfrm>
          <a:prstGeom prst="rect">
            <a:avLst/>
          </a:prstGeom>
          <a:noFill/>
          <a:ln>
            <a:noFill/>
          </a:ln>
        </p:spPr>
      </p:pic>
      <p:sp>
        <p:nvSpPr>
          <p:cNvPr id="1504" name="Google Shape;1504;g294a025d0a6_0_51"/>
          <p:cNvSpPr txBox="1">
            <a:spLocks noGrp="1"/>
          </p:cNvSpPr>
          <p:nvPr>
            <p:ph type="ftr" idx="11"/>
          </p:nvPr>
        </p:nvSpPr>
        <p:spPr>
          <a:xfrm>
            <a:off x="44301" y="6574155"/>
            <a:ext cx="4572000" cy="28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 2023 by Innovation In Software Corporation </a:t>
            </a:r>
            <a:br>
              <a:rPr lang="en-US"/>
            </a:br>
            <a:endParaRPr/>
          </a:p>
        </p:txBody>
      </p:sp>
      <p:sp>
        <p:nvSpPr>
          <p:cNvPr id="1505" name="Google Shape;1505;g294a025d0a6_0_51"/>
          <p:cNvSpPr txBox="1"/>
          <p:nvPr/>
        </p:nvSpPr>
        <p:spPr>
          <a:xfrm>
            <a:off x="8815128" y="3213514"/>
            <a:ext cx="2672700" cy="178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Content</a:t>
            </a:r>
            <a:endParaRPr/>
          </a:p>
          <a:p>
            <a:pPr marL="0" marR="0" lvl="0" indent="0" algn="l" rtl="0">
              <a:spcBef>
                <a:spcPts val="0"/>
              </a:spcBef>
              <a:spcAft>
                <a:spcPts val="0"/>
              </a:spcAft>
              <a:buNone/>
            </a:pPr>
            <a:r>
              <a:rPr lang="en-US" sz="2400">
                <a:solidFill>
                  <a:schemeClr val="dk1"/>
                </a:solidFill>
              </a:rPr>
              <a:t>LAB 4 - Changes Clause</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2"/>
          <p:cNvSpPr txBox="1">
            <a:spLocks noGrp="1"/>
          </p:cNvSpPr>
          <p:nvPr>
            <p:ph type="title"/>
          </p:nvPr>
        </p:nvSpPr>
        <p:spPr>
          <a:xfrm>
            <a:off x="609600" y="152718"/>
            <a:ext cx="8013300" cy="7299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2"/>
              </a:buClr>
              <a:buSzPct val="100000"/>
              <a:buFont typeface="Arial Black"/>
              <a:buNone/>
            </a:pPr>
            <a:r>
              <a:rPr lang="en-US" sz="4400"/>
              <a:t>COURSE OBJECTIVES</a:t>
            </a:r>
            <a:endParaRPr/>
          </a:p>
        </p:txBody>
      </p:sp>
      <p:sp>
        <p:nvSpPr>
          <p:cNvPr id="1019" name="Google Shape;1019;p2"/>
          <p:cNvSpPr txBox="1"/>
          <p:nvPr/>
        </p:nvSpPr>
        <p:spPr>
          <a:xfrm>
            <a:off x="841248" y="1600200"/>
            <a:ext cx="10515600" cy="4351338"/>
          </a:xfrm>
          <a:prstGeom prst="rect">
            <a:avLst/>
          </a:prstGeom>
          <a:noFill/>
          <a:ln>
            <a:noFill/>
          </a:ln>
        </p:spPr>
        <p:txBody>
          <a:bodyPr spcFirstLastPara="1" wrap="square" lIns="0" tIns="0" rIns="0" bIns="0" anchor="t" anchorCtr="0">
            <a:normAutofit fontScale="62500" lnSpcReduction="20000"/>
          </a:bodyPr>
          <a:lstStyle/>
          <a:p>
            <a:pPr marL="0" marR="0" lvl="0" indent="0" algn="l" rtl="0">
              <a:spcBef>
                <a:spcPts val="0"/>
              </a:spcBef>
              <a:spcAft>
                <a:spcPts val="0"/>
              </a:spcAft>
              <a:buNone/>
            </a:pPr>
            <a:r>
              <a:rPr lang="en-US" sz="2500" b="1" i="0" u="none" strike="noStrike" cap="none">
                <a:solidFill>
                  <a:schemeClr val="dk1"/>
                </a:solidFill>
              </a:rPr>
              <a:t>Attendees will leave </a:t>
            </a:r>
            <a:r>
              <a:rPr lang="en-US" sz="2500" b="1">
                <a:solidFill>
                  <a:schemeClr val="dk1"/>
                </a:solidFill>
              </a:rPr>
              <a:t>with</a:t>
            </a:r>
            <a:endParaRPr b="1"/>
          </a:p>
          <a:p>
            <a:pPr marL="457200" lvl="0" indent="-339725" algn="l" rtl="0">
              <a:lnSpc>
                <a:spcPct val="115000"/>
              </a:lnSpc>
              <a:spcBef>
                <a:spcPts val="1500"/>
              </a:spcBef>
              <a:spcAft>
                <a:spcPts val="0"/>
              </a:spcAft>
              <a:buClr>
                <a:schemeClr val="dk1"/>
              </a:buClr>
              <a:buSzPct val="100000"/>
              <a:buAutoNum type="arabicPeriod"/>
            </a:pPr>
            <a:r>
              <a:rPr lang="en-US" sz="2500">
                <a:solidFill>
                  <a:schemeClr val="dk1"/>
                </a:solidFill>
              </a:rPr>
              <a:t>Understanding advanced techniques for data movement in Snowflake, including ingestion and continuous data pipelines.</a:t>
            </a:r>
            <a:endParaRPr sz="2500">
              <a:solidFill>
                <a:schemeClr val="dk1"/>
              </a:solidFill>
            </a:endParaRPr>
          </a:p>
          <a:p>
            <a:pPr marL="457200" lvl="0" indent="-339725" algn="l" rtl="0">
              <a:lnSpc>
                <a:spcPct val="115000"/>
              </a:lnSpc>
              <a:spcBef>
                <a:spcPts val="0"/>
              </a:spcBef>
              <a:spcAft>
                <a:spcPts val="0"/>
              </a:spcAft>
              <a:buClr>
                <a:schemeClr val="dk1"/>
              </a:buClr>
              <a:buSzPct val="100000"/>
              <a:buAutoNum type="arabicPeriod"/>
            </a:pPr>
            <a:r>
              <a:rPr lang="en-US" sz="2500">
                <a:solidFill>
                  <a:schemeClr val="dk1"/>
                </a:solidFill>
              </a:rPr>
              <a:t>Knowing how to troubleshoot underperforming queries and optimize performance using caching and other features.</a:t>
            </a:r>
            <a:endParaRPr sz="2500">
              <a:solidFill>
                <a:schemeClr val="dk1"/>
              </a:solidFill>
            </a:endParaRPr>
          </a:p>
          <a:p>
            <a:pPr marL="457200" lvl="0" indent="-339725" algn="l" rtl="0">
              <a:lnSpc>
                <a:spcPct val="115000"/>
              </a:lnSpc>
              <a:spcBef>
                <a:spcPts val="0"/>
              </a:spcBef>
              <a:spcAft>
                <a:spcPts val="0"/>
              </a:spcAft>
              <a:buClr>
                <a:schemeClr val="dk1"/>
              </a:buClr>
              <a:buSzPct val="100000"/>
              <a:buAutoNum type="arabicPeriod"/>
            </a:pPr>
            <a:r>
              <a:rPr lang="en-US" sz="2500">
                <a:solidFill>
                  <a:schemeClr val="dk1"/>
                </a:solidFill>
              </a:rPr>
              <a:t>Applying storage and data protection principles, such as data recovery and the impact of streams on Time Travel.</a:t>
            </a:r>
            <a:endParaRPr sz="2500">
              <a:solidFill>
                <a:schemeClr val="dk1"/>
              </a:solidFill>
            </a:endParaRPr>
          </a:p>
          <a:p>
            <a:pPr marL="457200" lvl="0" indent="-339725" algn="l" rtl="0">
              <a:lnSpc>
                <a:spcPct val="115000"/>
              </a:lnSpc>
              <a:spcBef>
                <a:spcPts val="0"/>
              </a:spcBef>
              <a:spcAft>
                <a:spcPts val="0"/>
              </a:spcAft>
              <a:buClr>
                <a:schemeClr val="dk1"/>
              </a:buClr>
              <a:buSzPct val="100000"/>
              <a:buAutoNum type="arabicPeriod"/>
            </a:pPr>
            <a:r>
              <a:rPr lang="en-US" sz="2500">
                <a:solidFill>
                  <a:schemeClr val="dk1"/>
                </a:solidFill>
              </a:rPr>
              <a:t>Managing Snowflake's core security principles and understanding system-defined roles for effective data governance.</a:t>
            </a:r>
            <a:endParaRPr sz="2500">
              <a:solidFill>
                <a:schemeClr val="dk1"/>
              </a:solidFill>
            </a:endParaRPr>
          </a:p>
          <a:p>
            <a:pPr marL="457200" lvl="0" indent="-339725" algn="l" rtl="0">
              <a:lnSpc>
                <a:spcPct val="115000"/>
              </a:lnSpc>
              <a:spcBef>
                <a:spcPts val="0"/>
              </a:spcBef>
              <a:spcAft>
                <a:spcPts val="0"/>
              </a:spcAft>
              <a:buClr>
                <a:schemeClr val="dk1"/>
              </a:buClr>
              <a:buSzPct val="100000"/>
              <a:buAutoNum type="arabicPeriod"/>
            </a:pPr>
            <a:r>
              <a:rPr lang="en-US" sz="2500">
                <a:solidFill>
                  <a:schemeClr val="dk1"/>
                </a:solidFill>
              </a:rPr>
              <a:t>Learning advanced data transformation methods, including working with UDFs, external functions, and stored procedures.</a:t>
            </a:r>
            <a:endParaRPr sz="2500">
              <a:solidFill>
                <a:schemeClr val="dk1"/>
              </a:solidFill>
            </a:endParaRPr>
          </a:p>
          <a:p>
            <a:pPr marL="457200" lvl="0" indent="-339725" algn="l" rtl="0">
              <a:lnSpc>
                <a:spcPct val="115000"/>
              </a:lnSpc>
              <a:spcBef>
                <a:spcPts val="0"/>
              </a:spcBef>
              <a:spcAft>
                <a:spcPts val="0"/>
              </a:spcAft>
              <a:buClr>
                <a:schemeClr val="dk1"/>
              </a:buClr>
              <a:buSzPct val="100000"/>
              <a:buAutoNum type="arabicPeriod"/>
            </a:pPr>
            <a:r>
              <a:rPr lang="en-US" sz="2500">
                <a:solidFill>
                  <a:schemeClr val="dk1"/>
                </a:solidFill>
              </a:rPr>
              <a:t>Handling semi-structured data transformations and leveraging Snowpark for complex data operations.</a:t>
            </a:r>
            <a:endParaRPr sz="2500">
              <a:solidFill>
                <a:schemeClr val="dk1"/>
              </a:solidFill>
            </a:endParaRPr>
          </a:p>
          <a:p>
            <a:pPr marL="457200" lvl="0" indent="-339725" algn="l" rtl="0">
              <a:lnSpc>
                <a:spcPct val="115000"/>
              </a:lnSpc>
              <a:spcBef>
                <a:spcPts val="0"/>
              </a:spcBef>
              <a:spcAft>
                <a:spcPts val="0"/>
              </a:spcAft>
              <a:buClr>
                <a:schemeClr val="dk1"/>
              </a:buClr>
              <a:buSzPct val="100000"/>
              <a:buAutoNum type="arabicPeriod"/>
            </a:pPr>
            <a:r>
              <a:rPr lang="en-US" sz="2500">
                <a:solidFill>
                  <a:schemeClr val="dk1"/>
                </a:solidFill>
              </a:rPr>
              <a:t>Employing Snowflake's best practices in performance optimization, security, and data transformation.</a:t>
            </a:r>
            <a:endParaRPr sz="2500">
              <a:solidFill>
                <a:schemeClr val="dk1"/>
              </a:solidFill>
            </a:endParaRPr>
          </a:p>
          <a:p>
            <a:pPr marL="457200" lvl="0" indent="-339725" algn="l" rtl="0">
              <a:lnSpc>
                <a:spcPct val="115000"/>
              </a:lnSpc>
              <a:spcBef>
                <a:spcPts val="0"/>
              </a:spcBef>
              <a:spcAft>
                <a:spcPts val="0"/>
              </a:spcAft>
              <a:buClr>
                <a:schemeClr val="dk1"/>
              </a:buClr>
              <a:buSzPct val="100000"/>
              <a:buAutoNum type="arabicPeriod"/>
            </a:pPr>
            <a:r>
              <a:rPr lang="en-US" sz="2500">
                <a:solidFill>
                  <a:schemeClr val="dk1"/>
                </a:solidFill>
              </a:rPr>
              <a:t>Preparing extensively for the SnowPro Advanced: Data Engineer certification, with hands-on practice and mock test sessions</a:t>
            </a:r>
            <a:endParaRPr sz="2500">
              <a:solidFill>
                <a:schemeClr val="dk1"/>
              </a:solidFill>
            </a:endParaRPr>
          </a:p>
          <a:p>
            <a:pPr marL="342900" marR="0" lvl="0" indent="-241300" algn="l" rtl="0">
              <a:spcBef>
                <a:spcPts val="1500"/>
              </a:spcBef>
              <a:spcAft>
                <a:spcPts val="0"/>
              </a:spcAft>
              <a:buClr>
                <a:schemeClr val="dk1"/>
              </a:buClr>
              <a:buSzPct val="100000"/>
              <a:buFont typeface="Arial"/>
              <a:buNone/>
            </a:pPr>
            <a:endParaRPr sz="1600" b="0" i="0" u="none" strike="noStrike" cap="none">
              <a:solidFill>
                <a:schemeClr val="dk1"/>
              </a:solidFill>
              <a:latin typeface="Calibri"/>
              <a:ea typeface="Calibri"/>
              <a:cs typeface="Calibri"/>
              <a:sym typeface="Calibri"/>
            </a:endParaRPr>
          </a:p>
        </p:txBody>
      </p:sp>
      <p:sp>
        <p:nvSpPr>
          <p:cNvPr id="1020" name="Google Shape;1020;p2"/>
          <p:cNvSpPr txBox="1">
            <a:spLocks noGrp="1"/>
          </p:cNvSpPr>
          <p:nvPr>
            <p:ph type="sldNum" idx="12"/>
          </p:nvPr>
        </p:nvSpPr>
        <p:spPr>
          <a:xfrm rot="-5400000">
            <a:off x="11189124" y="5824644"/>
            <a:ext cx="1315721" cy="48683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6</a:t>
            </a:fld>
            <a:endParaRPr sz="2400" b="1" i="0" u="none" strike="noStrike" cap="none">
              <a:solidFill>
                <a:srgbClr val="D1282E"/>
              </a:solidFill>
              <a:latin typeface="Arial"/>
              <a:ea typeface="Arial"/>
              <a:cs typeface="Arial"/>
              <a:sym typeface="Arial"/>
            </a:endParaRPr>
          </a:p>
        </p:txBody>
      </p:sp>
      <p:sp>
        <p:nvSpPr>
          <p:cNvPr id="1021" name="Google Shape;1021;p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1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g294317b3159_0_252"/>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Billing for Streams	</a:t>
            </a:r>
            <a:endParaRPr/>
          </a:p>
        </p:txBody>
      </p:sp>
      <p:sp>
        <p:nvSpPr>
          <p:cNvPr id="1512" name="Google Shape;1512;g294317b3159_0_252"/>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1200">
                <a:solidFill>
                  <a:srgbClr val="374151"/>
                </a:solidFill>
              </a:rPr>
              <a:t>Streams and Data Retention</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When a stream isn't consumed regularly, Snowflake extends the data retention period of its source table/view.</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If data retention is less than 14 days:</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Snowflake extends it to the smaller of stream's transactional offset or 14 days.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This extension applies irrespective of the Snowflake edition you're using.</a:t>
            </a:r>
            <a:endParaRPr sz="1200">
              <a:solidFill>
                <a:srgbClr val="374151"/>
              </a:solidFill>
            </a:endParaRPr>
          </a:p>
          <a:p>
            <a:pPr marL="0" lvl="0" indent="0" algn="l" rtl="0">
              <a:lnSpc>
                <a:spcPct val="115000"/>
              </a:lnSpc>
              <a:spcBef>
                <a:spcPts val="1500"/>
              </a:spcBef>
              <a:spcAft>
                <a:spcPts val="0"/>
              </a:spcAft>
              <a:buClr>
                <a:schemeClr val="dk1"/>
              </a:buClr>
              <a:buSzPts val="1100"/>
              <a:buFont typeface="Arial"/>
              <a:buNone/>
            </a:pPr>
            <a:endParaRPr sz="1200" b="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US" sz="1200">
                <a:solidFill>
                  <a:srgbClr val="374151"/>
                </a:solidFill>
              </a:rPr>
              <a:t>Implications on Billing</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Extended data retention requires more storage.</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This increase will be noticeable in your monthly storage charges.</a:t>
            </a:r>
            <a:endParaRPr sz="1200" b="0">
              <a:solidFill>
                <a:srgbClr val="374151"/>
              </a:solidFill>
            </a:endParaRPr>
          </a:p>
          <a:p>
            <a:pPr marL="0" lvl="0" indent="0" algn="l" rtl="0">
              <a:lnSpc>
                <a:spcPct val="115000"/>
              </a:lnSpc>
              <a:spcBef>
                <a:spcPts val="1500"/>
              </a:spcBef>
              <a:spcAft>
                <a:spcPts val="0"/>
              </a:spcAft>
              <a:buClr>
                <a:schemeClr val="dk1"/>
              </a:buClr>
              <a:buSzPts val="1100"/>
              <a:buFont typeface="Arial"/>
              <a:buNone/>
            </a:pPr>
            <a:endParaRPr sz="1200" b="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US" sz="1200">
                <a:solidFill>
                  <a:srgbClr val="374151"/>
                </a:solidFill>
              </a:rPr>
              <a:t>Cost Elements of Streams</a:t>
            </a:r>
            <a:endParaRPr sz="1200">
              <a:solidFill>
                <a:srgbClr val="374151"/>
              </a:solidFill>
            </a:endParaRPr>
          </a:p>
          <a:p>
            <a:pPr marL="0" lvl="0" indent="0" algn="l" rtl="0">
              <a:lnSpc>
                <a:spcPct val="115000"/>
              </a:lnSpc>
              <a:spcBef>
                <a:spcPts val="1500"/>
              </a:spcBef>
              <a:spcAft>
                <a:spcPts val="0"/>
              </a:spcAft>
              <a:buNone/>
            </a:pPr>
            <a:r>
              <a:rPr lang="en-US" sz="1200" b="0">
                <a:solidFill>
                  <a:srgbClr val="374151"/>
                </a:solidFill>
              </a:rPr>
              <a:t>Storage Cost - Due to extended data retention</a:t>
            </a:r>
            <a:endParaRPr sz="1200" b="0">
              <a:solidFill>
                <a:srgbClr val="374151"/>
              </a:solidFill>
            </a:endParaRPr>
          </a:p>
          <a:p>
            <a:pPr marL="0" lvl="0" indent="0" algn="l" rtl="0">
              <a:lnSpc>
                <a:spcPct val="115000"/>
              </a:lnSpc>
              <a:spcBef>
                <a:spcPts val="1500"/>
              </a:spcBef>
              <a:spcAft>
                <a:spcPts val="0"/>
              </a:spcAft>
              <a:buNone/>
            </a:pPr>
            <a:r>
              <a:rPr lang="en-US" sz="1200" b="0">
                <a:solidFill>
                  <a:srgbClr val="374151"/>
                </a:solidFill>
              </a:rPr>
              <a:t>Processing Cost - Incurred when a virtual warehouse queries the stream.</a:t>
            </a:r>
            <a:endParaRPr sz="1200" b="0">
              <a:solidFill>
                <a:srgbClr val="374151"/>
              </a:solidFill>
            </a:endParaRPr>
          </a:p>
          <a:p>
            <a:pPr marL="914400" lvl="1" indent="-304800" algn="l" rtl="0">
              <a:lnSpc>
                <a:spcPct val="115000"/>
              </a:lnSpc>
              <a:spcBef>
                <a:spcPts val="1500"/>
              </a:spcBef>
              <a:spcAft>
                <a:spcPts val="0"/>
              </a:spcAft>
              <a:buClr>
                <a:srgbClr val="374151"/>
              </a:buClr>
              <a:buSzPts val="1200"/>
              <a:buFont typeface="Arial"/>
              <a:buChar char="●"/>
            </a:pPr>
            <a:r>
              <a:rPr lang="en-US" sz="1200">
                <a:solidFill>
                  <a:srgbClr val="374151"/>
                </a:solidFill>
              </a:rPr>
              <a:t>This will reflect as Snowflake credits on your bill.</a:t>
            </a:r>
            <a:endParaRPr sz="1200">
              <a:solidFill>
                <a:srgbClr val="374151"/>
              </a:solidFill>
            </a:endParaRPr>
          </a:p>
          <a:p>
            <a:pPr marL="0" lvl="0" indent="0" algn="l" rtl="0">
              <a:spcBef>
                <a:spcPts val="1500"/>
              </a:spcBef>
              <a:spcAft>
                <a:spcPts val="600"/>
              </a:spcAft>
              <a:buNone/>
            </a:pPr>
            <a:endParaRPr/>
          </a:p>
        </p:txBody>
      </p:sp>
      <p:sp>
        <p:nvSpPr>
          <p:cNvPr id="1513" name="Google Shape;1513;g294317b3159_0_252"/>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g294317b3159_0_26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Snowflake Tasks</a:t>
            </a:r>
            <a:endParaRPr/>
          </a:p>
        </p:txBody>
      </p:sp>
      <p:sp>
        <p:nvSpPr>
          <p:cNvPr id="1520" name="Google Shape;1520;g294317b3159_0_26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r>
              <a:rPr lang="en-US" sz="1200">
                <a:solidFill>
                  <a:srgbClr val="374151"/>
                </a:solidFill>
              </a:rPr>
              <a:t>Task Overview:</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Tasks execute:</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Single SQL statements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Stored procedure calls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Procedural logic with Snowflake Scripting</a:t>
            </a:r>
            <a:endParaRPr sz="120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Can work with table streams for continuous ELT workflows.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Useful for generating periodic reports or other regular operations</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Use Cases</a:t>
            </a:r>
            <a:endParaRPr sz="1200">
              <a:solidFill>
                <a:srgbClr val="374151"/>
              </a:solidFill>
            </a:endParaRPr>
          </a:p>
          <a:p>
            <a:pPr marL="457200" lvl="0" indent="-228600" algn="l" rtl="0">
              <a:lnSpc>
                <a:spcPct val="115000"/>
              </a:lnSpc>
              <a:spcBef>
                <a:spcPts val="1500"/>
              </a:spcBef>
              <a:spcAft>
                <a:spcPts val="0"/>
              </a:spcAft>
              <a:buClr>
                <a:srgbClr val="374151"/>
              </a:buClr>
              <a:buSzPts val="1200"/>
              <a:buFont typeface="Arial"/>
              <a:buNone/>
            </a:pPr>
            <a:r>
              <a:rPr lang="en-US" sz="1200" b="0">
                <a:solidFill>
                  <a:srgbClr val="374151"/>
                </a:solidFill>
              </a:rPr>
              <a:t>With Table Streams: Ensure "exactly once" semantics for table changes.</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Standalone: Generate reports, insert/merge rows, or other periodic operations.</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Compute Resources for Tasks</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Two compute models:</a:t>
            </a:r>
            <a:endParaRPr sz="1200" b="0">
              <a:solidFill>
                <a:srgbClr val="374151"/>
              </a:solidFill>
            </a:endParaRPr>
          </a:p>
          <a:p>
            <a:pPr marL="914400" lvl="1" indent="-228600" algn="l" rtl="0">
              <a:lnSpc>
                <a:spcPct val="115000"/>
              </a:lnSpc>
              <a:spcBef>
                <a:spcPts val="0"/>
              </a:spcBef>
              <a:spcAft>
                <a:spcPts val="0"/>
              </a:spcAft>
              <a:buClr>
                <a:srgbClr val="374151"/>
              </a:buClr>
              <a:buSzPts val="1200"/>
              <a:buFont typeface="Arial"/>
              <a:buNone/>
            </a:pPr>
            <a:r>
              <a:rPr lang="en-US" sz="1200">
                <a:solidFill>
                  <a:srgbClr val="374151"/>
                </a:solidFill>
              </a:rPr>
              <a:t>Snowflake-managed (Serverless)</a:t>
            </a:r>
            <a:endParaRPr sz="1200">
              <a:solidFill>
                <a:srgbClr val="374151"/>
              </a:solidFill>
            </a:endParaRPr>
          </a:p>
          <a:p>
            <a:pPr marL="914400" lvl="1" indent="-228600" algn="l" rtl="0">
              <a:lnSpc>
                <a:spcPct val="115000"/>
              </a:lnSpc>
              <a:spcBef>
                <a:spcPts val="0"/>
              </a:spcBef>
              <a:spcAft>
                <a:spcPts val="0"/>
              </a:spcAft>
              <a:buClr>
                <a:srgbClr val="374151"/>
              </a:buClr>
              <a:buSzPts val="1200"/>
              <a:buFont typeface="Arial"/>
              <a:buNone/>
            </a:pPr>
            <a:r>
              <a:rPr lang="en-US" sz="1200">
                <a:solidFill>
                  <a:srgbClr val="374151"/>
                </a:solidFill>
              </a:rPr>
              <a:t>User-managed (Virtual Warehouse)</a:t>
            </a:r>
            <a:endParaRPr sz="1200">
              <a:solidFill>
                <a:srgbClr val="374151"/>
              </a:solidFill>
            </a:endParaRPr>
          </a:p>
          <a:p>
            <a:pPr marL="0" lvl="0" indent="0" algn="l" rtl="0">
              <a:spcBef>
                <a:spcPts val="1500"/>
              </a:spcBef>
              <a:spcAft>
                <a:spcPts val="600"/>
              </a:spcAft>
              <a:buNone/>
            </a:pPr>
            <a:endParaRPr/>
          </a:p>
        </p:txBody>
      </p:sp>
      <p:sp>
        <p:nvSpPr>
          <p:cNvPr id="1521" name="Google Shape;1521;g294317b3159_0_26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g294317b3159_0_27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Serverless Tasks</a:t>
            </a:r>
            <a:endParaRPr/>
          </a:p>
        </p:txBody>
      </p:sp>
      <p:sp>
        <p:nvSpPr>
          <p:cNvPr id="1528" name="Google Shape;1528;g294317b3159_0_27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r>
              <a:rPr lang="en-US" sz="1250"/>
              <a:t>Serverless Tasks</a:t>
            </a:r>
            <a:endParaRPr sz="1250">
              <a:solidFill>
                <a:srgbClr val="374151"/>
              </a:solidFill>
            </a:endParaRPr>
          </a:p>
          <a:p>
            <a:pPr marL="457200" lvl="0" indent="-307975" algn="l" rtl="0">
              <a:lnSpc>
                <a:spcPct val="115000"/>
              </a:lnSpc>
              <a:spcBef>
                <a:spcPts val="1500"/>
              </a:spcBef>
              <a:spcAft>
                <a:spcPts val="0"/>
              </a:spcAft>
              <a:buClr>
                <a:srgbClr val="374151"/>
              </a:buClr>
              <a:buSzPts val="1250"/>
              <a:buFont typeface="Arial"/>
              <a:buChar char="●"/>
            </a:pPr>
            <a:r>
              <a:rPr lang="en-US" sz="1250" b="0">
                <a:solidFill>
                  <a:srgbClr val="374151"/>
                </a:solidFill>
              </a:rPr>
              <a:t>Rely on Snowflake-managed compute resources.</a:t>
            </a:r>
            <a:endParaRPr sz="1250" b="0">
              <a:solidFill>
                <a:srgbClr val="374151"/>
              </a:solidFill>
            </a:endParaRPr>
          </a:p>
          <a:p>
            <a:pPr marL="457200" lvl="0" indent="-307975" algn="l" rtl="0">
              <a:lnSpc>
                <a:spcPct val="115000"/>
              </a:lnSpc>
              <a:spcBef>
                <a:spcPts val="0"/>
              </a:spcBef>
              <a:spcAft>
                <a:spcPts val="0"/>
              </a:spcAft>
              <a:buClr>
                <a:srgbClr val="374151"/>
              </a:buClr>
              <a:buSzPts val="1250"/>
              <a:buFont typeface="Arial"/>
              <a:buChar char="●"/>
            </a:pPr>
            <a:r>
              <a:rPr lang="en-US" sz="1250" b="0">
                <a:solidFill>
                  <a:srgbClr val="374151"/>
                </a:solidFill>
              </a:rPr>
              <a:t>Resources auto-scale based on workload.</a:t>
            </a:r>
            <a:endParaRPr sz="1250" b="0">
              <a:solidFill>
                <a:srgbClr val="374151"/>
              </a:solidFill>
            </a:endParaRPr>
          </a:p>
          <a:p>
            <a:pPr marL="457200" lvl="0" indent="-307975" algn="l" rtl="0">
              <a:lnSpc>
                <a:spcPct val="115000"/>
              </a:lnSpc>
              <a:spcBef>
                <a:spcPts val="0"/>
              </a:spcBef>
              <a:spcAft>
                <a:spcPts val="0"/>
              </a:spcAft>
              <a:buClr>
                <a:srgbClr val="374151"/>
              </a:buClr>
              <a:buSzPts val="1250"/>
              <a:buFont typeface="Arial"/>
              <a:buChar char="●"/>
            </a:pPr>
            <a:r>
              <a:rPr lang="en-US" sz="1250" b="0">
                <a:solidFill>
                  <a:srgbClr val="374151"/>
                </a:solidFill>
              </a:rPr>
              <a:t>Ideal size is determined by analyzing statistics from previous runs.</a:t>
            </a:r>
            <a:endParaRPr sz="1250" b="0">
              <a:solidFill>
                <a:srgbClr val="374151"/>
              </a:solidFill>
            </a:endParaRPr>
          </a:p>
          <a:p>
            <a:pPr marL="457200" lvl="0" indent="-307975" algn="l" rtl="0">
              <a:lnSpc>
                <a:spcPct val="115000"/>
              </a:lnSpc>
              <a:spcBef>
                <a:spcPts val="0"/>
              </a:spcBef>
              <a:spcAft>
                <a:spcPts val="0"/>
              </a:spcAft>
              <a:buClr>
                <a:srgbClr val="374151"/>
              </a:buClr>
              <a:buSzPts val="1250"/>
              <a:buFont typeface="Arial"/>
              <a:buChar char="●"/>
            </a:pPr>
            <a:r>
              <a:rPr lang="en-US" sz="1250" b="0">
                <a:solidFill>
                  <a:srgbClr val="374151"/>
                </a:solidFill>
              </a:rPr>
              <a:t>Maximum size equals XXLARGE warehouse.</a:t>
            </a:r>
            <a:endParaRPr sz="1250" b="0">
              <a:solidFill>
                <a:srgbClr val="374151"/>
              </a:solidFill>
            </a:endParaRPr>
          </a:p>
          <a:p>
            <a:pPr marL="457200" lvl="0" indent="-307975" algn="l" rtl="0">
              <a:lnSpc>
                <a:spcPct val="115000"/>
              </a:lnSpc>
              <a:spcBef>
                <a:spcPts val="0"/>
              </a:spcBef>
              <a:spcAft>
                <a:spcPts val="0"/>
              </a:spcAft>
              <a:buClr>
                <a:srgbClr val="374151"/>
              </a:buClr>
              <a:buSzPts val="1250"/>
              <a:buFont typeface="Arial"/>
              <a:buChar char="●"/>
            </a:pPr>
            <a:r>
              <a:rPr lang="en-US" sz="1250" b="0">
                <a:solidFill>
                  <a:srgbClr val="374151"/>
                </a:solidFill>
              </a:rPr>
              <a:t>Shared compute resources among various workloads in an account.</a:t>
            </a:r>
            <a:endParaRPr sz="1250" b="0">
              <a:solidFill>
                <a:srgbClr val="374151"/>
              </a:solidFill>
            </a:endParaRPr>
          </a:p>
          <a:p>
            <a:pPr marL="0" lvl="0" indent="0" algn="l" rtl="0">
              <a:lnSpc>
                <a:spcPct val="115000"/>
              </a:lnSpc>
              <a:spcBef>
                <a:spcPts val="1500"/>
              </a:spcBef>
              <a:spcAft>
                <a:spcPts val="0"/>
              </a:spcAft>
              <a:buNone/>
            </a:pPr>
            <a:r>
              <a:rPr lang="en-US" sz="1250">
                <a:solidFill>
                  <a:srgbClr val="374151"/>
                </a:solidFill>
              </a:rPr>
              <a:t>Creating Serverless Tasks</a:t>
            </a:r>
            <a:endParaRPr sz="1250">
              <a:solidFill>
                <a:srgbClr val="374151"/>
              </a:solidFill>
            </a:endParaRPr>
          </a:p>
          <a:p>
            <a:pPr marL="457200" lvl="0" indent="-307975" algn="l" rtl="0">
              <a:lnSpc>
                <a:spcPct val="115000"/>
              </a:lnSpc>
              <a:spcBef>
                <a:spcPts val="1500"/>
              </a:spcBef>
              <a:spcAft>
                <a:spcPts val="0"/>
              </a:spcAft>
              <a:buClr>
                <a:srgbClr val="374151"/>
              </a:buClr>
              <a:buSzPts val="1250"/>
              <a:buFont typeface="Roboto"/>
              <a:buChar char="●"/>
            </a:pPr>
            <a:r>
              <a:rPr lang="en-US" sz="1250" b="0">
                <a:solidFill>
                  <a:srgbClr val="374151"/>
                </a:solidFill>
              </a:rPr>
              <a:t>To create, omit the WAREHOUSE parameter.</a:t>
            </a:r>
            <a:endParaRPr sz="1250" b="0">
              <a:solidFill>
                <a:srgbClr val="374151"/>
              </a:solidFill>
            </a:endParaRPr>
          </a:p>
          <a:p>
            <a:pPr marL="457200" lvl="0" indent="-307975" algn="l" rtl="0">
              <a:lnSpc>
                <a:spcPct val="115000"/>
              </a:lnSpc>
              <a:spcBef>
                <a:spcPts val="0"/>
              </a:spcBef>
              <a:spcAft>
                <a:spcPts val="0"/>
              </a:spcAft>
              <a:buClr>
                <a:srgbClr val="374151"/>
              </a:buClr>
              <a:buSzPts val="1250"/>
              <a:buFont typeface="Roboto"/>
              <a:buChar char="●"/>
            </a:pPr>
            <a:r>
              <a:rPr lang="en-US" sz="1250" b="0">
                <a:solidFill>
                  <a:srgbClr val="374151"/>
                </a:solidFill>
              </a:rPr>
              <a:t>The executing role must have EXECUTE MANAGED TASK privilege.</a:t>
            </a:r>
            <a:endParaRPr sz="1250" b="0">
              <a:solidFill>
                <a:srgbClr val="374151"/>
              </a:solidFill>
            </a:endParaRPr>
          </a:p>
          <a:p>
            <a:pPr marL="457200" lvl="0" indent="-307975" algn="l" rtl="0">
              <a:lnSpc>
                <a:spcPct val="115000"/>
              </a:lnSpc>
              <a:spcBef>
                <a:spcPts val="0"/>
              </a:spcBef>
              <a:spcAft>
                <a:spcPts val="0"/>
              </a:spcAft>
              <a:buClr>
                <a:srgbClr val="374151"/>
              </a:buClr>
              <a:buSzPts val="1250"/>
              <a:buFont typeface="Arial"/>
              <a:buChar char="●"/>
            </a:pPr>
            <a:r>
              <a:rPr lang="en-US" sz="1250" b="0">
                <a:solidFill>
                  <a:srgbClr val="374151"/>
                </a:solidFill>
              </a:rPr>
              <a:t>Syntax is almost the same as for user-managed tasks.</a:t>
            </a:r>
            <a:endParaRPr sz="1250" b="0">
              <a:solidFill>
                <a:srgbClr val="374151"/>
              </a:solidFill>
            </a:endParaRPr>
          </a:p>
          <a:p>
            <a:pPr marL="0" lvl="0" indent="0" algn="l" rtl="0">
              <a:lnSpc>
                <a:spcPct val="115000"/>
              </a:lnSpc>
              <a:spcBef>
                <a:spcPts val="1500"/>
              </a:spcBef>
              <a:spcAft>
                <a:spcPts val="0"/>
              </a:spcAft>
              <a:buNone/>
            </a:pPr>
            <a:r>
              <a:rPr lang="en-US" sz="1250">
                <a:solidFill>
                  <a:srgbClr val="374151"/>
                </a:solidFill>
              </a:rPr>
              <a:t>Billing &amp; Limitations</a:t>
            </a:r>
            <a:endParaRPr sz="1250">
              <a:solidFill>
                <a:srgbClr val="374151"/>
              </a:solidFill>
            </a:endParaRPr>
          </a:p>
          <a:p>
            <a:pPr marL="457200" lvl="0" indent="-307975" algn="l" rtl="0">
              <a:lnSpc>
                <a:spcPct val="115000"/>
              </a:lnSpc>
              <a:spcBef>
                <a:spcPts val="1500"/>
              </a:spcBef>
              <a:spcAft>
                <a:spcPts val="0"/>
              </a:spcAft>
              <a:buClr>
                <a:srgbClr val="374151"/>
              </a:buClr>
              <a:buSzPts val="1250"/>
              <a:buFont typeface="Arial"/>
              <a:buChar char="●"/>
            </a:pPr>
            <a:r>
              <a:rPr lang="en-US" sz="1250" b="0">
                <a:solidFill>
                  <a:srgbClr val="374151"/>
                </a:solidFill>
              </a:rPr>
              <a:t>Billing for serverless tasks differs from standard credit consumption model.</a:t>
            </a:r>
            <a:endParaRPr sz="1250" b="0">
              <a:solidFill>
                <a:srgbClr val="374151"/>
              </a:solidFill>
            </a:endParaRPr>
          </a:p>
          <a:p>
            <a:pPr marL="457200" lvl="0" indent="-307975" algn="l" rtl="0">
              <a:lnSpc>
                <a:spcPct val="115000"/>
              </a:lnSpc>
              <a:spcBef>
                <a:spcPts val="0"/>
              </a:spcBef>
              <a:spcAft>
                <a:spcPts val="0"/>
              </a:spcAft>
              <a:buClr>
                <a:srgbClr val="374151"/>
              </a:buClr>
              <a:buSzPts val="1250"/>
              <a:buFont typeface="Arial"/>
              <a:buChar char="●"/>
            </a:pPr>
            <a:r>
              <a:rPr lang="en-US" sz="1250" b="0">
                <a:solidFill>
                  <a:srgbClr val="374151"/>
                </a:solidFill>
              </a:rPr>
              <a:t>Limitations:</a:t>
            </a:r>
            <a:endParaRPr sz="1250" b="0">
              <a:solidFill>
                <a:srgbClr val="374151"/>
              </a:solidFill>
            </a:endParaRPr>
          </a:p>
          <a:p>
            <a:pPr marL="914400" lvl="1" indent="-307975" algn="l" rtl="0">
              <a:lnSpc>
                <a:spcPct val="115000"/>
              </a:lnSpc>
              <a:spcBef>
                <a:spcPts val="0"/>
              </a:spcBef>
              <a:spcAft>
                <a:spcPts val="0"/>
              </a:spcAft>
              <a:buClr>
                <a:srgbClr val="374151"/>
              </a:buClr>
              <a:buSzPts val="1250"/>
              <a:buFont typeface="Arial"/>
              <a:buChar char="●"/>
            </a:pPr>
            <a:r>
              <a:rPr lang="en-US" sz="1250">
                <a:solidFill>
                  <a:srgbClr val="374151"/>
                </a:solidFill>
              </a:rPr>
              <a:t>Can't invoke UDFs with Java/Python code.</a:t>
            </a:r>
            <a:endParaRPr sz="1250">
              <a:solidFill>
                <a:srgbClr val="374151"/>
              </a:solidFill>
            </a:endParaRPr>
          </a:p>
          <a:p>
            <a:pPr marL="914400" lvl="1" indent="-307975" algn="l" rtl="0">
              <a:lnSpc>
                <a:spcPct val="115000"/>
              </a:lnSpc>
              <a:spcBef>
                <a:spcPts val="0"/>
              </a:spcBef>
              <a:spcAft>
                <a:spcPts val="0"/>
              </a:spcAft>
              <a:buClr>
                <a:srgbClr val="374151"/>
              </a:buClr>
              <a:buSzPts val="1250"/>
              <a:buFont typeface="Arial"/>
              <a:buChar char="●"/>
            </a:pPr>
            <a:r>
              <a:rPr lang="en-US" sz="1250">
                <a:solidFill>
                  <a:srgbClr val="374151"/>
                </a:solidFill>
              </a:rPr>
              <a:t>Can't call stored procedures in Scala or those that call Java/Python UDFs.</a:t>
            </a:r>
            <a:endParaRPr sz="1250">
              <a:solidFill>
                <a:srgbClr val="374151"/>
              </a:solidFill>
            </a:endParaRPr>
          </a:p>
          <a:p>
            <a:pPr marL="0" lvl="0" indent="0" algn="l" rtl="0">
              <a:spcBef>
                <a:spcPts val="15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600"/>
              </a:spcAft>
              <a:buNone/>
            </a:pPr>
            <a:endParaRPr/>
          </a:p>
        </p:txBody>
      </p:sp>
      <p:sp>
        <p:nvSpPr>
          <p:cNvPr id="1529" name="Google Shape;1529;g294317b3159_0_27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g294317b3159_0_28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User-Managed Tasks	</a:t>
            </a:r>
            <a:endParaRPr/>
          </a:p>
        </p:txBody>
      </p:sp>
      <p:sp>
        <p:nvSpPr>
          <p:cNvPr id="1536" name="Google Shape;1536;g294317b3159_0_28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r>
              <a:rPr lang="en-US" sz="1200">
                <a:solidFill>
                  <a:srgbClr val="374151"/>
                </a:solidFill>
              </a:rPr>
              <a:t>User Managed Tasks Overview</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Tasks can utilize your existing virtual warehouses.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You're responsible for selecting an appropriately sized warehouse for the task's SQL actions.</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How to Choose a Warehouse Size?</a:t>
            </a:r>
            <a:endParaRPr sz="1200">
              <a:solidFill>
                <a:srgbClr val="374151"/>
              </a:solidFill>
            </a:endParaRPr>
          </a:p>
          <a:p>
            <a:pPr marL="457200" lvl="0" indent="-228600" algn="l" rtl="0">
              <a:lnSpc>
                <a:spcPct val="115000"/>
              </a:lnSpc>
              <a:spcBef>
                <a:spcPts val="1500"/>
              </a:spcBef>
              <a:spcAft>
                <a:spcPts val="0"/>
              </a:spcAft>
              <a:buClr>
                <a:srgbClr val="374151"/>
              </a:buClr>
              <a:buSzPts val="1200"/>
              <a:buFont typeface="Arial"/>
              <a:buNone/>
            </a:pPr>
            <a:r>
              <a:rPr lang="en-US" sz="1200" b="0">
                <a:solidFill>
                  <a:srgbClr val="374151"/>
                </a:solidFill>
              </a:rPr>
              <a:t>Analyze Average Run Time:</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Roboto"/>
              <a:buChar char="●"/>
            </a:pPr>
            <a:r>
              <a:rPr lang="en-US" sz="1200">
                <a:solidFill>
                  <a:srgbClr val="374151"/>
                </a:solidFill>
              </a:rPr>
              <a:t>Use the TASK_HISTORY Account Usage view.</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Measure the difference between scheduled and completed times.</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Optimize SQL Statements:</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Rewriting or using stored procedures.</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Factor in Queuing Time:</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Tasks might be queued if the warehouse resources are busy.</a:t>
            </a:r>
            <a:endParaRPr sz="1200">
              <a:solidFill>
                <a:srgbClr val="374151"/>
              </a:solidFill>
            </a:endParaRPr>
          </a:p>
          <a:p>
            <a:pPr marL="457200" lvl="0" indent="-228600" algn="l" rtl="0">
              <a:lnSpc>
                <a:spcPct val="115000"/>
              </a:lnSpc>
              <a:spcBef>
                <a:spcPts val="0"/>
              </a:spcBef>
              <a:spcAft>
                <a:spcPts val="0"/>
              </a:spcAft>
              <a:buClr>
                <a:srgbClr val="374151"/>
              </a:buClr>
              <a:buSzPts val="1200"/>
              <a:buFont typeface="Roboto"/>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None/>
            </a:pPr>
            <a:endParaRPr/>
          </a:p>
          <a:p>
            <a:pPr marL="0" lvl="0" indent="0" algn="l" rtl="0">
              <a:spcBef>
                <a:spcPts val="600"/>
              </a:spcBef>
              <a:spcAft>
                <a:spcPts val="600"/>
              </a:spcAft>
              <a:buNone/>
            </a:pPr>
            <a:endParaRPr/>
          </a:p>
        </p:txBody>
      </p:sp>
      <p:sp>
        <p:nvSpPr>
          <p:cNvPr id="1537" name="Google Shape;1537;g294317b3159_0_28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g294317b3159_0_291"/>
          <p:cNvSpPr txBox="1">
            <a:spLocks noGrp="1"/>
          </p:cNvSpPr>
          <p:nvPr>
            <p:ph type="title"/>
          </p:nvPr>
        </p:nvSpPr>
        <p:spPr>
          <a:xfrm>
            <a:off x="609600" y="152725"/>
            <a:ext cx="92250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340"/>
              <a:t>Deciding Between Serverless and User Managed Tasks</a:t>
            </a:r>
            <a:endParaRPr sz="2340"/>
          </a:p>
        </p:txBody>
      </p:sp>
      <p:sp>
        <p:nvSpPr>
          <p:cNvPr id="1544" name="Google Shape;1544;g294317b3159_0_291"/>
          <p:cNvSpPr txBox="1">
            <a:spLocks noGrp="1"/>
          </p:cNvSpPr>
          <p:nvPr>
            <p:ph type="body" idx="1"/>
          </p:nvPr>
        </p:nvSpPr>
        <p:spPr>
          <a:xfrm>
            <a:off x="609600" y="3955044"/>
            <a:ext cx="10160100" cy="24573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1200">
                <a:solidFill>
                  <a:srgbClr val="374151"/>
                </a:solidFill>
              </a:rPr>
              <a:t>Important Notes</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a:solidFill>
                  <a:srgbClr val="374151"/>
                </a:solidFill>
              </a:rPr>
              <a:t>Maximum size for serverless tasks is XXLARGE warehouse.</a:t>
            </a:r>
            <a:endParaRPr sz="120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a:solidFill>
                  <a:srgbClr val="374151"/>
                </a:solidFill>
              </a:rPr>
              <a:t>If more resources are needed, use user-managed tasks with the desired warehouse size.</a:t>
            </a:r>
            <a:endParaRPr sz="1200">
              <a:solidFill>
                <a:srgbClr val="374151"/>
              </a:solidFill>
            </a:endParaRPr>
          </a:p>
          <a:p>
            <a:pPr marL="0" lvl="0" indent="0" algn="l" rtl="0">
              <a:spcBef>
                <a:spcPts val="1500"/>
              </a:spcBef>
              <a:spcAft>
                <a:spcPts val="0"/>
              </a:spcAft>
              <a:buNone/>
            </a:pPr>
            <a:endParaRPr/>
          </a:p>
          <a:p>
            <a:pPr marL="0" lvl="0" indent="0" algn="l" rtl="0">
              <a:spcBef>
                <a:spcPts val="600"/>
              </a:spcBef>
              <a:spcAft>
                <a:spcPts val="600"/>
              </a:spcAft>
              <a:buNone/>
            </a:pPr>
            <a:endParaRPr/>
          </a:p>
        </p:txBody>
      </p:sp>
      <p:sp>
        <p:nvSpPr>
          <p:cNvPr id="1545" name="Google Shape;1545;g294317b3159_0_29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64</a:t>
            </a:fld>
            <a:endParaRPr/>
          </a:p>
        </p:txBody>
      </p:sp>
      <p:graphicFrame>
        <p:nvGraphicFramePr>
          <p:cNvPr id="1546" name="Google Shape;1546;g294317b3159_0_291"/>
          <p:cNvGraphicFramePr/>
          <p:nvPr/>
        </p:nvGraphicFramePr>
        <p:xfrm>
          <a:off x="713250" y="1243500"/>
          <a:ext cx="3000000" cy="3000000"/>
        </p:xfrm>
        <a:graphic>
          <a:graphicData uri="http://schemas.openxmlformats.org/drawingml/2006/table">
            <a:tbl>
              <a:tblPr>
                <a:noFill/>
                <a:tableStyleId>{41B0790A-42AC-424F-9A99-CAA951C80CD8}</a:tableStyleId>
              </a:tblPr>
              <a:tblGrid>
                <a:gridCol w="3040500">
                  <a:extLst>
                    <a:ext uri="{9D8B030D-6E8A-4147-A177-3AD203B41FA5}">
                      <a16:colId xmlns:a16="http://schemas.microsoft.com/office/drawing/2014/main" val="20000"/>
                    </a:ext>
                  </a:extLst>
                </a:gridCol>
                <a:gridCol w="3040500">
                  <a:extLst>
                    <a:ext uri="{9D8B030D-6E8A-4147-A177-3AD203B41FA5}">
                      <a16:colId xmlns:a16="http://schemas.microsoft.com/office/drawing/2014/main" val="20001"/>
                    </a:ext>
                  </a:extLst>
                </a:gridCol>
                <a:gridCol w="3040500">
                  <a:extLst>
                    <a:ext uri="{9D8B030D-6E8A-4147-A177-3AD203B41FA5}">
                      <a16:colId xmlns:a16="http://schemas.microsoft.com/office/drawing/2014/main" val="20002"/>
                    </a:ext>
                  </a:extLst>
                </a:gridCol>
              </a:tblGrid>
              <a:tr h="226600">
                <a:tc>
                  <a:txBody>
                    <a:bodyPr/>
                    <a:lstStyle/>
                    <a:p>
                      <a:pPr marL="0" lvl="0" indent="0" algn="l" rtl="0">
                        <a:spcBef>
                          <a:spcPts val="0"/>
                        </a:spcBef>
                        <a:spcAft>
                          <a:spcPts val="0"/>
                        </a:spcAft>
                        <a:buNone/>
                      </a:pPr>
                      <a:r>
                        <a:rPr lang="en-US" b="1"/>
                        <a:t>Category</a:t>
                      </a:r>
                      <a:endParaRPr b="1"/>
                    </a:p>
                  </a:txBody>
                  <a:tcPr marL="91425" marR="91425" marT="91425" marB="91425"/>
                </a:tc>
                <a:tc>
                  <a:txBody>
                    <a:bodyPr/>
                    <a:lstStyle/>
                    <a:p>
                      <a:pPr marL="0" lvl="0" indent="0" algn="l" rtl="0">
                        <a:spcBef>
                          <a:spcPts val="0"/>
                        </a:spcBef>
                        <a:spcAft>
                          <a:spcPts val="0"/>
                        </a:spcAft>
                        <a:buNone/>
                      </a:pPr>
                      <a:r>
                        <a:rPr lang="en-US" b="1"/>
                        <a:t>Serverless Tasks</a:t>
                      </a:r>
                      <a:endParaRPr b="1"/>
                    </a:p>
                  </a:txBody>
                  <a:tcPr marL="91425" marR="91425" marT="91425" marB="91425"/>
                </a:tc>
                <a:tc>
                  <a:txBody>
                    <a:bodyPr/>
                    <a:lstStyle/>
                    <a:p>
                      <a:pPr marL="0" lvl="0" indent="0" algn="l" rtl="0">
                        <a:spcBef>
                          <a:spcPts val="0"/>
                        </a:spcBef>
                        <a:spcAft>
                          <a:spcPts val="0"/>
                        </a:spcAft>
                        <a:buNone/>
                      </a:pPr>
                      <a:r>
                        <a:rPr lang="en-US" b="1"/>
                        <a:t>User-managed Tasks</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b="1"/>
                        <a:t>Concurrency and Duration</a:t>
                      </a:r>
                      <a:endParaRPr b="1"/>
                    </a:p>
                  </a:txBody>
                  <a:tcPr marL="91425" marR="91425" marT="91425" marB="91425"/>
                </a:tc>
                <a:tc>
                  <a:txBody>
                    <a:bodyPr/>
                    <a:lstStyle/>
                    <a:p>
                      <a:pPr marL="0" lvl="0" indent="0" algn="l" rtl="0">
                        <a:spcBef>
                          <a:spcPts val="0"/>
                        </a:spcBef>
                        <a:spcAft>
                          <a:spcPts val="0"/>
                        </a:spcAft>
                        <a:buNone/>
                      </a:pPr>
                      <a:r>
                        <a:rPr lang="en-US" sz="1200">
                          <a:solidFill>
                            <a:srgbClr val="374151"/>
                          </a:solidFill>
                        </a:rPr>
                        <a:t>Good for fewer tasks or quick tasks (&lt;1 min). Stable runs suit serverless.</a:t>
                      </a:r>
                      <a:endParaRPr sz="1200"/>
                    </a:p>
                  </a:txBody>
                  <a:tcPr marL="91425" marR="91425" marT="91425" marB="91425"/>
                </a:tc>
                <a:tc>
                  <a:txBody>
                    <a:bodyPr/>
                    <a:lstStyle/>
                    <a:p>
                      <a:pPr marL="0" lvl="0" indent="0" algn="l" rtl="0">
                        <a:spcBef>
                          <a:spcPts val="0"/>
                        </a:spcBef>
                        <a:spcAft>
                          <a:spcPts val="0"/>
                        </a:spcAft>
                        <a:buNone/>
                      </a:pPr>
                      <a:r>
                        <a:rPr lang="en-US" sz="1200">
                          <a:solidFill>
                            <a:srgbClr val="374151"/>
                          </a:solidFill>
                        </a:rPr>
                        <a:t>Better for fully utilized warehouses with many concurrent tasks. Suited for unpredictable workloads.</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b="1"/>
                        <a:t>Billing</a:t>
                      </a:r>
                      <a:endParaRPr b="1"/>
                    </a:p>
                  </a:txBody>
                  <a:tcPr marL="91425" marR="91425" marT="91425" marB="91425"/>
                </a:tc>
                <a:tc>
                  <a:txBody>
                    <a:bodyPr/>
                    <a:lstStyle/>
                    <a:p>
                      <a:pPr marL="0" lvl="0" indent="0" algn="l" rtl="0">
                        <a:spcBef>
                          <a:spcPts val="0"/>
                        </a:spcBef>
                        <a:spcAft>
                          <a:spcPts val="0"/>
                        </a:spcAft>
                        <a:buNone/>
                      </a:pPr>
                      <a:r>
                        <a:rPr lang="en-US" sz="1200"/>
                        <a:t>Based on Actual Usage</a:t>
                      </a:r>
                      <a:endParaRPr sz="1200"/>
                    </a:p>
                  </a:txBody>
                  <a:tcPr marL="91425" marR="91425" marT="91425" marB="91425"/>
                </a:tc>
                <a:tc>
                  <a:txBody>
                    <a:bodyPr/>
                    <a:lstStyle/>
                    <a:p>
                      <a:pPr marL="0" lvl="0" indent="0" algn="l" rtl="0">
                        <a:spcBef>
                          <a:spcPts val="0"/>
                        </a:spcBef>
                        <a:spcAft>
                          <a:spcPts val="0"/>
                        </a:spcAft>
                        <a:buNone/>
                      </a:pPr>
                      <a:r>
                        <a:rPr lang="en-US" sz="1200"/>
                        <a:t>Based on Warehouse Size, with 60-sec minimum</a:t>
                      </a: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b="1"/>
                        <a:t>Scheduling Adherence</a:t>
                      </a:r>
                      <a:endParaRPr b="1"/>
                    </a:p>
                  </a:txBody>
                  <a:tcPr marL="91425" marR="91425" marT="91425" marB="91425"/>
                </a:tc>
                <a:tc>
                  <a:txBody>
                    <a:bodyPr/>
                    <a:lstStyle/>
                    <a:p>
                      <a:pPr marL="0" lvl="0" indent="0" algn="l" rtl="0">
                        <a:spcBef>
                          <a:spcPts val="0"/>
                        </a:spcBef>
                        <a:spcAft>
                          <a:spcPts val="0"/>
                        </a:spcAft>
                        <a:buNone/>
                      </a:pPr>
                      <a:r>
                        <a:rPr lang="en-US" sz="1200">
                          <a:solidFill>
                            <a:srgbClr val="374151"/>
                          </a:solidFill>
                        </a:rPr>
                        <a:t>Ideal when strict scheduling is crucial. Auto-scaled resources if tasks run close to their entire interval</a:t>
                      </a:r>
                      <a:endParaRPr sz="1200"/>
                    </a:p>
                  </a:txBody>
                  <a:tcPr marL="91425" marR="91425" marT="91425" marB="91425"/>
                </a:tc>
                <a:tc>
                  <a:txBody>
                    <a:bodyPr/>
                    <a:lstStyle/>
                    <a:p>
                      <a:pPr marL="0" lvl="0" indent="0" algn="l" rtl="0">
                        <a:spcBef>
                          <a:spcPts val="0"/>
                        </a:spcBef>
                        <a:spcAft>
                          <a:spcPts val="0"/>
                        </a:spcAft>
                        <a:buNone/>
                      </a:pPr>
                      <a:r>
                        <a:rPr lang="en-US" sz="1200"/>
                        <a:t>Suitable when scheduling is Flexible</a:t>
                      </a:r>
                      <a:endParaRPr sz="12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g294317b3159_0_326"/>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Task Scheduling in Snowflake</a:t>
            </a:r>
            <a:endParaRPr/>
          </a:p>
        </p:txBody>
      </p:sp>
      <p:sp>
        <p:nvSpPr>
          <p:cNvPr id="1553" name="Google Shape;1553;g294317b3159_0_326"/>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50800" lvl="0" indent="0" algn="l" rtl="0">
              <a:lnSpc>
                <a:spcPct val="115000"/>
              </a:lnSpc>
              <a:spcBef>
                <a:spcPts val="0"/>
              </a:spcBef>
              <a:spcAft>
                <a:spcPts val="0"/>
              </a:spcAft>
              <a:buClr>
                <a:srgbClr val="374151"/>
              </a:buClr>
              <a:buSzPts val="1200"/>
              <a:buFont typeface="Roboto"/>
              <a:buNone/>
            </a:pPr>
            <a:r>
              <a:rPr lang="en-US" sz="1200">
                <a:solidFill>
                  <a:srgbClr val="374151"/>
                </a:solidFill>
              </a:rPr>
              <a:t>Regular Scheduling:</a:t>
            </a:r>
            <a:endParaRPr sz="120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Standalone tasks and root tasks in a DAG run on schedules.</a:t>
            </a:r>
            <a:endParaRPr sz="1200" b="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If a task overlaps its next scheduled time, it’s skipped.</a:t>
            </a:r>
            <a:endParaRPr sz="1200" b="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Warehouse size should match task load. </a:t>
            </a:r>
            <a:endParaRPr sz="1200" b="0">
              <a:solidFill>
                <a:srgbClr val="374151"/>
              </a:solidFill>
            </a:endParaRPr>
          </a:p>
          <a:p>
            <a:pPr marL="0" lvl="0" indent="0" algn="l" rtl="0">
              <a:lnSpc>
                <a:spcPct val="115000"/>
              </a:lnSpc>
              <a:spcBef>
                <a:spcPts val="0"/>
              </a:spcBef>
              <a:spcAft>
                <a:spcPts val="0"/>
              </a:spcAft>
              <a:buNone/>
            </a:pPr>
            <a:endParaRPr sz="1200" b="0">
              <a:solidFill>
                <a:srgbClr val="374151"/>
              </a:solidFill>
            </a:endParaRPr>
          </a:p>
          <a:p>
            <a:pPr marL="50800" lvl="0" indent="0" algn="l" rtl="0">
              <a:lnSpc>
                <a:spcPct val="115000"/>
              </a:lnSpc>
              <a:spcBef>
                <a:spcPts val="0"/>
              </a:spcBef>
              <a:spcAft>
                <a:spcPts val="0"/>
              </a:spcAft>
              <a:buClr>
                <a:srgbClr val="374151"/>
              </a:buClr>
              <a:buSzPts val="1200"/>
              <a:buFont typeface="Roboto"/>
              <a:buNone/>
            </a:pPr>
            <a:r>
              <a:rPr lang="en-US" sz="1200">
                <a:solidFill>
                  <a:srgbClr val="374151"/>
                </a:solidFill>
              </a:rPr>
              <a:t>Daylight Saving Time (DST) Concerns:</a:t>
            </a:r>
            <a:endParaRPr sz="120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Tasks can run twice during the fall DST change or skip in spring.</a:t>
            </a:r>
            <a:endParaRPr sz="1200" b="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Solutions:</a:t>
            </a:r>
            <a:endParaRPr sz="1200" b="0">
              <a:solidFill>
                <a:srgbClr val="374151"/>
              </a:solidFill>
            </a:endParaRPr>
          </a:p>
          <a:p>
            <a:pPr marL="965200" lvl="1" indent="-228600" algn="l" rtl="0">
              <a:lnSpc>
                <a:spcPct val="115000"/>
              </a:lnSpc>
              <a:spcBef>
                <a:spcPts val="0"/>
              </a:spcBef>
              <a:spcAft>
                <a:spcPts val="0"/>
              </a:spcAft>
              <a:buClr>
                <a:srgbClr val="374151"/>
              </a:buClr>
              <a:buSzPts val="1200"/>
              <a:buFont typeface="Arial"/>
              <a:buNone/>
            </a:pPr>
            <a:r>
              <a:rPr lang="en-US" sz="1200">
                <a:solidFill>
                  <a:srgbClr val="374151"/>
                </a:solidFill>
              </a:rPr>
              <a:t>Avoid scheduling between 1 AM - 3 AM on DST days.</a:t>
            </a:r>
            <a:endParaRPr sz="1200">
              <a:solidFill>
                <a:srgbClr val="374151"/>
              </a:solidFill>
            </a:endParaRPr>
          </a:p>
          <a:p>
            <a:pPr marL="965200" lvl="1" indent="-228600" algn="l" rtl="0">
              <a:lnSpc>
                <a:spcPct val="115000"/>
              </a:lnSpc>
              <a:spcBef>
                <a:spcPts val="0"/>
              </a:spcBef>
              <a:spcAft>
                <a:spcPts val="0"/>
              </a:spcAft>
              <a:buClr>
                <a:srgbClr val="374151"/>
              </a:buClr>
              <a:buSzPts val="1200"/>
              <a:buFont typeface="Arial"/>
              <a:buNone/>
            </a:pPr>
            <a:r>
              <a:rPr lang="en-US" sz="1200">
                <a:solidFill>
                  <a:srgbClr val="374151"/>
                </a:solidFill>
              </a:rPr>
              <a:t>Manually adjust cron expressions.</a:t>
            </a:r>
            <a:endParaRPr sz="1200">
              <a:solidFill>
                <a:srgbClr val="374151"/>
              </a:solidFill>
            </a:endParaRPr>
          </a:p>
          <a:p>
            <a:pPr marL="965200" lvl="1" indent="-228600" algn="l" rtl="0">
              <a:lnSpc>
                <a:spcPct val="115000"/>
              </a:lnSpc>
              <a:spcBef>
                <a:spcPts val="0"/>
              </a:spcBef>
              <a:spcAft>
                <a:spcPts val="0"/>
              </a:spcAft>
              <a:buClr>
                <a:srgbClr val="374151"/>
              </a:buClr>
              <a:buSzPts val="1200"/>
              <a:buFont typeface="Arial"/>
              <a:buNone/>
            </a:pPr>
            <a:r>
              <a:rPr lang="en-US" sz="1200">
                <a:solidFill>
                  <a:srgbClr val="374151"/>
                </a:solidFill>
              </a:rPr>
              <a:t>Use UTC, which doesn’t consider DST.</a:t>
            </a:r>
            <a:endParaRPr sz="1200">
              <a:solidFill>
                <a:srgbClr val="374151"/>
              </a:solidFill>
            </a:endParaRPr>
          </a:p>
          <a:p>
            <a:pPr marL="0" lvl="0" indent="0" algn="l" rtl="0">
              <a:spcBef>
                <a:spcPts val="360"/>
              </a:spcBef>
              <a:spcAft>
                <a:spcPts val="600"/>
              </a:spcAft>
              <a:buNone/>
            </a:pPr>
            <a:endParaRPr/>
          </a:p>
        </p:txBody>
      </p:sp>
      <p:sp>
        <p:nvSpPr>
          <p:cNvPr id="1554" name="Google Shape;1554;g294317b3159_0_32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65</a:t>
            </a:fld>
            <a:endParaRPr/>
          </a:p>
        </p:txBody>
      </p:sp>
      <p:pic>
        <p:nvPicPr>
          <p:cNvPr id="1555" name="Google Shape;1555;g294317b3159_0_326"/>
          <p:cNvPicPr preferRelativeResize="0"/>
          <p:nvPr/>
        </p:nvPicPr>
        <p:blipFill>
          <a:blip r:embed="rId3">
            <a:alphaModFix/>
          </a:blip>
          <a:stretch>
            <a:fillRect/>
          </a:stretch>
        </p:blipFill>
        <p:spPr>
          <a:xfrm>
            <a:off x="7921500" y="1073900"/>
            <a:ext cx="2848200" cy="33850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g294317b3159_0_335"/>
          <p:cNvSpPr txBox="1">
            <a:spLocks noGrp="1"/>
          </p:cNvSpPr>
          <p:nvPr>
            <p:ph type="title"/>
          </p:nvPr>
        </p:nvSpPr>
        <p:spPr>
          <a:xfrm>
            <a:off x="609600" y="152725"/>
            <a:ext cx="10994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200"/>
              <a:t>Directed Acyclic Graphs &amp; Task Ownership</a:t>
            </a:r>
            <a:endParaRPr sz="3200"/>
          </a:p>
        </p:txBody>
      </p:sp>
      <p:sp>
        <p:nvSpPr>
          <p:cNvPr id="1562" name="Google Shape;1562;g294317b3159_0_335"/>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04800" algn="l" rtl="0">
              <a:lnSpc>
                <a:spcPct val="115000"/>
              </a:lnSpc>
              <a:spcBef>
                <a:spcPts val="1500"/>
              </a:spcBef>
              <a:spcAft>
                <a:spcPts val="0"/>
              </a:spcAft>
              <a:buClr>
                <a:srgbClr val="374151"/>
              </a:buClr>
              <a:buSzPts val="1200"/>
              <a:buFont typeface="Arial"/>
              <a:buChar char="●"/>
            </a:pPr>
            <a:r>
              <a:rPr lang="en-US" sz="1200">
                <a:solidFill>
                  <a:srgbClr val="374151"/>
                </a:solidFill>
              </a:rPr>
              <a:t>DAG Overview:</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Comprises a root task and additional tasks defined by dependencies.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Task runs only after its predecessors complete successfully.</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DAGs limited to 1000 tasks. A single task can have 100 predecessors and 100 child tasks.</a:t>
            </a:r>
            <a:endParaRPr sz="1200">
              <a:solidFill>
                <a:srgbClr val="374151"/>
              </a:solidFill>
            </a:endParaRPr>
          </a:p>
          <a:p>
            <a:pPr marL="457200" lvl="0" indent="0" algn="l" rtl="0">
              <a:lnSpc>
                <a:spcPct val="115000"/>
              </a:lnSpc>
              <a:spcBef>
                <a:spcPts val="1500"/>
              </a:spcBef>
              <a:spcAft>
                <a:spcPts val="0"/>
              </a:spcAft>
              <a:buNone/>
            </a:pP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a:solidFill>
                  <a:srgbClr val="374151"/>
                </a:solidFill>
              </a:rPr>
              <a:t>Task Ownership:</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All tasks in a DAG must have the same owner and be in the same database and schema.</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Transferring ownership of a task breaks its dependencies.</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If ownership of all DAG tasks is transferred, relationships remain intact.</a:t>
            </a:r>
            <a:endParaRPr sz="1200">
              <a:solidFill>
                <a:srgbClr val="374151"/>
              </a:solidFill>
            </a:endParaRPr>
          </a:p>
          <a:p>
            <a:pPr marL="0" lvl="0" indent="0" algn="l" rtl="0">
              <a:spcBef>
                <a:spcPts val="1500"/>
              </a:spcBef>
              <a:spcAft>
                <a:spcPts val="600"/>
              </a:spcAft>
              <a:buNone/>
            </a:pPr>
            <a:endParaRPr/>
          </a:p>
        </p:txBody>
      </p:sp>
      <p:sp>
        <p:nvSpPr>
          <p:cNvPr id="1563" name="Google Shape;1563;g294317b3159_0_335"/>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g294a025d0a6_0_6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Snowflake Tasks - DAG</a:t>
            </a:r>
            <a:endParaRPr/>
          </a:p>
        </p:txBody>
      </p:sp>
      <p:sp>
        <p:nvSpPr>
          <p:cNvPr id="1570" name="Google Shape;1570;g294a025d0a6_0_6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67</a:t>
            </a:fld>
            <a:endParaRPr/>
          </a:p>
        </p:txBody>
      </p:sp>
      <p:pic>
        <p:nvPicPr>
          <p:cNvPr id="1571" name="Google Shape;1571;g294a025d0a6_0_60"/>
          <p:cNvPicPr preferRelativeResize="0"/>
          <p:nvPr/>
        </p:nvPicPr>
        <p:blipFill>
          <a:blip r:embed="rId3">
            <a:alphaModFix/>
          </a:blip>
          <a:stretch>
            <a:fillRect/>
          </a:stretch>
        </p:blipFill>
        <p:spPr>
          <a:xfrm>
            <a:off x="1710075" y="882625"/>
            <a:ext cx="7621174" cy="49874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g294317b3159_0_343"/>
          <p:cNvSpPr txBox="1">
            <a:spLocks noGrp="1"/>
          </p:cNvSpPr>
          <p:nvPr>
            <p:ph type="title"/>
          </p:nvPr>
        </p:nvSpPr>
        <p:spPr>
          <a:xfrm>
            <a:off x="609600" y="152725"/>
            <a:ext cx="10994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Overlapping DAG Runs in Snowflake</a:t>
            </a:r>
            <a:endParaRPr/>
          </a:p>
        </p:txBody>
      </p:sp>
      <p:sp>
        <p:nvSpPr>
          <p:cNvPr id="1578" name="Google Shape;1578;g294317b3159_0_34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50800" lvl="0" indent="0" algn="l" rtl="0">
              <a:lnSpc>
                <a:spcPct val="115000"/>
              </a:lnSpc>
              <a:spcBef>
                <a:spcPts val="0"/>
              </a:spcBef>
              <a:spcAft>
                <a:spcPts val="0"/>
              </a:spcAft>
              <a:buClr>
                <a:srgbClr val="374151"/>
              </a:buClr>
              <a:buSzPts val="1200"/>
              <a:buFont typeface="Roboto"/>
              <a:buNone/>
            </a:pPr>
            <a:r>
              <a:rPr lang="en-US" sz="1200">
                <a:solidFill>
                  <a:srgbClr val="374151"/>
                </a:solidFill>
              </a:rPr>
              <a:t>Default Behavior:</a:t>
            </a:r>
            <a:endParaRPr sz="120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One DAG instance runs at a time.</a:t>
            </a:r>
            <a:endParaRPr sz="1200" b="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If DAG run exceeds schedule, next run might be skipped.</a:t>
            </a:r>
            <a:endParaRPr sz="1200" b="0">
              <a:solidFill>
                <a:srgbClr val="374151"/>
              </a:solidFill>
            </a:endParaRPr>
          </a:p>
          <a:p>
            <a:pPr marL="0" lvl="0" indent="0" algn="l" rtl="0">
              <a:lnSpc>
                <a:spcPct val="115000"/>
              </a:lnSpc>
              <a:spcBef>
                <a:spcPts val="0"/>
              </a:spcBef>
              <a:spcAft>
                <a:spcPts val="0"/>
              </a:spcAft>
              <a:buNone/>
            </a:pPr>
            <a:endParaRPr sz="1200" b="0">
              <a:solidFill>
                <a:srgbClr val="374151"/>
              </a:solidFill>
            </a:endParaRPr>
          </a:p>
          <a:p>
            <a:pPr marL="50800" lvl="0" indent="0" algn="l" rtl="0">
              <a:lnSpc>
                <a:spcPct val="115000"/>
              </a:lnSpc>
              <a:spcBef>
                <a:spcPts val="0"/>
              </a:spcBef>
              <a:spcAft>
                <a:spcPts val="0"/>
              </a:spcAft>
              <a:buClr>
                <a:srgbClr val="374151"/>
              </a:buClr>
              <a:buSzPts val="1200"/>
              <a:buFont typeface="Roboto"/>
              <a:buNone/>
            </a:pPr>
            <a:r>
              <a:rPr lang="en-US" sz="1200">
                <a:solidFill>
                  <a:srgbClr val="374151"/>
                </a:solidFill>
              </a:rPr>
              <a:t>ALLOW_OVERLAPPING_EXECUTION Parameter:</a:t>
            </a:r>
            <a:endParaRPr sz="120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Default: FALSE.</a:t>
            </a:r>
            <a:endParaRPr sz="1200" b="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If TRUE, allows overlapping of DAG runs.</a:t>
            </a:r>
            <a:endParaRPr sz="1200" b="0">
              <a:solidFill>
                <a:srgbClr val="374151"/>
              </a:solidFill>
            </a:endParaRPr>
          </a:p>
          <a:p>
            <a:pPr marL="0" lvl="0" indent="0" algn="l" rtl="0">
              <a:lnSpc>
                <a:spcPct val="115000"/>
              </a:lnSpc>
              <a:spcBef>
                <a:spcPts val="0"/>
              </a:spcBef>
              <a:spcAft>
                <a:spcPts val="0"/>
              </a:spcAft>
              <a:buNone/>
            </a:pPr>
            <a:endParaRPr sz="1200" b="0">
              <a:solidFill>
                <a:srgbClr val="374151"/>
              </a:solidFill>
            </a:endParaRPr>
          </a:p>
          <a:p>
            <a:pPr marL="50800" lvl="0" indent="0" algn="l" rtl="0">
              <a:lnSpc>
                <a:spcPct val="115000"/>
              </a:lnSpc>
              <a:spcBef>
                <a:spcPts val="0"/>
              </a:spcBef>
              <a:spcAft>
                <a:spcPts val="0"/>
              </a:spcAft>
              <a:buClr>
                <a:srgbClr val="374151"/>
              </a:buClr>
              <a:buSzPts val="1200"/>
              <a:buFont typeface="Roboto"/>
              <a:buNone/>
            </a:pPr>
            <a:r>
              <a:rPr lang="en-US" sz="1200">
                <a:solidFill>
                  <a:srgbClr val="374151"/>
                </a:solidFill>
              </a:rPr>
              <a:t>Handling Overlaps:</a:t>
            </a:r>
            <a:endParaRPr sz="120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Important if overlapping runs produce incorrect/duplicate data.</a:t>
            </a:r>
            <a:endParaRPr sz="1200" b="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Align root task schedule and warehouse size, or consider Snowflake-managed resources.</a:t>
            </a:r>
            <a:endParaRPr sz="1200" b="0">
              <a:solidFill>
                <a:srgbClr val="374151"/>
              </a:solidFill>
            </a:endParaRPr>
          </a:p>
          <a:p>
            <a:pPr marL="5080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Consider:</a:t>
            </a:r>
            <a:endParaRPr sz="1200" b="0">
              <a:solidFill>
                <a:srgbClr val="374151"/>
              </a:solidFill>
            </a:endParaRPr>
          </a:p>
          <a:p>
            <a:pPr marL="965200" lvl="1" indent="-228600" algn="l" rtl="0">
              <a:lnSpc>
                <a:spcPct val="115000"/>
              </a:lnSpc>
              <a:spcBef>
                <a:spcPts val="0"/>
              </a:spcBef>
              <a:spcAft>
                <a:spcPts val="0"/>
              </a:spcAft>
              <a:buClr>
                <a:srgbClr val="374151"/>
              </a:buClr>
              <a:buSzPts val="1200"/>
              <a:buFont typeface="Arial"/>
              <a:buNone/>
            </a:pPr>
            <a:r>
              <a:rPr lang="en-US" sz="1200">
                <a:solidFill>
                  <a:srgbClr val="374151"/>
                </a:solidFill>
              </a:rPr>
              <a:t>Increasing scheduling time.</a:t>
            </a:r>
            <a:endParaRPr sz="1200">
              <a:solidFill>
                <a:srgbClr val="374151"/>
              </a:solidFill>
            </a:endParaRPr>
          </a:p>
          <a:p>
            <a:pPr marL="965200" lvl="1" indent="-228600" algn="l" rtl="0">
              <a:lnSpc>
                <a:spcPct val="115000"/>
              </a:lnSpc>
              <a:spcBef>
                <a:spcPts val="0"/>
              </a:spcBef>
              <a:spcAft>
                <a:spcPts val="0"/>
              </a:spcAft>
              <a:buClr>
                <a:srgbClr val="374151"/>
              </a:buClr>
              <a:buSzPts val="1200"/>
              <a:buFont typeface="Arial"/>
              <a:buNone/>
            </a:pPr>
            <a:r>
              <a:rPr lang="en-US" sz="1200">
                <a:solidFill>
                  <a:srgbClr val="374151"/>
                </a:solidFill>
              </a:rPr>
              <a:t>Modifying compute-heavy tasks.</a:t>
            </a:r>
            <a:endParaRPr sz="1200">
              <a:solidFill>
                <a:srgbClr val="374151"/>
              </a:solidFill>
            </a:endParaRPr>
          </a:p>
          <a:p>
            <a:pPr marL="965200" lvl="1" indent="-228600" algn="l" rtl="0">
              <a:lnSpc>
                <a:spcPct val="115000"/>
              </a:lnSpc>
              <a:spcBef>
                <a:spcPts val="0"/>
              </a:spcBef>
              <a:spcAft>
                <a:spcPts val="0"/>
              </a:spcAft>
              <a:buClr>
                <a:srgbClr val="374151"/>
              </a:buClr>
              <a:buSzPts val="1200"/>
              <a:buFont typeface="Arial"/>
              <a:buNone/>
            </a:pPr>
            <a:r>
              <a:rPr lang="en-US" sz="1200">
                <a:solidFill>
                  <a:srgbClr val="374151"/>
                </a:solidFill>
              </a:rPr>
              <a:t>Parallel processing in SQL.</a:t>
            </a:r>
            <a:endParaRPr sz="1200">
              <a:solidFill>
                <a:srgbClr val="374151"/>
              </a:solidFill>
            </a:endParaRPr>
          </a:p>
          <a:p>
            <a:pPr marL="965200" lvl="1" indent="-228600" algn="l" rtl="0">
              <a:lnSpc>
                <a:spcPct val="115000"/>
              </a:lnSpc>
              <a:spcBef>
                <a:spcPts val="0"/>
              </a:spcBef>
              <a:spcAft>
                <a:spcPts val="0"/>
              </a:spcAft>
              <a:buClr>
                <a:srgbClr val="374151"/>
              </a:buClr>
              <a:buSzPts val="1200"/>
              <a:buFont typeface="Arial"/>
              <a:buNone/>
            </a:pPr>
            <a:r>
              <a:rPr lang="en-US" sz="1200">
                <a:solidFill>
                  <a:srgbClr val="374151"/>
                </a:solidFill>
              </a:rPr>
              <a:t>Setting ALLOW_OVERLAPPING_EXECUTION to TRUE if necessary.</a:t>
            </a:r>
            <a:endParaRPr sz="1200">
              <a:solidFill>
                <a:srgbClr val="374151"/>
              </a:solidFill>
            </a:endParaRPr>
          </a:p>
          <a:p>
            <a:pPr marL="0" lvl="0" indent="0" algn="l" rtl="0">
              <a:spcBef>
                <a:spcPts val="360"/>
              </a:spcBef>
              <a:spcAft>
                <a:spcPts val="600"/>
              </a:spcAft>
              <a:buNone/>
            </a:pPr>
            <a:endParaRPr/>
          </a:p>
        </p:txBody>
      </p:sp>
      <p:sp>
        <p:nvSpPr>
          <p:cNvPr id="1579" name="Google Shape;1579;g294317b3159_0_34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g294317b3159_0_352"/>
          <p:cNvSpPr txBox="1">
            <a:spLocks noGrp="1"/>
          </p:cNvSpPr>
          <p:nvPr>
            <p:ph type="title"/>
          </p:nvPr>
        </p:nvSpPr>
        <p:spPr>
          <a:xfrm>
            <a:off x="609600" y="152725"/>
            <a:ext cx="10994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Managing and Viewing DAGS in Snowflake</a:t>
            </a:r>
            <a:endParaRPr/>
          </a:p>
        </p:txBody>
      </p:sp>
      <p:sp>
        <p:nvSpPr>
          <p:cNvPr id="1586" name="Google Shape;1586;g294317b3159_0_352"/>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r>
              <a:rPr lang="en-US" sz="1200">
                <a:solidFill>
                  <a:srgbClr val="374151"/>
                </a:solidFill>
              </a:rPr>
              <a:t>Viewing Dependent Tasks:</a:t>
            </a:r>
            <a:endParaRPr sz="1200">
              <a:solidFill>
                <a:srgbClr val="374151"/>
              </a:solidFill>
            </a:endParaRPr>
          </a:p>
          <a:p>
            <a:pPr marL="457200" lvl="0" indent="-304800" algn="l" rtl="0">
              <a:lnSpc>
                <a:spcPct val="115000"/>
              </a:lnSpc>
              <a:spcBef>
                <a:spcPts val="1500"/>
              </a:spcBef>
              <a:spcAft>
                <a:spcPts val="0"/>
              </a:spcAft>
              <a:buClr>
                <a:srgbClr val="374151"/>
              </a:buClr>
              <a:buSzPts val="1200"/>
              <a:buChar char="●"/>
            </a:pPr>
            <a:r>
              <a:rPr lang="en-US" sz="1200" b="0">
                <a:solidFill>
                  <a:srgbClr val="374151"/>
                </a:solidFill>
              </a:rPr>
              <a:t>Query the TASK_DEPENDENTS table function.</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DAG Runs with Suspended Child Tasks:</a:t>
            </a:r>
            <a:endParaRPr sz="1200">
              <a:solidFill>
                <a:srgbClr val="374151"/>
              </a:solidFill>
            </a:endParaRPr>
          </a:p>
          <a:p>
            <a:pPr marL="457200" lvl="0" indent="-304800" algn="l" rtl="0">
              <a:lnSpc>
                <a:spcPct val="115000"/>
              </a:lnSpc>
              <a:spcBef>
                <a:spcPts val="1500"/>
              </a:spcBef>
              <a:spcAft>
                <a:spcPts val="0"/>
              </a:spcAft>
              <a:buClr>
                <a:srgbClr val="374151"/>
              </a:buClr>
              <a:buSzPts val="1200"/>
              <a:buChar char="●"/>
            </a:pPr>
            <a:r>
              <a:rPr lang="en-US" sz="1200" b="0">
                <a:solidFill>
                  <a:srgbClr val="374151"/>
                </a:solidFill>
              </a:rPr>
              <a:t>Child tasks can be suspended independently.</a:t>
            </a:r>
            <a:endParaRPr sz="1200" b="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b="0">
                <a:solidFill>
                  <a:srgbClr val="374151"/>
                </a:solidFill>
              </a:rPr>
              <a:t>If root is suspended, child tasks can still be resumed.</a:t>
            </a:r>
            <a:endParaRPr sz="1200" b="0">
              <a:solidFill>
                <a:srgbClr val="374151"/>
              </a:solidFill>
            </a:endParaRPr>
          </a:p>
          <a:p>
            <a:pPr marL="457200" lvl="0" indent="-304800" algn="l" rtl="0">
              <a:lnSpc>
                <a:spcPct val="115000"/>
              </a:lnSpc>
              <a:spcBef>
                <a:spcPts val="0"/>
              </a:spcBef>
              <a:spcAft>
                <a:spcPts val="0"/>
              </a:spcAft>
              <a:buClr>
                <a:srgbClr val="374151"/>
              </a:buClr>
              <a:buSzPts val="1200"/>
              <a:buChar char="●"/>
            </a:pPr>
            <a:r>
              <a:rPr lang="en-US" sz="1200" b="0">
                <a:solidFill>
                  <a:srgbClr val="374151"/>
                </a:solidFill>
              </a:rPr>
              <a:t>A run will ignore suspended child tasks.</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Resuming Suspended Tasks:</a:t>
            </a:r>
            <a:endParaRPr sz="1200">
              <a:solidFill>
                <a:srgbClr val="374151"/>
              </a:solidFill>
            </a:endParaRPr>
          </a:p>
          <a:p>
            <a:pPr marL="0" lvl="0" indent="0" algn="l" rtl="0">
              <a:lnSpc>
                <a:spcPct val="115000"/>
              </a:lnSpc>
              <a:spcBef>
                <a:spcPts val="1500"/>
              </a:spcBef>
              <a:spcAft>
                <a:spcPts val="0"/>
              </a:spcAft>
              <a:buNone/>
            </a:pPr>
            <a:r>
              <a:rPr lang="en-US" sz="1200" b="0"/>
              <a:t>Use SYSTEM$TASK_DEPENDENTS_ENABLE to recursively resume all tasks.</a:t>
            </a:r>
            <a:endParaRPr sz="1200">
              <a:solidFill>
                <a:srgbClr val="374151"/>
              </a:solidFill>
            </a:endParaRPr>
          </a:p>
          <a:p>
            <a:pPr marL="0" lvl="0" indent="0" algn="l" rtl="0">
              <a:spcBef>
                <a:spcPts val="1500"/>
              </a:spcBef>
              <a:spcAft>
                <a:spcPts val="0"/>
              </a:spcAft>
              <a:buNone/>
            </a:pPr>
            <a:r>
              <a:rPr lang="en-US" sz="1200"/>
              <a:t>Severing Dependencies</a:t>
            </a:r>
            <a:r>
              <a:rPr lang="en-US" sz="1200">
                <a:solidFill>
                  <a:srgbClr val="374151"/>
                </a:solidFill>
              </a:rPr>
              <a:t>:</a:t>
            </a:r>
            <a:endParaRPr sz="1200">
              <a:solidFill>
                <a:srgbClr val="374151"/>
              </a:solidFill>
            </a:endParaRPr>
          </a:p>
          <a:p>
            <a:pPr marL="457200" lvl="0" indent="-304800" algn="l" rtl="0">
              <a:lnSpc>
                <a:spcPct val="115000"/>
              </a:lnSpc>
              <a:spcBef>
                <a:spcPts val="600"/>
              </a:spcBef>
              <a:spcAft>
                <a:spcPts val="0"/>
              </a:spcAft>
              <a:buClr>
                <a:srgbClr val="374151"/>
              </a:buClr>
              <a:buSzPts val="1200"/>
              <a:buFont typeface="Arial"/>
              <a:buChar char="●"/>
            </a:pPr>
            <a:r>
              <a:rPr lang="en-US" sz="1200" b="0">
                <a:solidFill>
                  <a:srgbClr val="374151"/>
                </a:solidFill>
              </a:rPr>
              <a:t>Dependencies can be broken by:</a:t>
            </a:r>
            <a:endParaRPr sz="1200" b="0">
              <a:solidFill>
                <a:srgbClr val="374151"/>
              </a:solidFill>
            </a:endParaRPr>
          </a:p>
          <a:p>
            <a:pPr marL="914400" lvl="1" indent="-228600" algn="l" rtl="0">
              <a:lnSpc>
                <a:spcPct val="115000"/>
              </a:lnSpc>
              <a:spcBef>
                <a:spcPts val="0"/>
              </a:spcBef>
              <a:spcAft>
                <a:spcPts val="0"/>
              </a:spcAft>
              <a:buClr>
                <a:srgbClr val="374151"/>
              </a:buClr>
              <a:buSzPts val="1200"/>
              <a:buFont typeface="Arial"/>
              <a:buNone/>
            </a:pPr>
            <a:r>
              <a:rPr lang="en-US" sz="1200">
                <a:solidFill>
                  <a:srgbClr val="374151"/>
                </a:solidFill>
              </a:rPr>
              <a:t>Removing predecessors (ALTER TASK … REMOVE AFTER).</a:t>
            </a:r>
            <a:endParaRPr sz="1200">
              <a:solidFill>
                <a:srgbClr val="374151"/>
              </a:solidFill>
            </a:endParaRPr>
          </a:p>
          <a:p>
            <a:pPr marL="914400" lvl="1" indent="-228600" algn="l" rtl="0">
              <a:lnSpc>
                <a:spcPct val="115000"/>
              </a:lnSpc>
              <a:spcBef>
                <a:spcPts val="0"/>
              </a:spcBef>
              <a:spcAft>
                <a:spcPts val="0"/>
              </a:spcAft>
              <a:buClr>
                <a:srgbClr val="374151"/>
              </a:buClr>
              <a:buSzPts val="1200"/>
              <a:buFont typeface="Arial"/>
              <a:buNone/>
            </a:pPr>
            <a:r>
              <a:rPr lang="en-US" sz="1200">
                <a:solidFill>
                  <a:srgbClr val="374151"/>
                </a:solidFill>
              </a:rPr>
              <a:t>Dropping predecessors (DROP TASK).</a:t>
            </a:r>
            <a:endParaRPr sz="1200">
              <a:solidFill>
                <a:srgbClr val="374151"/>
              </a:solidFill>
            </a:endParaRPr>
          </a:p>
          <a:p>
            <a:pPr marL="914400" lvl="1" indent="-228600" algn="l" rtl="0">
              <a:lnSpc>
                <a:spcPct val="115000"/>
              </a:lnSpc>
              <a:spcBef>
                <a:spcPts val="0"/>
              </a:spcBef>
              <a:spcAft>
                <a:spcPts val="0"/>
              </a:spcAft>
              <a:buClr>
                <a:srgbClr val="374151"/>
              </a:buClr>
              <a:buSzPts val="1200"/>
              <a:buFont typeface="Arial"/>
              <a:buNone/>
            </a:pPr>
            <a:r>
              <a:rPr lang="en-US" sz="1200">
                <a:solidFill>
                  <a:srgbClr val="374151"/>
                </a:solidFill>
              </a:rPr>
              <a:t>Transferring task ownership (GRANT OWNERSHIP).</a:t>
            </a:r>
            <a:endParaRPr sz="120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Severed child tasks become standalone or root tasks, depending on existing dependencies.</a:t>
            </a:r>
            <a:endParaRPr sz="1200" b="0">
              <a:solidFill>
                <a:srgbClr val="374151"/>
              </a:solidFill>
            </a:endParaRPr>
          </a:p>
          <a:p>
            <a:pPr marL="0" lvl="0" indent="0" algn="l" rtl="0">
              <a:spcBef>
                <a:spcPts val="360"/>
              </a:spcBef>
              <a:spcAft>
                <a:spcPts val="600"/>
              </a:spcAft>
              <a:buNone/>
            </a:pPr>
            <a:endParaRPr/>
          </a:p>
        </p:txBody>
      </p:sp>
      <p:sp>
        <p:nvSpPr>
          <p:cNvPr id="1587" name="Google Shape;1587;g294317b3159_0_352"/>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g28d0cec9f8b_0_24"/>
          <p:cNvSpPr txBox="1">
            <a:spLocks noGrp="1"/>
          </p:cNvSpPr>
          <p:nvPr>
            <p:ph type="title"/>
          </p:nvPr>
        </p:nvSpPr>
        <p:spPr>
          <a:xfrm>
            <a:off x="609600" y="152718"/>
            <a:ext cx="8013300" cy="7299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2"/>
              </a:buClr>
              <a:buSzPct val="100000"/>
              <a:buFont typeface="Arial Black"/>
              <a:buNone/>
            </a:pPr>
            <a:r>
              <a:rPr lang="en-US" sz="4400"/>
              <a:t>About the Certification</a:t>
            </a:r>
            <a:endParaRPr/>
          </a:p>
        </p:txBody>
      </p:sp>
      <p:sp>
        <p:nvSpPr>
          <p:cNvPr id="1027" name="Google Shape;1027;g28d0cec9f8b_0_24"/>
          <p:cNvSpPr txBox="1"/>
          <p:nvPr/>
        </p:nvSpPr>
        <p:spPr>
          <a:xfrm>
            <a:off x="609599" y="1058925"/>
            <a:ext cx="6336600" cy="4351200"/>
          </a:xfrm>
          <a:prstGeom prst="rect">
            <a:avLst/>
          </a:prstGeom>
          <a:noFill/>
          <a:ln>
            <a:noFill/>
          </a:ln>
        </p:spPr>
        <p:txBody>
          <a:bodyPr spcFirstLastPara="1" wrap="square" lIns="0" tIns="0" rIns="0" bIns="0" anchor="t" anchorCtr="0">
            <a:normAutofit fontScale="40000" lnSpcReduction="20000"/>
          </a:bodyPr>
          <a:lstStyle/>
          <a:p>
            <a:pPr marL="0" marR="0" lvl="0" indent="0" algn="l" rtl="0">
              <a:spcBef>
                <a:spcPts val="0"/>
              </a:spcBef>
              <a:spcAft>
                <a:spcPts val="0"/>
              </a:spcAft>
              <a:buNone/>
            </a:pPr>
            <a:r>
              <a:rPr lang="en-US" sz="3750" b="1">
                <a:solidFill>
                  <a:schemeClr val="dk1"/>
                </a:solidFill>
              </a:rPr>
              <a:t>SnowPro Advanced: Data Engineer Overview</a:t>
            </a:r>
            <a:endParaRPr sz="3750" b="1">
              <a:solidFill>
                <a:schemeClr val="dk1"/>
              </a:solidFill>
            </a:endParaRPr>
          </a:p>
          <a:p>
            <a:pPr marL="0" marR="0" lvl="0" indent="0" algn="l" rtl="0">
              <a:spcBef>
                <a:spcPts val="0"/>
              </a:spcBef>
              <a:spcAft>
                <a:spcPts val="0"/>
              </a:spcAft>
              <a:buNone/>
            </a:pPr>
            <a:endParaRPr sz="2500">
              <a:solidFill>
                <a:schemeClr val="dk1"/>
              </a:solidFill>
            </a:endParaRPr>
          </a:p>
          <a:p>
            <a:pPr marL="0" lvl="0" indent="0" algn="l" rtl="0">
              <a:lnSpc>
                <a:spcPct val="115000"/>
              </a:lnSpc>
              <a:spcBef>
                <a:spcPts val="0"/>
              </a:spcBef>
              <a:spcAft>
                <a:spcPts val="0"/>
              </a:spcAft>
              <a:buNone/>
            </a:pPr>
            <a:r>
              <a:rPr lang="en-US" sz="2900">
                <a:solidFill>
                  <a:schemeClr val="dk1"/>
                </a:solidFill>
              </a:rPr>
              <a:t>The SnowPro® Advanced: Data Engineer Certification Exam will test advanced knowledge and skills used to apply comprehensive data engineering principles using Snowflake. This certification will test the ability to:</a:t>
            </a:r>
            <a:endParaRPr sz="2900">
              <a:solidFill>
                <a:schemeClr val="dk1"/>
              </a:solidFill>
            </a:endParaRPr>
          </a:p>
          <a:p>
            <a:pPr marL="0" lvl="0" indent="0" algn="l" rtl="0">
              <a:lnSpc>
                <a:spcPct val="115000"/>
              </a:lnSpc>
              <a:spcBef>
                <a:spcPts val="0"/>
              </a:spcBef>
              <a:spcAft>
                <a:spcPts val="0"/>
              </a:spcAft>
              <a:buNone/>
            </a:pPr>
            <a:endParaRPr sz="2900">
              <a:solidFill>
                <a:schemeClr val="dk1"/>
              </a:solidFill>
            </a:endParaRPr>
          </a:p>
          <a:p>
            <a:pPr marL="457200" lvl="0" indent="-302260" algn="l" rtl="0">
              <a:lnSpc>
                <a:spcPct val="115000"/>
              </a:lnSpc>
              <a:spcBef>
                <a:spcPts val="0"/>
              </a:spcBef>
              <a:spcAft>
                <a:spcPts val="0"/>
              </a:spcAft>
              <a:buClr>
                <a:schemeClr val="dk1"/>
              </a:buClr>
              <a:buSzPct val="100000"/>
              <a:buChar char="●"/>
            </a:pPr>
            <a:r>
              <a:rPr lang="en-US" sz="2900">
                <a:solidFill>
                  <a:schemeClr val="dk1"/>
                </a:solidFill>
              </a:rPr>
              <a:t>Source Data From Data Lakes, APIs, and on-premises</a:t>
            </a:r>
            <a:endParaRPr sz="2900">
              <a:solidFill>
                <a:schemeClr val="dk1"/>
              </a:solidFill>
            </a:endParaRPr>
          </a:p>
          <a:p>
            <a:pPr marL="457200" lvl="0" indent="0" algn="l" rtl="0">
              <a:lnSpc>
                <a:spcPct val="115000"/>
              </a:lnSpc>
              <a:spcBef>
                <a:spcPts val="0"/>
              </a:spcBef>
              <a:spcAft>
                <a:spcPts val="0"/>
              </a:spcAft>
              <a:buNone/>
            </a:pPr>
            <a:endParaRPr sz="2900">
              <a:solidFill>
                <a:schemeClr val="dk1"/>
              </a:solidFill>
            </a:endParaRPr>
          </a:p>
          <a:p>
            <a:pPr marL="457200" lvl="0" indent="-302260" algn="l" rtl="0">
              <a:lnSpc>
                <a:spcPct val="115000"/>
              </a:lnSpc>
              <a:spcBef>
                <a:spcPts val="0"/>
              </a:spcBef>
              <a:spcAft>
                <a:spcPts val="0"/>
              </a:spcAft>
              <a:buClr>
                <a:schemeClr val="dk1"/>
              </a:buClr>
              <a:buSzPct val="100000"/>
              <a:buChar char="●"/>
            </a:pPr>
            <a:r>
              <a:rPr lang="en-US" sz="2900">
                <a:solidFill>
                  <a:schemeClr val="dk1"/>
                </a:solidFill>
              </a:rPr>
              <a:t>Transform, replicate, and share data across cloud platforms</a:t>
            </a:r>
            <a:endParaRPr sz="2900">
              <a:solidFill>
                <a:schemeClr val="dk1"/>
              </a:solidFill>
            </a:endParaRPr>
          </a:p>
          <a:p>
            <a:pPr marL="457200" lvl="0" indent="0" algn="l" rtl="0">
              <a:lnSpc>
                <a:spcPct val="115000"/>
              </a:lnSpc>
              <a:spcBef>
                <a:spcPts val="0"/>
              </a:spcBef>
              <a:spcAft>
                <a:spcPts val="0"/>
              </a:spcAft>
              <a:buNone/>
            </a:pPr>
            <a:endParaRPr sz="2900">
              <a:solidFill>
                <a:schemeClr val="dk1"/>
              </a:solidFill>
            </a:endParaRPr>
          </a:p>
          <a:p>
            <a:pPr marL="457200" lvl="0" indent="-302260" algn="l" rtl="0">
              <a:lnSpc>
                <a:spcPct val="115000"/>
              </a:lnSpc>
              <a:spcBef>
                <a:spcPts val="0"/>
              </a:spcBef>
              <a:spcAft>
                <a:spcPts val="0"/>
              </a:spcAft>
              <a:buClr>
                <a:schemeClr val="dk1"/>
              </a:buClr>
              <a:buSzPct val="100000"/>
              <a:buChar char="●"/>
            </a:pPr>
            <a:r>
              <a:rPr lang="en-US" sz="2900">
                <a:solidFill>
                  <a:schemeClr val="dk1"/>
                </a:solidFill>
              </a:rPr>
              <a:t>Design end-to-end near real-time streams</a:t>
            </a:r>
            <a:endParaRPr sz="2900">
              <a:solidFill>
                <a:schemeClr val="dk1"/>
              </a:solidFill>
            </a:endParaRPr>
          </a:p>
          <a:p>
            <a:pPr marL="457200" lvl="0" indent="0" algn="l" rtl="0">
              <a:lnSpc>
                <a:spcPct val="115000"/>
              </a:lnSpc>
              <a:spcBef>
                <a:spcPts val="0"/>
              </a:spcBef>
              <a:spcAft>
                <a:spcPts val="0"/>
              </a:spcAft>
              <a:buNone/>
            </a:pPr>
            <a:endParaRPr sz="2900">
              <a:solidFill>
                <a:schemeClr val="dk1"/>
              </a:solidFill>
            </a:endParaRPr>
          </a:p>
          <a:p>
            <a:pPr marL="457200" lvl="0" indent="-302260" algn="l" rtl="0">
              <a:lnSpc>
                <a:spcPct val="115000"/>
              </a:lnSpc>
              <a:spcBef>
                <a:spcPts val="0"/>
              </a:spcBef>
              <a:spcAft>
                <a:spcPts val="0"/>
              </a:spcAft>
              <a:buClr>
                <a:schemeClr val="dk1"/>
              </a:buClr>
              <a:buSzPct val="100000"/>
              <a:buChar char="●"/>
            </a:pPr>
            <a:r>
              <a:rPr lang="en-US" sz="2900">
                <a:solidFill>
                  <a:schemeClr val="dk1"/>
                </a:solidFill>
              </a:rPr>
              <a:t>Evaluate performance metrics</a:t>
            </a:r>
            <a:endParaRPr sz="2900">
              <a:solidFill>
                <a:schemeClr val="dk1"/>
              </a:solidFill>
            </a:endParaRPr>
          </a:p>
          <a:p>
            <a:pPr marL="0" lvl="0" indent="0" algn="l" rtl="0">
              <a:lnSpc>
                <a:spcPct val="115000"/>
              </a:lnSpc>
              <a:spcBef>
                <a:spcPts val="0"/>
              </a:spcBef>
              <a:spcAft>
                <a:spcPts val="0"/>
              </a:spcAft>
              <a:buNone/>
            </a:pPr>
            <a:endParaRPr sz="2850">
              <a:solidFill>
                <a:schemeClr val="dk1"/>
              </a:solidFill>
            </a:endParaRPr>
          </a:p>
          <a:p>
            <a:pPr marL="0" lvl="0" indent="0" algn="l" rtl="0">
              <a:lnSpc>
                <a:spcPct val="115000"/>
              </a:lnSpc>
              <a:spcBef>
                <a:spcPts val="0"/>
              </a:spcBef>
              <a:spcAft>
                <a:spcPts val="0"/>
              </a:spcAft>
              <a:buNone/>
            </a:pPr>
            <a:endParaRPr sz="2850">
              <a:solidFill>
                <a:schemeClr val="dk1"/>
              </a:solidFill>
            </a:endParaRPr>
          </a:p>
          <a:p>
            <a:pPr marL="0" lvl="0" indent="0" algn="l" rtl="0">
              <a:lnSpc>
                <a:spcPct val="115000"/>
              </a:lnSpc>
              <a:spcBef>
                <a:spcPts val="0"/>
              </a:spcBef>
              <a:spcAft>
                <a:spcPts val="0"/>
              </a:spcAft>
              <a:buNone/>
            </a:pPr>
            <a:r>
              <a:rPr lang="en-US" sz="3750" b="1">
                <a:solidFill>
                  <a:schemeClr val="dk1"/>
                </a:solidFill>
              </a:rPr>
              <a:t>SnowPro Advanced: Data Engineer Candidate</a:t>
            </a:r>
            <a:endParaRPr sz="3750" b="1">
              <a:solidFill>
                <a:schemeClr val="dk1"/>
              </a:solidFill>
            </a:endParaRPr>
          </a:p>
          <a:p>
            <a:pPr marL="0" lvl="0" indent="0" algn="l" rtl="0">
              <a:lnSpc>
                <a:spcPct val="115000"/>
              </a:lnSpc>
              <a:spcBef>
                <a:spcPts val="1500"/>
              </a:spcBef>
              <a:spcAft>
                <a:spcPts val="0"/>
              </a:spcAft>
              <a:buNone/>
            </a:pPr>
            <a:r>
              <a:rPr lang="en-US" sz="2850">
                <a:solidFill>
                  <a:schemeClr val="dk1"/>
                </a:solidFill>
              </a:rPr>
              <a:t>2+ years of hands-on Snowflake Practitioner experience in a Data Engineering role. Target Audience:</a:t>
            </a:r>
            <a:endParaRPr sz="2850">
              <a:solidFill>
                <a:schemeClr val="dk1"/>
              </a:solidFill>
            </a:endParaRPr>
          </a:p>
          <a:p>
            <a:pPr marL="457200" lvl="0" indent="-300990" algn="l" rtl="0">
              <a:lnSpc>
                <a:spcPct val="115000"/>
              </a:lnSpc>
              <a:spcBef>
                <a:spcPts val="1500"/>
              </a:spcBef>
              <a:spcAft>
                <a:spcPts val="0"/>
              </a:spcAft>
              <a:buClr>
                <a:schemeClr val="dk1"/>
              </a:buClr>
              <a:buSzPct val="100000"/>
              <a:buChar char="●"/>
            </a:pPr>
            <a:r>
              <a:rPr lang="en-US" sz="2850">
                <a:solidFill>
                  <a:schemeClr val="dk1"/>
                </a:solidFill>
              </a:rPr>
              <a:t>Data Engineers</a:t>
            </a:r>
            <a:endParaRPr sz="2850">
              <a:solidFill>
                <a:schemeClr val="dk1"/>
              </a:solidFill>
            </a:endParaRPr>
          </a:p>
          <a:p>
            <a:pPr marL="457200" lvl="0" indent="-300990" algn="l" rtl="0">
              <a:lnSpc>
                <a:spcPct val="115000"/>
              </a:lnSpc>
              <a:spcBef>
                <a:spcPts val="0"/>
              </a:spcBef>
              <a:spcAft>
                <a:spcPts val="0"/>
              </a:spcAft>
              <a:buClr>
                <a:schemeClr val="dk1"/>
              </a:buClr>
              <a:buSzPct val="100000"/>
              <a:buChar char="●"/>
            </a:pPr>
            <a:r>
              <a:rPr lang="en-US" sz="2850">
                <a:solidFill>
                  <a:schemeClr val="dk1"/>
                </a:solidFill>
              </a:rPr>
              <a:t>Software Engineers</a:t>
            </a:r>
            <a:endParaRPr sz="2850">
              <a:solidFill>
                <a:schemeClr val="dk1"/>
              </a:solidFill>
            </a:endParaRPr>
          </a:p>
          <a:p>
            <a:pPr marL="342900" marR="0" lvl="0" indent="-241300" algn="l" rtl="0">
              <a:spcBef>
                <a:spcPts val="1500"/>
              </a:spcBef>
              <a:spcAft>
                <a:spcPts val="0"/>
              </a:spcAft>
              <a:buClr>
                <a:schemeClr val="dk1"/>
              </a:buClr>
              <a:buSzPct val="100000"/>
              <a:buFont typeface="Arial"/>
              <a:buNone/>
            </a:pPr>
            <a:endParaRPr sz="1600" b="0" i="0" u="none" strike="noStrike" cap="none">
              <a:solidFill>
                <a:schemeClr val="dk1"/>
              </a:solidFill>
              <a:latin typeface="Calibri"/>
              <a:ea typeface="Calibri"/>
              <a:cs typeface="Calibri"/>
              <a:sym typeface="Calibri"/>
            </a:endParaRPr>
          </a:p>
        </p:txBody>
      </p:sp>
      <p:sp>
        <p:nvSpPr>
          <p:cNvPr id="1028" name="Google Shape;1028;g28d0cec9f8b_0_24"/>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7</a:t>
            </a:fld>
            <a:endParaRPr sz="2400" b="1" i="0" u="none" strike="noStrike" cap="none">
              <a:solidFill>
                <a:srgbClr val="D1282E"/>
              </a:solidFill>
              <a:latin typeface="Arial"/>
              <a:ea typeface="Arial"/>
              <a:cs typeface="Arial"/>
              <a:sym typeface="Arial"/>
            </a:endParaRPr>
          </a:p>
        </p:txBody>
      </p:sp>
      <p:sp>
        <p:nvSpPr>
          <p:cNvPr id="1029" name="Google Shape;1029;g28d0cec9f8b_0_24"/>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pic>
        <p:nvPicPr>
          <p:cNvPr id="1030" name="Google Shape;1030;g28d0cec9f8b_0_24"/>
          <p:cNvPicPr preferRelativeResize="0"/>
          <p:nvPr/>
        </p:nvPicPr>
        <p:blipFill>
          <a:blip r:embed="rId3">
            <a:alphaModFix/>
          </a:blip>
          <a:stretch>
            <a:fillRect/>
          </a:stretch>
        </p:blipFill>
        <p:spPr>
          <a:xfrm>
            <a:off x="7833325" y="1058925"/>
            <a:ext cx="2883123" cy="4351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2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2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27">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27">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7">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27">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2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g294317b3159_0_36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Snowflake Tasks </a:t>
            </a:r>
            <a:endParaRPr/>
          </a:p>
        </p:txBody>
      </p:sp>
      <p:sp>
        <p:nvSpPr>
          <p:cNvPr id="1594" name="Google Shape;1594;g294317b3159_0_36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92500" lnSpcReduction="20000"/>
          </a:bodyPr>
          <a:lstStyle/>
          <a:p>
            <a:pPr marL="50800" lvl="0" indent="0" algn="l" rtl="0">
              <a:lnSpc>
                <a:spcPct val="115000"/>
              </a:lnSpc>
              <a:spcBef>
                <a:spcPts val="0"/>
              </a:spcBef>
              <a:spcAft>
                <a:spcPts val="0"/>
              </a:spcAft>
              <a:buClr>
                <a:srgbClr val="374151"/>
              </a:buClr>
              <a:buSzPct val="100000"/>
              <a:buFont typeface="Roboto"/>
              <a:buNone/>
            </a:pPr>
            <a:r>
              <a:rPr lang="en-US" sz="1200">
                <a:solidFill>
                  <a:srgbClr val="374151"/>
                </a:solidFill>
              </a:rPr>
              <a:t>Versioning Overview:</a:t>
            </a:r>
            <a:endParaRPr sz="1200">
              <a:solidFill>
                <a:srgbClr val="374151"/>
              </a:solidFill>
            </a:endParaRPr>
          </a:p>
          <a:p>
            <a:pPr marL="508000" lvl="0" indent="-293370" algn="l" rtl="0">
              <a:lnSpc>
                <a:spcPct val="115000"/>
              </a:lnSpc>
              <a:spcBef>
                <a:spcPts val="0"/>
              </a:spcBef>
              <a:spcAft>
                <a:spcPts val="0"/>
              </a:spcAft>
              <a:buClr>
                <a:srgbClr val="374151"/>
              </a:buClr>
              <a:buSzPct val="100000"/>
              <a:buFont typeface="Arial"/>
              <a:buChar char="●"/>
            </a:pPr>
            <a:r>
              <a:rPr lang="en-US" sz="1200" b="0">
                <a:solidFill>
                  <a:srgbClr val="374151"/>
                </a:solidFill>
              </a:rPr>
              <a:t>Version set when a task is resumed or manually executed.</a:t>
            </a:r>
            <a:endParaRPr sz="1200" b="0">
              <a:solidFill>
                <a:srgbClr val="374151"/>
              </a:solidFill>
            </a:endParaRPr>
          </a:p>
          <a:p>
            <a:pPr marL="508000" lvl="0" indent="-293370" algn="l" rtl="0">
              <a:lnSpc>
                <a:spcPct val="115000"/>
              </a:lnSpc>
              <a:spcBef>
                <a:spcPts val="0"/>
              </a:spcBef>
              <a:spcAft>
                <a:spcPts val="0"/>
              </a:spcAft>
              <a:buClr>
                <a:srgbClr val="374151"/>
              </a:buClr>
              <a:buSzPct val="100000"/>
              <a:buFont typeface="Arial"/>
              <a:buChar char="●"/>
            </a:pPr>
            <a:r>
              <a:rPr lang="en-US" sz="1200" b="0">
                <a:solidFill>
                  <a:srgbClr val="374151"/>
                </a:solidFill>
              </a:rPr>
              <a:t>If a root task, entire DAG's version is set.</a:t>
            </a:r>
            <a:endParaRPr sz="1200" b="0">
              <a:solidFill>
                <a:srgbClr val="374151"/>
              </a:solidFill>
            </a:endParaRPr>
          </a:p>
          <a:p>
            <a:pPr marL="457200" lvl="0" indent="0" algn="l" rtl="0">
              <a:lnSpc>
                <a:spcPct val="115000"/>
              </a:lnSpc>
              <a:spcBef>
                <a:spcPts val="0"/>
              </a:spcBef>
              <a:spcAft>
                <a:spcPts val="0"/>
              </a:spcAft>
              <a:buNone/>
            </a:pPr>
            <a:endParaRPr sz="1200" b="0">
              <a:solidFill>
                <a:srgbClr val="374151"/>
              </a:solidFill>
            </a:endParaRPr>
          </a:p>
          <a:p>
            <a:pPr marL="50800" lvl="0" indent="0" algn="l" rtl="0">
              <a:lnSpc>
                <a:spcPct val="115000"/>
              </a:lnSpc>
              <a:spcBef>
                <a:spcPts val="0"/>
              </a:spcBef>
              <a:spcAft>
                <a:spcPts val="0"/>
              </a:spcAft>
              <a:buClr>
                <a:srgbClr val="374151"/>
              </a:buClr>
              <a:buSzPct val="100000"/>
              <a:buFont typeface="Roboto"/>
              <a:buNone/>
            </a:pPr>
            <a:r>
              <a:rPr lang="en-US" sz="1200">
                <a:solidFill>
                  <a:srgbClr val="374151"/>
                </a:solidFill>
              </a:rPr>
              <a:t>Modification Conditions:</a:t>
            </a:r>
            <a:endParaRPr sz="1200">
              <a:solidFill>
                <a:srgbClr val="374151"/>
              </a:solidFill>
            </a:endParaRPr>
          </a:p>
          <a:p>
            <a:pPr marL="508000" lvl="0" indent="-293370" algn="l" rtl="0">
              <a:lnSpc>
                <a:spcPct val="115000"/>
              </a:lnSpc>
              <a:spcBef>
                <a:spcPts val="0"/>
              </a:spcBef>
              <a:spcAft>
                <a:spcPts val="0"/>
              </a:spcAft>
              <a:buClr>
                <a:srgbClr val="374151"/>
              </a:buClr>
              <a:buSzPct val="100000"/>
              <a:buFont typeface="Arial"/>
              <a:buChar char="●"/>
            </a:pPr>
            <a:r>
              <a:rPr lang="en-US" sz="1200" b="0">
                <a:solidFill>
                  <a:srgbClr val="374151"/>
                </a:solidFill>
              </a:rPr>
              <a:t>To modify a task in a DAG, root task must be suspended.</a:t>
            </a:r>
            <a:endParaRPr sz="1200" b="0">
              <a:solidFill>
                <a:srgbClr val="374151"/>
              </a:solidFill>
            </a:endParaRPr>
          </a:p>
          <a:p>
            <a:pPr marL="508000" lvl="0" indent="-293370" algn="l" rtl="0">
              <a:lnSpc>
                <a:spcPct val="115000"/>
              </a:lnSpc>
              <a:spcBef>
                <a:spcPts val="0"/>
              </a:spcBef>
              <a:spcAft>
                <a:spcPts val="0"/>
              </a:spcAft>
              <a:buClr>
                <a:srgbClr val="374151"/>
              </a:buClr>
              <a:buSzPct val="100000"/>
              <a:buFont typeface="Arial"/>
              <a:buChar char="●"/>
            </a:pPr>
            <a:r>
              <a:rPr lang="en-US" sz="1200" b="0">
                <a:solidFill>
                  <a:srgbClr val="374151"/>
                </a:solidFill>
              </a:rPr>
              <a:t>Current executing tasks use the current version.</a:t>
            </a:r>
            <a:endParaRPr sz="1200" b="0">
              <a:solidFill>
                <a:srgbClr val="374151"/>
              </a:solidFill>
            </a:endParaRPr>
          </a:p>
          <a:p>
            <a:pPr marL="508000" lvl="0" indent="-293370" algn="l" rtl="0">
              <a:lnSpc>
                <a:spcPct val="115000"/>
              </a:lnSpc>
              <a:spcBef>
                <a:spcPts val="0"/>
              </a:spcBef>
              <a:spcAft>
                <a:spcPts val="0"/>
              </a:spcAft>
              <a:buClr>
                <a:srgbClr val="374151"/>
              </a:buClr>
              <a:buSzPct val="100000"/>
              <a:buFont typeface="Arial"/>
              <a:buChar char="●"/>
            </a:pPr>
            <a:r>
              <a:rPr lang="en-US" sz="1200" b="0">
                <a:solidFill>
                  <a:srgbClr val="374151"/>
                </a:solidFill>
              </a:rPr>
              <a:t>New versions are set when tasks are resumed.</a:t>
            </a:r>
            <a:endParaRPr sz="1200" b="0">
              <a:solidFill>
                <a:srgbClr val="374151"/>
              </a:solidFill>
            </a:endParaRPr>
          </a:p>
          <a:p>
            <a:pPr marL="0" lvl="0" indent="0" algn="l" rtl="0">
              <a:lnSpc>
                <a:spcPct val="115000"/>
              </a:lnSpc>
              <a:spcBef>
                <a:spcPts val="0"/>
              </a:spcBef>
              <a:spcAft>
                <a:spcPts val="0"/>
              </a:spcAft>
              <a:buNone/>
            </a:pPr>
            <a:endParaRPr sz="1200" b="0">
              <a:solidFill>
                <a:srgbClr val="374151"/>
              </a:solidFill>
            </a:endParaRPr>
          </a:p>
          <a:p>
            <a:pPr marL="50800" lvl="0" indent="0" algn="l" rtl="0">
              <a:lnSpc>
                <a:spcPct val="115000"/>
              </a:lnSpc>
              <a:spcBef>
                <a:spcPts val="0"/>
              </a:spcBef>
              <a:spcAft>
                <a:spcPts val="0"/>
              </a:spcAft>
              <a:buClr>
                <a:srgbClr val="374151"/>
              </a:buClr>
              <a:buSzPct val="100000"/>
              <a:buFont typeface="Roboto"/>
              <a:buNone/>
            </a:pPr>
            <a:r>
              <a:rPr lang="en-US" sz="1200">
                <a:solidFill>
                  <a:srgbClr val="374151"/>
                </a:solidFill>
              </a:rPr>
              <a:t>Stored Procedure Definition Changes:</a:t>
            </a:r>
            <a:endParaRPr sz="1200">
              <a:solidFill>
                <a:srgbClr val="374151"/>
              </a:solidFill>
            </a:endParaRPr>
          </a:p>
          <a:p>
            <a:pPr marL="508000" lvl="0" indent="-293370" algn="l" rtl="0">
              <a:lnSpc>
                <a:spcPct val="115000"/>
              </a:lnSpc>
              <a:spcBef>
                <a:spcPts val="0"/>
              </a:spcBef>
              <a:spcAft>
                <a:spcPts val="0"/>
              </a:spcAft>
              <a:buClr>
                <a:srgbClr val="374151"/>
              </a:buClr>
              <a:buSzPct val="100000"/>
              <a:buFont typeface="Arial"/>
              <a:buChar char="●"/>
            </a:pPr>
            <a:r>
              <a:rPr lang="en-US" sz="1200" b="0">
                <a:solidFill>
                  <a:srgbClr val="374151"/>
                </a:solidFill>
              </a:rPr>
              <a:t>Can affect ongoing DAG if called during execution.</a:t>
            </a:r>
            <a:endParaRPr sz="1200" b="0">
              <a:solidFill>
                <a:srgbClr val="374151"/>
              </a:solidFill>
            </a:endParaRPr>
          </a:p>
          <a:p>
            <a:pPr marL="0" lvl="0" indent="0" algn="l" rtl="0">
              <a:lnSpc>
                <a:spcPct val="115000"/>
              </a:lnSpc>
              <a:spcBef>
                <a:spcPts val="0"/>
              </a:spcBef>
              <a:spcAft>
                <a:spcPts val="0"/>
              </a:spcAft>
              <a:buNone/>
            </a:pPr>
            <a:endParaRPr sz="1200" b="0">
              <a:solidFill>
                <a:srgbClr val="374151"/>
              </a:solidFill>
            </a:endParaRPr>
          </a:p>
          <a:p>
            <a:pPr marL="50800" lvl="0" indent="0" algn="l" rtl="0">
              <a:lnSpc>
                <a:spcPct val="115000"/>
              </a:lnSpc>
              <a:spcBef>
                <a:spcPts val="0"/>
              </a:spcBef>
              <a:spcAft>
                <a:spcPts val="0"/>
              </a:spcAft>
              <a:buClr>
                <a:srgbClr val="374151"/>
              </a:buClr>
              <a:buSzPct val="100000"/>
              <a:buFont typeface="Roboto"/>
              <a:buNone/>
            </a:pPr>
            <a:r>
              <a:rPr lang="en-US" sz="1200">
                <a:solidFill>
                  <a:srgbClr val="374151"/>
                </a:solidFill>
              </a:rPr>
              <a:t>Version History:</a:t>
            </a:r>
            <a:endParaRPr sz="1200">
              <a:solidFill>
                <a:srgbClr val="374151"/>
              </a:solidFill>
            </a:endParaRPr>
          </a:p>
          <a:p>
            <a:pPr marL="508000" lvl="0" indent="-293370" algn="l" rtl="0">
              <a:lnSpc>
                <a:spcPct val="115000"/>
              </a:lnSpc>
              <a:spcBef>
                <a:spcPts val="0"/>
              </a:spcBef>
              <a:spcAft>
                <a:spcPts val="0"/>
              </a:spcAft>
              <a:buClr>
                <a:srgbClr val="374151"/>
              </a:buClr>
              <a:buSzPct val="100000"/>
              <a:buFont typeface="Arial"/>
              <a:buChar char="●"/>
            </a:pPr>
            <a:r>
              <a:rPr lang="en-US" sz="1200" b="0">
                <a:solidFill>
                  <a:srgbClr val="374151"/>
                </a:solidFill>
              </a:rPr>
              <a:t>Query TASK_VERSIONS Account Usage view in the SNOWFLAKE shared database.</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Session Parameters:</a:t>
            </a:r>
            <a:endParaRPr sz="1200">
              <a:solidFill>
                <a:srgbClr val="374151"/>
              </a:solidFill>
            </a:endParaRPr>
          </a:p>
          <a:p>
            <a:pPr marL="457200" lvl="0" indent="-293370" algn="l" rtl="0">
              <a:lnSpc>
                <a:spcPct val="115000"/>
              </a:lnSpc>
              <a:spcBef>
                <a:spcPts val="1500"/>
              </a:spcBef>
              <a:spcAft>
                <a:spcPts val="0"/>
              </a:spcAft>
              <a:buClr>
                <a:srgbClr val="374151"/>
              </a:buClr>
              <a:buSzPct val="100000"/>
              <a:buChar char="●"/>
            </a:pPr>
            <a:r>
              <a:rPr lang="en-US" sz="1200" b="0">
                <a:solidFill>
                  <a:srgbClr val="374151"/>
                </a:solidFill>
              </a:rPr>
              <a:t>Session parameters can be set for task sessions.</a:t>
            </a:r>
            <a:endParaRPr sz="1200" b="0">
              <a:solidFill>
                <a:srgbClr val="374151"/>
              </a:solidFill>
            </a:endParaRPr>
          </a:p>
          <a:p>
            <a:pPr marL="457200" lvl="0" indent="-293370" algn="l" rtl="0">
              <a:lnSpc>
                <a:spcPct val="115000"/>
              </a:lnSpc>
              <a:spcBef>
                <a:spcPts val="0"/>
              </a:spcBef>
              <a:spcAft>
                <a:spcPts val="0"/>
              </a:spcAft>
              <a:buClr>
                <a:srgbClr val="374151"/>
              </a:buClr>
              <a:buSzPct val="100000"/>
              <a:buChar char="●"/>
            </a:pPr>
            <a:r>
              <a:rPr lang="en-US" sz="1200" b="0">
                <a:solidFill>
                  <a:srgbClr val="374151"/>
                </a:solidFill>
              </a:rPr>
              <a:t>Modify with ALTER TASK.</a:t>
            </a:r>
            <a:endParaRPr sz="1200" b="0">
              <a:solidFill>
                <a:srgbClr val="374151"/>
              </a:solidFill>
            </a:endParaRPr>
          </a:p>
          <a:p>
            <a:pPr marL="457200" lvl="0" indent="-293370" algn="l" rtl="0">
              <a:lnSpc>
                <a:spcPct val="115000"/>
              </a:lnSpc>
              <a:spcBef>
                <a:spcPts val="0"/>
              </a:spcBef>
              <a:spcAft>
                <a:spcPts val="0"/>
              </a:spcAft>
              <a:buClr>
                <a:srgbClr val="374151"/>
              </a:buClr>
              <a:buSzPct val="100000"/>
              <a:buChar char="●"/>
            </a:pPr>
            <a:r>
              <a:rPr lang="en-US" sz="1200" b="0">
                <a:solidFill>
                  <a:srgbClr val="374151"/>
                </a:solidFill>
              </a:rPr>
              <a:t>Note: Tasks do not support account or user parameters.</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Automatically Suspending Failed Tasks:</a:t>
            </a:r>
            <a:endParaRPr sz="1200">
              <a:solidFill>
                <a:srgbClr val="374151"/>
              </a:solidFill>
            </a:endParaRPr>
          </a:p>
          <a:p>
            <a:pPr marL="457200" lvl="0" indent="-293370" algn="l" rtl="0">
              <a:lnSpc>
                <a:spcPct val="115000"/>
              </a:lnSpc>
              <a:spcBef>
                <a:spcPts val="1500"/>
              </a:spcBef>
              <a:spcAft>
                <a:spcPts val="0"/>
              </a:spcAft>
              <a:buClr>
                <a:srgbClr val="374151"/>
              </a:buClr>
              <a:buSzPct val="100000"/>
              <a:buChar char="●"/>
            </a:pPr>
            <a:r>
              <a:rPr lang="en-US" sz="1200" b="0">
                <a:solidFill>
                  <a:srgbClr val="374151"/>
                </a:solidFill>
              </a:rPr>
              <a:t>Can suspend tasks after consecutive failed runs.</a:t>
            </a:r>
            <a:endParaRPr sz="1200" b="0">
              <a:solidFill>
                <a:srgbClr val="374151"/>
              </a:solidFill>
            </a:endParaRPr>
          </a:p>
          <a:p>
            <a:pPr marL="457200" lvl="0" indent="-293370" algn="l" rtl="0">
              <a:lnSpc>
                <a:spcPct val="115000"/>
              </a:lnSpc>
              <a:spcBef>
                <a:spcPts val="0"/>
              </a:spcBef>
              <a:spcAft>
                <a:spcPts val="0"/>
              </a:spcAft>
              <a:buClr>
                <a:srgbClr val="374151"/>
              </a:buClr>
              <a:buSzPct val="100000"/>
              <a:buChar char="●"/>
            </a:pPr>
            <a:r>
              <a:rPr lang="en-US" sz="1200" b="0">
                <a:solidFill>
                  <a:srgbClr val="374151"/>
                </a:solidFill>
              </a:rPr>
              <a:t>Parameter: SUSPEND_TASK_AFTER_NUM_FAILURES.</a:t>
            </a:r>
            <a:endParaRPr sz="1200" b="0">
              <a:solidFill>
                <a:srgbClr val="374151"/>
              </a:solidFill>
            </a:endParaRPr>
          </a:p>
          <a:p>
            <a:pPr marL="457200" lvl="0" indent="-293370" algn="l" rtl="0">
              <a:lnSpc>
                <a:spcPct val="115000"/>
              </a:lnSpc>
              <a:spcBef>
                <a:spcPts val="0"/>
              </a:spcBef>
              <a:spcAft>
                <a:spcPts val="0"/>
              </a:spcAft>
              <a:buClr>
                <a:srgbClr val="374151"/>
              </a:buClr>
              <a:buSzPct val="100000"/>
              <a:buChar char="●"/>
            </a:pPr>
            <a:r>
              <a:rPr lang="en-US" sz="1200" b="0">
                <a:solidFill>
                  <a:srgbClr val="374151"/>
                </a:solidFill>
              </a:rPr>
              <a:t>Behavior:</a:t>
            </a:r>
            <a:endParaRPr sz="1200" b="0">
              <a:solidFill>
                <a:srgbClr val="374151"/>
              </a:solidFill>
            </a:endParaRPr>
          </a:p>
          <a:p>
            <a:pPr marL="914400" lvl="1" indent="-293369" algn="l" rtl="0">
              <a:lnSpc>
                <a:spcPct val="115000"/>
              </a:lnSpc>
              <a:spcBef>
                <a:spcPts val="0"/>
              </a:spcBef>
              <a:spcAft>
                <a:spcPts val="0"/>
              </a:spcAft>
              <a:buClr>
                <a:srgbClr val="374151"/>
              </a:buClr>
              <a:buSzPct val="100000"/>
              <a:buChar char="○"/>
            </a:pPr>
            <a:r>
              <a:rPr lang="en-US" sz="1200" b="0">
                <a:solidFill>
                  <a:srgbClr val="374151"/>
                </a:solidFill>
              </a:rPr>
              <a:t>Standalone tasks: suspend after consecutive failures.</a:t>
            </a:r>
            <a:endParaRPr sz="1200" b="0">
              <a:solidFill>
                <a:srgbClr val="374151"/>
              </a:solidFill>
            </a:endParaRPr>
          </a:p>
          <a:p>
            <a:pPr marL="914400" lvl="1" indent="-293369" algn="l" rtl="0">
              <a:lnSpc>
                <a:spcPct val="115000"/>
              </a:lnSpc>
              <a:spcBef>
                <a:spcPts val="0"/>
              </a:spcBef>
              <a:spcAft>
                <a:spcPts val="0"/>
              </a:spcAft>
              <a:buClr>
                <a:srgbClr val="374151"/>
              </a:buClr>
              <a:buSzPct val="100000"/>
              <a:buChar char="○"/>
            </a:pPr>
            <a:r>
              <a:rPr lang="en-US" sz="1200" b="0">
                <a:solidFill>
                  <a:srgbClr val="374151"/>
                </a:solidFill>
              </a:rPr>
              <a:t>Root tasks in a DAG: suspend after any single task fails consecutively.</a:t>
            </a:r>
            <a:endParaRPr sz="1200" b="0">
              <a:solidFill>
                <a:srgbClr val="374151"/>
              </a:solidFill>
            </a:endParaRPr>
          </a:p>
          <a:p>
            <a:pPr marL="0" lvl="0" indent="0" algn="l" rtl="0">
              <a:spcBef>
                <a:spcPts val="1500"/>
              </a:spcBef>
              <a:spcAft>
                <a:spcPts val="600"/>
              </a:spcAft>
              <a:buNone/>
            </a:pPr>
            <a:endParaRPr/>
          </a:p>
        </p:txBody>
      </p:sp>
      <p:sp>
        <p:nvSpPr>
          <p:cNvPr id="1595" name="Google Shape;1595;g294317b3159_0_36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g294317b3159_0_37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Task Execution</a:t>
            </a:r>
            <a:endParaRPr/>
          </a:p>
        </p:txBody>
      </p:sp>
      <p:sp>
        <p:nvSpPr>
          <p:cNvPr id="1602" name="Google Shape;1602;g294317b3159_0_37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r>
              <a:rPr lang="en-US" sz="1200">
                <a:solidFill>
                  <a:srgbClr val="374151"/>
                </a:solidFill>
              </a:rPr>
              <a:t>Task Execution:</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Manual Task Execution:</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Use the EXECUTE TASK command.</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Useful for testing tasks or integrating with external data pipelines.</a:t>
            </a:r>
            <a:endParaRPr sz="120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Viewing Task History:</a:t>
            </a:r>
            <a:endParaRPr sz="1200" b="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For individual task history: Query TASK_HISTORY table function.</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For current DAG runs: Query CURRENT_TASK_GRAPHS table function.</a:t>
            </a:r>
            <a:endParaRPr sz="1200">
              <a:solidFill>
                <a:srgbClr val="374151"/>
              </a:solidFill>
            </a:endParaRPr>
          </a:p>
          <a:p>
            <a:pPr marL="914400" lvl="1" indent="-304800" algn="l" rtl="0">
              <a:lnSpc>
                <a:spcPct val="115000"/>
              </a:lnSpc>
              <a:spcBef>
                <a:spcPts val="0"/>
              </a:spcBef>
              <a:spcAft>
                <a:spcPts val="0"/>
              </a:spcAft>
              <a:buClr>
                <a:srgbClr val="374151"/>
              </a:buClr>
              <a:buSzPts val="1200"/>
              <a:buFont typeface="Arial"/>
              <a:buChar char="●"/>
            </a:pPr>
            <a:r>
              <a:rPr lang="en-US" sz="1200">
                <a:solidFill>
                  <a:srgbClr val="374151"/>
                </a:solidFill>
              </a:rPr>
              <a:t>For DAG runs in the past 60 minutes:</a:t>
            </a:r>
            <a:endParaRPr sz="1200">
              <a:solidFill>
                <a:srgbClr val="374151"/>
              </a:solidFill>
            </a:endParaRPr>
          </a:p>
          <a:p>
            <a:pPr marL="1371600" lvl="2" indent="-304800" algn="l" rtl="0">
              <a:lnSpc>
                <a:spcPct val="115000"/>
              </a:lnSpc>
              <a:spcBef>
                <a:spcPts val="0"/>
              </a:spcBef>
              <a:spcAft>
                <a:spcPts val="0"/>
              </a:spcAft>
              <a:buClr>
                <a:srgbClr val="374151"/>
              </a:buClr>
              <a:buSzPts val="1200"/>
              <a:buFont typeface="Arial"/>
              <a:buChar char="●"/>
            </a:pPr>
            <a:r>
              <a:rPr lang="en-US" sz="1200">
                <a:solidFill>
                  <a:srgbClr val="374151"/>
                </a:solidFill>
              </a:rPr>
              <a:t>Query COMPLETE_TASK_GRAPHS table function or view.</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rPr>
              <a:t>Task Costs:</a:t>
            </a:r>
            <a:endParaRPr sz="120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User-managed warehouse: You are billed based on the warehouse usage while the task is running.</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Snowflake-managed resources (serverless compute model): You're billed for actual compute usage. A 1.5x multiplier is applied to manage the costs. Nevertheless, this might be more cost-effective than user-managed warehouses.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Roboto"/>
              <a:buChar char="●"/>
            </a:pPr>
            <a:r>
              <a:rPr lang="en-US" sz="1200" b="0">
                <a:solidFill>
                  <a:srgbClr val="374151"/>
                </a:solidFill>
              </a:rPr>
              <a:t>You can check how many credits are used by referring to the “Serverless Feature Credit Table”. The SERVERLESS_TASK_HISTORY table function or view can be used to retrieve credit usage.</a:t>
            </a:r>
            <a:endParaRPr sz="1200" b="0">
              <a:solidFill>
                <a:srgbClr val="374151"/>
              </a:solidFill>
            </a:endParaRPr>
          </a:p>
          <a:p>
            <a:pPr marL="0" lvl="0" indent="0" algn="l" rtl="0">
              <a:spcBef>
                <a:spcPts val="360"/>
              </a:spcBef>
              <a:spcAft>
                <a:spcPts val="0"/>
              </a:spcAft>
              <a:buNone/>
            </a:pPr>
            <a:endParaRPr sz="1200"/>
          </a:p>
          <a:p>
            <a:pPr marL="0" lvl="0" indent="0" algn="l" rtl="0">
              <a:lnSpc>
                <a:spcPct val="115000"/>
              </a:lnSpc>
              <a:spcBef>
                <a:spcPts val="600"/>
              </a:spcBef>
              <a:spcAft>
                <a:spcPts val="0"/>
              </a:spcAft>
              <a:buClr>
                <a:schemeClr val="dk1"/>
              </a:buClr>
              <a:buSzPts val="1100"/>
              <a:buFont typeface="Arial"/>
              <a:buNone/>
            </a:pPr>
            <a:r>
              <a:rPr lang="en-US" sz="1200">
                <a:solidFill>
                  <a:srgbClr val="374151"/>
                </a:solidFill>
              </a:rPr>
              <a:t>Understanding the System Service:</a:t>
            </a:r>
            <a:endParaRPr sz="120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Tasks run with the task owner's privileges but aren't associated with a user.</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The system service (SYSTEM) executes these tasks and isn't tied to a user in the account, ensuring security and smooth operations.</a:t>
            </a:r>
            <a:endParaRPr sz="1200" b="0">
              <a:solidFill>
                <a:srgbClr val="374151"/>
              </a:solidFill>
            </a:endParaRPr>
          </a:p>
          <a:p>
            <a:pPr marL="0" lvl="0" indent="0" algn="l" rtl="0">
              <a:spcBef>
                <a:spcPts val="360"/>
              </a:spcBef>
              <a:spcAft>
                <a:spcPts val="600"/>
              </a:spcAft>
              <a:buNone/>
            </a:pPr>
            <a:endParaRPr/>
          </a:p>
        </p:txBody>
      </p:sp>
      <p:sp>
        <p:nvSpPr>
          <p:cNvPr id="1603" name="Google Shape;1603;g294317b3159_0_37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g294317b3159_0_38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Snowflake Tasks - Continued</a:t>
            </a:r>
            <a:endParaRPr/>
          </a:p>
        </p:txBody>
      </p:sp>
      <p:sp>
        <p:nvSpPr>
          <p:cNvPr id="1610" name="Google Shape;1610;g294317b3159_0_38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77500" lnSpcReduction="20000"/>
          </a:bodyPr>
          <a:lstStyle/>
          <a:p>
            <a:pPr marL="0" lvl="0" indent="0" algn="l" rtl="0">
              <a:lnSpc>
                <a:spcPct val="115000"/>
              </a:lnSpc>
              <a:spcBef>
                <a:spcPts val="1500"/>
              </a:spcBef>
              <a:spcAft>
                <a:spcPts val="0"/>
              </a:spcAft>
              <a:buNone/>
            </a:pPr>
            <a:r>
              <a:rPr lang="en-US" sz="1400">
                <a:solidFill>
                  <a:srgbClr val="374151"/>
                </a:solidFill>
              </a:rPr>
              <a:t>Task DDL:</a:t>
            </a:r>
            <a:endParaRPr sz="1400">
              <a:solidFill>
                <a:srgbClr val="374151"/>
              </a:solidFill>
            </a:endParaRPr>
          </a:p>
          <a:p>
            <a:pPr marL="914400" lvl="1" indent="-297497" algn="l" rtl="0">
              <a:lnSpc>
                <a:spcPct val="115000"/>
              </a:lnSpc>
              <a:spcBef>
                <a:spcPts val="1500"/>
              </a:spcBef>
              <a:spcAft>
                <a:spcPts val="0"/>
              </a:spcAft>
              <a:buClr>
                <a:srgbClr val="374151"/>
              </a:buClr>
              <a:buSzPct val="100000"/>
              <a:buFont typeface="Roboto"/>
              <a:buChar char="●"/>
            </a:pPr>
            <a:r>
              <a:rPr lang="en-US" sz="1400">
                <a:solidFill>
                  <a:srgbClr val="374151"/>
                </a:solidFill>
              </a:rPr>
              <a:t>Snowflake provides Data Definition Language (DDL) commands specifically for tasks like CREATE TASK, ALTER TASK, DROP TASK, etc.</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Task Functions:</a:t>
            </a:r>
            <a:endParaRPr sz="1400">
              <a:solidFill>
                <a:srgbClr val="374151"/>
              </a:solidFill>
            </a:endParaRPr>
          </a:p>
          <a:p>
            <a:pPr marL="914400" lvl="1" indent="-297497" algn="l" rtl="0">
              <a:lnSpc>
                <a:spcPct val="115000"/>
              </a:lnSpc>
              <a:spcBef>
                <a:spcPts val="1500"/>
              </a:spcBef>
              <a:spcAft>
                <a:spcPts val="0"/>
              </a:spcAft>
              <a:buClr>
                <a:srgbClr val="374151"/>
              </a:buClr>
              <a:buSzPct val="100000"/>
              <a:buFont typeface="Roboto"/>
              <a:buChar char="●"/>
            </a:pPr>
            <a:r>
              <a:rPr lang="en-US" sz="1400">
                <a:solidFill>
                  <a:srgbClr val="374151"/>
                </a:solidFill>
              </a:rPr>
              <a:t>Functions to retrieve task-related info, like SYSTEM$CURRENT_USER_TASK_NAME, TASK_HISTORY, and TASK_DEPENDENTS.</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Task Security:</a:t>
            </a:r>
            <a:endParaRPr sz="1400">
              <a:solidFill>
                <a:srgbClr val="374151"/>
              </a:solidFill>
            </a:endParaRPr>
          </a:p>
          <a:p>
            <a:pPr marL="914400" lvl="1" indent="-297497" algn="l" rtl="0">
              <a:lnSpc>
                <a:spcPct val="115000"/>
              </a:lnSpc>
              <a:spcBef>
                <a:spcPts val="1500"/>
              </a:spcBef>
              <a:spcAft>
                <a:spcPts val="0"/>
              </a:spcAft>
              <a:buClr>
                <a:srgbClr val="374151"/>
              </a:buClr>
              <a:buSzPct val="100000"/>
              <a:buFont typeface="Arial"/>
              <a:buChar char="●"/>
            </a:pPr>
            <a:r>
              <a:rPr lang="en-US" sz="1400">
                <a:solidFill>
                  <a:srgbClr val="374151"/>
                </a:solidFill>
              </a:rPr>
              <a:t>Creating Tasks: Requires certain privileges on the Account, Database, Schema, and Warehouse.</a:t>
            </a:r>
            <a:endParaRPr sz="1400">
              <a:solidFill>
                <a:srgbClr val="374151"/>
              </a:solidFill>
            </a:endParaRPr>
          </a:p>
          <a:p>
            <a:pPr marL="914400" lvl="1" indent="-297497" algn="l" rtl="0">
              <a:lnSpc>
                <a:spcPct val="115000"/>
              </a:lnSpc>
              <a:spcBef>
                <a:spcPts val="0"/>
              </a:spcBef>
              <a:spcAft>
                <a:spcPts val="0"/>
              </a:spcAft>
              <a:buClr>
                <a:srgbClr val="374151"/>
              </a:buClr>
              <a:buSzPct val="100000"/>
              <a:buFont typeface="Arial"/>
              <a:buChar char="●"/>
            </a:pPr>
            <a:r>
              <a:rPr lang="en-US" sz="1400">
                <a:solidFill>
                  <a:srgbClr val="374151"/>
                </a:solidFill>
              </a:rPr>
              <a:t>Owning Tasks: The owner of a task (the role with OWNERSHIP privilege) must have specific privileges.</a:t>
            </a:r>
            <a:endParaRPr sz="1400">
              <a:solidFill>
                <a:srgbClr val="374151"/>
              </a:solidFill>
            </a:endParaRPr>
          </a:p>
          <a:p>
            <a:pPr marL="914400" lvl="1" indent="-297497" algn="l" rtl="0">
              <a:lnSpc>
                <a:spcPct val="115000"/>
              </a:lnSpc>
              <a:spcBef>
                <a:spcPts val="0"/>
              </a:spcBef>
              <a:spcAft>
                <a:spcPts val="0"/>
              </a:spcAft>
              <a:buClr>
                <a:srgbClr val="374151"/>
              </a:buClr>
              <a:buSzPct val="100000"/>
              <a:buFont typeface="Arial"/>
              <a:buChar char="●"/>
            </a:pPr>
            <a:r>
              <a:rPr lang="en-US" sz="1400">
                <a:solidFill>
                  <a:srgbClr val="374151"/>
                </a:solidFill>
              </a:rPr>
              <a:t>Resuming or Suspending Tasks: Apart from the owner, roles with the OPERATE privilege on the task can also suspend or resume tasks.</a:t>
            </a:r>
            <a:endParaRPr sz="1400">
              <a:solidFill>
                <a:srgbClr val="374151"/>
              </a:solidFill>
            </a:endParaRPr>
          </a:p>
          <a:p>
            <a:pPr marL="914400" lvl="1" indent="-297497" algn="l" rtl="0">
              <a:lnSpc>
                <a:spcPct val="115000"/>
              </a:lnSpc>
              <a:spcBef>
                <a:spcPts val="0"/>
              </a:spcBef>
              <a:spcAft>
                <a:spcPts val="0"/>
              </a:spcAft>
              <a:buClr>
                <a:srgbClr val="374151"/>
              </a:buClr>
              <a:buSzPct val="100000"/>
              <a:buFont typeface="Arial"/>
              <a:buChar char="●"/>
            </a:pPr>
            <a:r>
              <a:rPr lang="en-US" sz="1400">
                <a:solidFill>
                  <a:srgbClr val="374151"/>
                </a:solidFill>
              </a:rPr>
              <a:t>Creating a Task Administrator Role: It's suggested to make a custom role (e.g., taskadmin) and assign certain privileges to it for ease.</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Dropping a Task Owner Role:</a:t>
            </a:r>
            <a:endParaRPr sz="1400">
              <a:solidFill>
                <a:srgbClr val="374151"/>
              </a:solidFill>
            </a:endParaRPr>
          </a:p>
          <a:p>
            <a:pPr marL="914400" lvl="1" indent="-297497" algn="l" rtl="0">
              <a:lnSpc>
                <a:spcPct val="115000"/>
              </a:lnSpc>
              <a:spcBef>
                <a:spcPts val="1500"/>
              </a:spcBef>
              <a:spcAft>
                <a:spcPts val="0"/>
              </a:spcAft>
              <a:buClr>
                <a:srgbClr val="374151"/>
              </a:buClr>
              <a:buSzPct val="100000"/>
              <a:buFont typeface="Arial"/>
              <a:buChar char="●"/>
            </a:pPr>
            <a:r>
              <a:rPr lang="en-US" sz="1400">
                <a:solidFill>
                  <a:srgbClr val="374151"/>
                </a:solidFill>
              </a:rPr>
              <a:t>If a task owner role is deleted, the task is "re-possessed" by the role that dropped the owner role, ensuring a clear chain of custody and responsibility.</a:t>
            </a:r>
            <a:endParaRPr sz="1400">
              <a:solidFill>
                <a:srgbClr val="374151"/>
              </a:solidFill>
            </a:endParaRPr>
          </a:p>
          <a:p>
            <a:pPr marL="914400" lvl="1" indent="-297497" algn="l" rtl="0">
              <a:lnSpc>
                <a:spcPct val="115000"/>
              </a:lnSpc>
              <a:spcBef>
                <a:spcPts val="0"/>
              </a:spcBef>
              <a:spcAft>
                <a:spcPts val="0"/>
              </a:spcAft>
              <a:buClr>
                <a:srgbClr val="374151"/>
              </a:buClr>
              <a:buSzPct val="100000"/>
              <a:buFont typeface="Arial"/>
              <a:buChar char="●"/>
            </a:pPr>
            <a:r>
              <a:rPr lang="en-US" sz="1400">
                <a:solidFill>
                  <a:srgbClr val="374151"/>
                </a:solidFill>
              </a:rPr>
              <a:t>A running task that's under a role will complete its processing even if the role is dropped.</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Workflow:</a:t>
            </a:r>
            <a:endParaRPr sz="1400">
              <a:solidFill>
                <a:srgbClr val="374151"/>
              </a:solidFill>
            </a:endParaRPr>
          </a:p>
          <a:p>
            <a:pPr marL="914400" lvl="1" indent="-297497" algn="l" rtl="0">
              <a:lnSpc>
                <a:spcPct val="115000"/>
              </a:lnSpc>
              <a:spcBef>
                <a:spcPts val="1500"/>
              </a:spcBef>
              <a:spcAft>
                <a:spcPts val="0"/>
              </a:spcAft>
              <a:buClr>
                <a:srgbClr val="374151"/>
              </a:buClr>
              <a:buSzPct val="100000"/>
              <a:buFont typeface="Arial"/>
              <a:buChar char="●"/>
            </a:pPr>
            <a:r>
              <a:rPr lang="en-US" sz="1400">
                <a:solidFill>
                  <a:srgbClr val="374151"/>
                </a:solidFill>
              </a:rPr>
              <a:t>To set up a task:</a:t>
            </a:r>
            <a:endParaRPr sz="1400">
              <a:solidFill>
                <a:srgbClr val="374151"/>
              </a:solidFill>
            </a:endParaRPr>
          </a:p>
          <a:p>
            <a:pPr marL="1371600" lvl="2" indent="-228600" algn="l" rtl="0">
              <a:lnSpc>
                <a:spcPct val="115000"/>
              </a:lnSpc>
              <a:spcBef>
                <a:spcPts val="0"/>
              </a:spcBef>
              <a:spcAft>
                <a:spcPts val="0"/>
              </a:spcAft>
              <a:buClr>
                <a:srgbClr val="374151"/>
              </a:buClr>
              <a:buSzPct val="100000"/>
              <a:buFont typeface="Arial"/>
              <a:buNone/>
            </a:pPr>
            <a:r>
              <a:rPr lang="en-US" sz="1400">
                <a:solidFill>
                  <a:srgbClr val="374151"/>
                </a:solidFill>
              </a:rPr>
              <a:t>Complete the steps in "Creating a Task Administrator Role".</a:t>
            </a:r>
            <a:endParaRPr sz="1400">
              <a:solidFill>
                <a:srgbClr val="374151"/>
              </a:solidFill>
            </a:endParaRPr>
          </a:p>
          <a:p>
            <a:pPr marL="1371600" lvl="2" indent="-228600" algn="l" rtl="0">
              <a:lnSpc>
                <a:spcPct val="115000"/>
              </a:lnSpc>
              <a:spcBef>
                <a:spcPts val="0"/>
              </a:spcBef>
              <a:spcAft>
                <a:spcPts val="0"/>
              </a:spcAft>
              <a:buClr>
                <a:srgbClr val="374151"/>
              </a:buClr>
              <a:buSzPct val="100000"/>
              <a:buFont typeface="Roboto"/>
              <a:buNone/>
            </a:pPr>
            <a:r>
              <a:rPr lang="en-US" sz="1400">
                <a:solidFill>
                  <a:srgbClr val="374151"/>
                </a:solidFill>
              </a:rPr>
              <a:t>Create the task using CREATE TASK. By default, the task will be suspended.</a:t>
            </a:r>
            <a:endParaRPr sz="1400">
              <a:solidFill>
                <a:srgbClr val="374151"/>
              </a:solidFill>
            </a:endParaRPr>
          </a:p>
          <a:p>
            <a:pPr marL="1371600" lvl="2" indent="-228600" algn="l" rtl="0">
              <a:lnSpc>
                <a:spcPct val="115000"/>
              </a:lnSpc>
              <a:spcBef>
                <a:spcPts val="0"/>
              </a:spcBef>
              <a:spcAft>
                <a:spcPts val="0"/>
              </a:spcAft>
              <a:buClr>
                <a:srgbClr val="374151"/>
              </a:buClr>
              <a:buSzPct val="100000"/>
              <a:buFont typeface="Roboto"/>
              <a:buNone/>
            </a:pPr>
            <a:r>
              <a:rPr lang="en-US" sz="1400">
                <a:solidFill>
                  <a:srgbClr val="374151"/>
                </a:solidFill>
              </a:rPr>
              <a:t>To activate the task, use ALTER TASK … RESUME.</a:t>
            </a:r>
            <a:endParaRPr sz="1400">
              <a:solidFill>
                <a:srgbClr val="374151"/>
              </a:solidFill>
            </a:endParaRPr>
          </a:p>
          <a:p>
            <a:pPr marL="0" lvl="0" indent="0" algn="l" rtl="0">
              <a:spcBef>
                <a:spcPts val="1500"/>
              </a:spcBef>
              <a:spcAft>
                <a:spcPts val="600"/>
              </a:spcAft>
              <a:buNone/>
            </a:pPr>
            <a:endParaRPr/>
          </a:p>
        </p:txBody>
      </p:sp>
      <p:sp>
        <p:nvSpPr>
          <p:cNvPr id="1611" name="Google Shape;1611;g294317b3159_0_38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g294a025d0a6_0_85"/>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Tasks</a:t>
            </a:r>
            <a:endParaRPr b="1"/>
          </a:p>
        </p:txBody>
      </p:sp>
      <p:sp>
        <p:nvSpPr>
          <p:cNvPr id="1618" name="Google Shape;1618;g294a025d0a6_0_85"/>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400">
                <a:solidFill>
                  <a:srgbClr val="333333"/>
                </a:solidFill>
                <a:highlight>
                  <a:srgbClr val="FFFFFF"/>
                </a:highlight>
              </a:rPr>
              <a:t>What is the primary purpose of Snowflake Tasks?</a:t>
            </a:r>
            <a:endParaRPr sz="1400">
              <a:solidFill>
                <a:srgbClr val="4D4D4D"/>
              </a:solidFill>
              <a:highlight>
                <a:srgbClr val="FFFFFF"/>
              </a:highlight>
            </a:endParaRPr>
          </a:p>
          <a:p>
            <a:pPr marL="0" lvl="0" indent="0" algn="l" rtl="0">
              <a:lnSpc>
                <a:spcPct val="115000"/>
              </a:lnSpc>
              <a:spcBef>
                <a:spcPts val="1500"/>
              </a:spcBef>
              <a:spcAft>
                <a:spcPts val="0"/>
              </a:spcAft>
              <a:buNone/>
            </a:pPr>
            <a:r>
              <a:rPr lang="en-US" sz="1400">
                <a:solidFill>
                  <a:srgbClr val="374151"/>
                </a:solidFill>
              </a:rPr>
              <a:t>A) To automatically update data models</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B) To schedule and execute SQL statements</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C) To generate reports for business analytics</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D) To optimize database storage</a:t>
            </a:r>
            <a:endParaRPr sz="1400">
              <a:solidFill>
                <a:srgbClr val="374151"/>
              </a:solidFill>
            </a:endParaRPr>
          </a:p>
          <a:p>
            <a:pPr marL="0" lvl="0" indent="0" algn="l" rtl="0">
              <a:spcBef>
                <a:spcPts val="1500"/>
              </a:spcBef>
              <a:spcAft>
                <a:spcPts val="0"/>
              </a:spcAft>
              <a:buClr>
                <a:schemeClr val="dk1"/>
              </a:buClr>
              <a:buSzPts val="1500"/>
              <a:buFont typeface="Arial"/>
              <a:buNone/>
            </a:pPr>
            <a:endParaRPr sz="1867">
              <a:solidFill>
                <a:srgbClr val="4D4D4D"/>
              </a:solidFill>
              <a:highlight>
                <a:schemeClr val="lt1"/>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619" name="Google Shape;1619;g294a025d0a6_0_85"/>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620" name="Google Shape;1620;g294a025d0a6_0_85"/>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73</a:t>
            </a:fld>
            <a:endParaRPr>
              <a:solidFill>
                <a:srgbClr val="595959"/>
              </a:solidFill>
            </a:endParaRPr>
          </a:p>
        </p:txBody>
      </p:sp>
      <p:sp>
        <p:nvSpPr>
          <p:cNvPr id="1621" name="Google Shape;1621;g294a025d0a6_0_85"/>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g294a025d0a6_0_13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Tasks</a:t>
            </a:r>
            <a:endParaRPr b="1"/>
          </a:p>
        </p:txBody>
      </p:sp>
      <p:sp>
        <p:nvSpPr>
          <p:cNvPr id="1628" name="Google Shape;1628;g294a025d0a6_0_13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00000"/>
              </a:lnSpc>
              <a:spcBef>
                <a:spcPts val="1067"/>
              </a:spcBef>
              <a:spcAft>
                <a:spcPts val="0"/>
              </a:spcAft>
              <a:buSzPts val="1500"/>
              <a:buNone/>
            </a:pPr>
            <a:r>
              <a:rPr lang="en-US" sz="1400">
                <a:solidFill>
                  <a:srgbClr val="333333"/>
                </a:solidFill>
                <a:highlight>
                  <a:srgbClr val="FFFFFF"/>
                </a:highlight>
              </a:rPr>
              <a:t>What is the primary purpose of Snowflake Tasks?</a:t>
            </a:r>
            <a:endParaRPr sz="1400">
              <a:solidFill>
                <a:srgbClr val="4D4D4D"/>
              </a:solidFill>
              <a:highlight>
                <a:srgbClr val="FFFFFF"/>
              </a:highlight>
            </a:endParaRPr>
          </a:p>
          <a:p>
            <a:pPr marL="0" lvl="0" indent="0" algn="l" rtl="0">
              <a:lnSpc>
                <a:spcPct val="115000"/>
              </a:lnSpc>
              <a:spcBef>
                <a:spcPts val="1500"/>
              </a:spcBef>
              <a:spcAft>
                <a:spcPts val="0"/>
              </a:spcAft>
              <a:buNone/>
            </a:pPr>
            <a:r>
              <a:rPr lang="en-US" sz="1400">
                <a:solidFill>
                  <a:srgbClr val="374151"/>
                </a:solidFill>
              </a:rPr>
              <a:t>A) To automatically update data models</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highlight>
                  <a:srgbClr val="FFFF00"/>
                </a:highlight>
              </a:rPr>
              <a:t>B) To schedule and execute SQL statement</a:t>
            </a:r>
            <a:r>
              <a:rPr lang="en-US" sz="1400">
                <a:solidFill>
                  <a:srgbClr val="374151"/>
                </a:solidFill>
              </a:rPr>
              <a:t>s</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C) To generate reports for business analytics</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D) To optimize database storage</a:t>
            </a:r>
            <a:endParaRPr sz="1400">
              <a:solidFill>
                <a:srgbClr val="374151"/>
              </a:solidFill>
            </a:endParaRPr>
          </a:p>
          <a:p>
            <a:pPr marL="0" lvl="0" indent="0" algn="l" rtl="0">
              <a:spcBef>
                <a:spcPts val="1500"/>
              </a:spcBef>
              <a:spcAft>
                <a:spcPts val="0"/>
              </a:spcAft>
              <a:buSzPts val="1500"/>
              <a:buNone/>
            </a:pPr>
            <a:r>
              <a:rPr lang="en-US" sz="1200">
                <a:solidFill>
                  <a:schemeClr val="dk1"/>
                </a:solidFill>
                <a:latin typeface="Roboto"/>
                <a:ea typeface="Roboto"/>
                <a:cs typeface="Roboto"/>
                <a:sym typeface="Roboto"/>
              </a:rPr>
              <a:t>Explanation</a:t>
            </a:r>
            <a:r>
              <a:rPr lang="en-US" sz="1200">
                <a:solidFill>
                  <a:srgbClr val="374151"/>
                </a:solidFill>
                <a:latin typeface="Roboto"/>
                <a:ea typeface="Roboto"/>
                <a:cs typeface="Roboto"/>
                <a:sym typeface="Roboto"/>
              </a:rPr>
              <a:t>: Snowflake tasks are designed for scheduling and executing SQL statements at specific times or intervals. They automate repetitive SQL operations, such as data transformation, aggregation, or other routine database maintenance activities.</a:t>
            </a: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629" name="Google Shape;1629;g294a025d0a6_0_13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630" name="Google Shape;1630;g294a025d0a6_0_13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74</a:t>
            </a:fld>
            <a:endParaRPr>
              <a:solidFill>
                <a:srgbClr val="595959"/>
              </a:solidFill>
            </a:endParaRPr>
          </a:p>
        </p:txBody>
      </p:sp>
      <p:sp>
        <p:nvSpPr>
          <p:cNvPr id="1631" name="Google Shape;1631;g294a025d0a6_0_13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g294a025d0a6_0_96"/>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Tasks</a:t>
            </a:r>
            <a:endParaRPr b="1"/>
          </a:p>
        </p:txBody>
      </p:sp>
      <p:sp>
        <p:nvSpPr>
          <p:cNvPr id="1638" name="Google Shape;1638;g294a025d0a6_0_96"/>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400">
                <a:solidFill>
                  <a:srgbClr val="374151"/>
                </a:solidFill>
              </a:rPr>
              <a:t>Which of the following are features of Snowflake tasks? (Select all that apply)</a:t>
            </a:r>
            <a:endParaRPr sz="1400">
              <a:solidFill>
                <a:srgbClr val="333333"/>
              </a:solidFill>
            </a:endParaRPr>
          </a:p>
          <a:p>
            <a:pPr marL="0" lvl="0" indent="0" algn="l" rtl="0">
              <a:lnSpc>
                <a:spcPct val="115000"/>
              </a:lnSpc>
              <a:spcBef>
                <a:spcPts val="1500"/>
              </a:spcBef>
              <a:spcAft>
                <a:spcPts val="0"/>
              </a:spcAft>
              <a:buNone/>
            </a:pPr>
            <a:r>
              <a:rPr lang="en-US" sz="1400">
                <a:solidFill>
                  <a:srgbClr val="374151"/>
                </a:solidFill>
              </a:rPr>
              <a:t>A) Support for cron-like scheduling</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B) Real-time data streaming</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C) Ability to chain tasks together</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D) Automatic scaling of compute resources</a:t>
            </a:r>
            <a:endParaRPr sz="1400">
              <a:solidFill>
                <a:srgbClr val="374151"/>
              </a:solidFill>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SzPts val="1500"/>
              <a:buNone/>
            </a:pPr>
            <a:endParaRPr sz="1867">
              <a:solidFill>
                <a:srgbClr val="4D4D4D"/>
              </a:solidFill>
              <a:highlight>
                <a:schemeClr val="lt1"/>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639" name="Google Shape;1639;g294a025d0a6_0_96"/>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640" name="Google Shape;1640;g294a025d0a6_0_96"/>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75</a:t>
            </a:fld>
            <a:endParaRPr>
              <a:solidFill>
                <a:srgbClr val="595959"/>
              </a:solidFill>
            </a:endParaRPr>
          </a:p>
        </p:txBody>
      </p:sp>
      <p:sp>
        <p:nvSpPr>
          <p:cNvPr id="1641" name="Google Shape;1641;g294a025d0a6_0_96"/>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g294a025d0a6_0_14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Tasks</a:t>
            </a:r>
            <a:endParaRPr b="1"/>
          </a:p>
        </p:txBody>
      </p:sp>
      <p:sp>
        <p:nvSpPr>
          <p:cNvPr id="1648" name="Google Shape;1648;g294a025d0a6_0_149"/>
          <p:cNvSpPr txBox="1">
            <a:spLocks noGrp="1"/>
          </p:cNvSpPr>
          <p:nvPr>
            <p:ph type="body" idx="2"/>
          </p:nvPr>
        </p:nvSpPr>
        <p:spPr>
          <a:xfrm>
            <a:off x="6790950" y="1411000"/>
            <a:ext cx="4389300" cy="4849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200">
                <a:solidFill>
                  <a:srgbClr val="374151"/>
                </a:solidFill>
              </a:rPr>
              <a:t>Which of the following are features of Snowflake tasks? (Select all that apply)</a:t>
            </a:r>
            <a:endParaRPr sz="1200">
              <a:solidFill>
                <a:srgbClr val="333333"/>
              </a:solidFill>
            </a:endParaRPr>
          </a:p>
          <a:p>
            <a:pPr marL="0" lvl="0" indent="0" algn="l" rtl="0">
              <a:lnSpc>
                <a:spcPct val="115000"/>
              </a:lnSpc>
              <a:spcBef>
                <a:spcPts val="1500"/>
              </a:spcBef>
              <a:spcAft>
                <a:spcPts val="0"/>
              </a:spcAft>
              <a:buNone/>
            </a:pPr>
            <a:r>
              <a:rPr lang="en-US" sz="1200">
                <a:solidFill>
                  <a:srgbClr val="374151"/>
                </a:solidFill>
                <a:highlight>
                  <a:srgbClr val="FFFF00"/>
                </a:highlight>
              </a:rPr>
              <a:t>A) Support for cron-like scheduling</a:t>
            </a:r>
            <a:endParaRPr sz="1200">
              <a:solidFill>
                <a:srgbClr val="374151"/>
              </a:solidFill>
              <a:highlight>
                <a:srgbClr val="FFFF00"/>
              </a:highlight>
            </a:endParaRPr>
          </a:p>
          <a:p>
            <a:pPr marL="0" lvl="0" indent="0" algn="l" rtl="0">
              <a:lnSpc>
                <a:spcPct val="115000"/>
              </a:lnSpc>
              <a:spcBef>
                <a:spcPts val="1500"/>
              </a:spcBef>
              <a:spcAft>
                <a:spcPts val="0"/>
              </a:spcAft>
              <a:buNone/>
            </a:pPr>
            <a:r>
              <a:rPr lang="en-US" sz="1200">
                <a:solidFill>
                  <a:srgbClr val="374151"/>
                </a:solidFill>
              </a:rPr>
              <a:t>B) Real-time data streaming</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highlight>
                  <a:srgbClr val="FFFF00"/>
                </a:highlight>
              </a:rPr>
              <a:t>C) Ability to chain tasks together</a:t>
            </a:r>
            <a:endParaRPr sz="1200">
              <a:solidFill>
                <a:srgbClr val="374151"/>
              </a:solidFill>
              <a:highlight>
                <a:srgbClr val="FFFF00"/>
              </a:highlight>
            </a:endParaRPr>
          </a:p>
          <a:p>
            <a:pPr marL="0" lvl="0" indent="0" algn="l" rtl="0">
              <a:lnSpc>
                <a:spcPct val="115000"/>
              </a:lnSpc>
              <a:spcBef>
                <a:spcPts val="1500"/>
              </a:spcBef>
              <a:spcAft>
                <a:spcPts val="0"/>
              </a:spcAft>
              <a:buNone/>
            </a:pPr>
            <a:r>
              <a:rPr lang="en-US" sz="1200">
                <a:solidFill>
                  <a:srgbClr val="374151"/>
                </a:solidFill>
              </a:rPr>
              <a:t>D) Automatic scaling of compute resources</a:t>
            </a:r>
            <a:endParaRPr sz="120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en-US" sz="900">
                <a:solidFill>
                  <a:schemeClr val="dk1"/>
                </a:solidFill>
                <a:latin typeface="Roboto"/>
                <a:ea typeface="Roboto"/>
                <a:cs typeface="Roboto"/>
                <a:sym typeface="Roboto"/>
              </a:rPr>
              <a:t>Explanation</a:t>
            </a:r>
            <a:r>
              <a:rPr lang="en-US" sz="900">
                <a:solidFill>
                  <a:srgbClr val="374151"/>
                </a:solidFill>
                <a:latin typeface="Roboto"/>
                <a:ea typeface="Roboto"/>
                <a:cs typeface="Roboto"/>
                <a:sym typeface="Roboto"/>
              </a:rPr>
              <a:t>:</a:t>
            </a:r>
            <a:endParaRPr sz="900">
              <a:solidFill>
                <a:srgbClr val="374151"/>
              </a:solidFill>
              <a:latin typeface="Roboto"/>
              <a:ea typeface="Roboto"/>
              <a:cs typeface="Roboto"/>
              <a:sym typeface="Roboto"/>
            </a:endParaRPr>
          </a:p>
          <a:p>
            <a:pPr marL="457200" lvl="0" indent="-285750" algn="l" rtl="0">
              <a:lnSpc>
                <a:spcPct val="115000"/>
              </a:lnSpc>
              <a:spcBef>
                <a:spcPts val="1500"/>
              </a:spcBef>
              <a:spcAft>
                <a:spcPts val="0"/>
              </a:spcAft>
              <a:buClr>
                <a:srgbClr val="374151"/>
              </a:buClr>
              <a:buSzPts val="900"/>
              <a:buFont typeface="Roboto"/>
              <a:buChar char="●"/>
            </a:pPr>
            <a:r>
              <a:rPr lang="en-US" sz="900">
                <a:solidFill>
                  <a:srgbClr val="374151"/>
                </a:solidFill>
                <a:latin typeface="Roboto"/>
                <a:ea typeface="Roboto"/>
                <a:cs typeface="Roboto"/>
                <a:sym typeface="Roboto"/>
              </a:rPr>
              <a:t>A) Snowflake tasks support cron-like scheduling, allowing users to specify execution times using a cron expression.</a:t>
            </a:r>
            <a:endParaRPr sz="900">
              <a:solidFill>
                <a:srgbClr val="374151"/>
              </a:solidFill>
              <a:latin typeface="Roboto"/>
              <a:ea typeface="Roboto"/>
              <a:cs typeface="Roboto"/>
              <a:sym typeface="Roboto"/>
            </a:endParaRPr>
          </a:p>
          <a:p>
            <a:pPr marL="457200" lvl="0" indent="-285750" algn="l" rtl="0">
              <a:lnSpc>
                <a:spcPct val="115000"/>
              </a:lnSpc>
              <a:spcBef>
                <a:spcPts val="0"/>
              </a:spcBef>
              <a:spcAft>
                <a:spcPts val="0"/>
              </a:spcAft>
              <a:buClr>
                <a:srgbClr val="374151"/>
              </a:buClr>
              <a:buSzPts val="900"/>
              <a:buFont typeface="Roboto"/>
              <a:buChar char="●"/>
            </a:pPr>
            <a:r>
              <a:rPr lang="en-US" sz="900">
                <a:solidFill>
                  <a:srgbClr val="374151"/>
                </a:solidFill>
                <a:latin typeface="Roboto"/>
                <a:ea typeface="Roboto"/>
                <a:cs typeface="Roboto"/>
                <a:sym typeface="Roboto"/>
              </a:rPr>
              <a:t>B) Real-time data streaming is not a direct feature of tasks; it's more related to data ingestion mechanisms.</a:t>
            </a:r>
            <a:endParaRPr sz="900">
              <a:solidFill>
                <a:srgbClr val="374151"/>
              </a:solidFill>
              <a:latin typeface="Roboto"/>
              <a:ea typeface="Roboto"/>
              <a:cs typeface="Roboto"/>
              <a:sym typeface="Roboto"/>
            </a:endParaRPr>
          </a:p>
          <a:p>
            <a:pPr marL="457200" lvl="0" indent="-285750" algn="l" rtl="0">
              <a:lnSpc>
                <a:spcPct val="115000"/>
              </a:lnSpc>
              <a:spcBef>
                <a:spcPts val="0"/>
              </a:spcBef>
              <a:spcAft>
                <a:spcPts val="0"/>
              </a:spcAft>
              <a:buClr>
                <a:srgbClr val="374151"/>
              </a:buClr>
              <a:buSzPts val="900"/>
              <a:buFont typeface="Roboto"/>
              <a:buChar char="●"/>
            </a:pPr>
            <a:r>
              <a:rPr lang="en-US" sz="900">
                <a:solidFill>
                  <a:srgbClr val="374151"/>
                </a:solidFill>
                <a:latin typeface="Roboto"/>
                <a:ea typeface="Roboto"/>
                <a:cs typeface="Roboto"/>
                <a:sym typeface="Roboto"/>
              </a:rPr>
              <a:t>C) Tasks can be chained together, meaning the completion of one task can trigger the execution of another.</a:t>
            </a:r>
            <a:endParaRPr sz="900">
              <a:solidFill>
                <a:srgbClr val="374151"/>
              </a:solidFill>
              <a:latin typeface="Roboto"/>
              <a:ea typeface="Roboto"/>
              <a:cs typeface="Roboto"/>
              <a:sym typeface="Roboto"/>
            </a:endParaRPr>
          </a:p>
          <a:p>
            <a:pPr marL="457200" lvl="0" indent="-285750" algn="l" rtl="0">
              <a:lnSpc>
                <a:spcPct val="115000"/>
              </a:lnSpc>
              <a:spcBef>
                <a:spcPts val="0"/>
              </a:spcBef>
              <a:spcAft>
                <a:spcPts val="0"/>
              </a:spcAft>
              <a:buClr>
                <a:srgbClr val="374151"/>
              </a:buClr>
              <a:buSzPts val="900"/>
              <a:buFont typeface="Roboto"/>
              <a:buChar char="●"/>
            </a:pPr>
            <a:r>
              <a:rPr lang="en-US" sz="900">
                <a:solidFill>
                  <a:srgbClr val="374151"/>
                </a:solidFill>
                <a:latin typeface="Roboto"/>
                <a:ea typeface="Roboto"/>
                <a:cs typeface="Roboto"/>
                <a:sym typeface="Roboto"/>
              </a:rPr>
              <a:t>D) Automatic scaling of compute resources is a feature of Snowflake's warehouses, not directly related to tasks.</a:t>
            </a:r>
            <a:endParaRPr sz="9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SzPts val="1500"/>
              <a:buNone/>
            </a:pPr>
            <a:endParaRPr sz="1867">
              <a:solidFill>
                <a:srgbClr val="4D4D4D"/>
              </a:solidFill>
              <a:highlight>
                <a:schemeClr val="lt1"/>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649" name="Google Shape;1649;g294a025d0a6_0_14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650" name="Google Shape;1650;g294a025d0a6_0_14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76</a:t>
            </a:fld>
            <a:endParaRPr>
              <a:solidFill>
                <a:srgbClr val="595959"/>
              </a:solidFill>
            </a:endParaRPr>
          </a:p>
        </p:txBody>
      </p:sp>
      <p:sp>
        <p:nvSpPr>
          <p:cNvPr id="1651" name="Google Shape;1651;g294a025d0a6_0_14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g294a025d0a6_0_117"/>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Tasks</a:t>
            </a:r>
            <a:endParaRPr b="1"/>
          </a:p>
        </p:txBody>
      </p:sp>
      <p:sp>
        <p:nvSpPr>
          <p:cNvPr id="1658" name="Google Shape;1658;g294a025d0a6_0_117"/>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400">
                <a:solidFill>
                  <a:schemeClr val="dk1"/>
                </a:solidFill>
              </a:rPr>
              <a:t>How can tasks in Snowflake be triggered? (Select all that apply)</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A) At a specific time using a schedule</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B) By an external event or API call</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C) By the completion of another task</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D) Manually by a database administrator</a:t>
            </a:r>
            <a:endParaRPr sz="1400">
              <a:solidFill>
                <a:srgbClr val="37415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SzPts val="1500"/>
              <a:buNone/>
            </a:pPr>
            <a:endParaRPr sz="1867">
              <a:solidFill>
                <a:srgbClr val="4D4D4D"/>
              </a:solidFill>
              <a:highlight>
                <a:schemeClr val="lt1"/>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659" name="Google Shape;1659;g294a025d0a6_0_117"/>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660" name="Google Shape;1660;g294a025d0a6_0_117"/>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77</a:t>
            </a:fld>
            <a:endParaRPr>
              <a:solidFill>
                <a:srgbClr val="595959"/>
              </a:solidFill>
            </a:endParaRPr>
          </a:p>
        </p:txBody>
      </p:sp>
      <p:sp>
        <p:nvSpPr>
          <p:cNvPr id="1661" name="Google Shape;1661;g294a025d0a6_0_117"/>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g294a025d0a6_0_168"/>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Tasks</a:t>
            </a:r>
            <a:endParaRPr b="1"/>
          </a:p>
        </p:txBody>
      </p:sp>
      <p:sp>
        <p:nvSpPr>
          <p:cNvPr id="1668" name="Google Shape;1668;g294a025d0a6_0_168"/>
          <p:cNvSpPr txBox="1">
            <a:spLocks noGrp="1"/>
          </p:cNvSpPr>
          <p:nvPr>
            <p:ph type="body" idx="2"/>
          </p:nvPr>
        </p:nvSpPr>
        <p:spPr>
          <a:xfrm>
            <a:off x="6790950" y="1411001"/>
            <a:ext cx="4389300" cy="5008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200">
                <a:solidFill>
                  <a:schemeClr val="dk1"/>
                </a:solidFill>
              </a:rPr>
              <a:t>How can tasks in Snowflake be triggered? (Select all that apply)</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highlight>
                  <a:srgbClr val="FFFF00"/>
                </a:highlight>
              </a:rPr>
              <a:t>A) At a specific time using a schedule</a:t>
            </a:r>
            <a:endParaRPr sz="1200">
              <a:solidFill>
                <a:srgbClr val="374151"/>
              </a:solidFill>
              <a:highlight>
                <a:srgbClr val="FFFF00"/>
              </a:highlight>
            </a:endParaRPr>
          </a:p>
          <a:p>
            <a:pPr marL="0" lvl="0" indent="0" algn="l" rtl="0">
              <a:lnSpc>
                <a:spcPct val="115000"/>
              </a:lnSpc>
              <a:spcBef>
                <a:spcPts val="1500"/>
              </a:spcBef>
              <a:spcAft>
                <a:spcPts val="0"/>
              </a:spcAft>
              <a:buNone/>
            </a:pPr>
            <a:r>
              <a:rPr lang="en-US" sz="1200">
                <a:solidFill>
                  <a:srgbClr val="374151"/>
                </a:solidFill>
              </a:rPr>
              <a:t>B) By an external event or API call</a:t>
            </a:r>
            <a:endParaRPr sz="1200">
              <a:solidFill>
                <a:srgbClr val="374151"/>
              </a:solidFill>
            </a:endParaRPr>
          </a:p>
          <a:p>
            <a:pPr marL="0" lvl="0" indent="0" algn="l" rtl="0">
              <a:lnSpc>
                <a:spcPct val="115000"/>
              </a:lnSpc>
              <a:spcBef>
                <a:spcPts val="1500"/>
              </a:spcBef>
              <a:spcAft>
                <a:spcPts val="0"/>
              </a:spcAft>
              <a:buNone/>
            </a:pPr>
            <a:r>
              <a:rPr lang="en-US" sz="1200">
                <a:solidFill>
                  <a:srgbClr val="374151"/>
                </a:solidFill>
                <a:highlight>
                  <a:srgbClr val="FFFF00"/>
                </a:highlight>
              </a:rPr>
              <a:t>C) By the completion of another task</a:t>
            </a:r>
            <a:endParaRPr sz="1200">
              <a:solidFill>
                <a:srgbClr val="374151"/>
              </a:solidFill>
              <a:highlight>
                <a:srgbClr val="FFFF00"/>
              </a:highlight>
            </a:endParaRPr>
          </a:p>
          <a:p>
            <a:pPr marL="0" lvl="0" indent="0" algn="l" rtl="0">
              <a:lnSpc>
                <a:spcPct val="115000"/>
              </a:lnSpc>
              <a:spcBef>
                <a:spcPts val="1500"/>
              </a:spcBef>
              <a:spcAft>
                <a:spcPts val="0"/>
              </a:spcAft>
              <a:buNone/>
            </a:pPr>
            <a:r>
              <a:rPr lang="en-US" sz="1200">
                <a:solidFill>
                  <a:srgbClr val="374151"/>
                </a:solidFill>
              </a:rPr>
              <a:t>D) Manually by a database administrator</a:t>
            </a:r>
            <a:endParaRPr sz="120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en-US" sz="1000">
                <a:solidFill>
                  <a:schemeClr val="dk1"/>
                </a:solidFill>
              </a:rPr>
              <a:t>Explanation</a:t>
            </a:r>
            <a:r>
              <a:rPr lang="en-US" sz="1000">
                <a:solidFill>
                  <a:srgbClr val="374151"/>
                </a:solidFill>
              </a:rPr>
              <a:t>:</a:t>
            </a:r>
            <a:endParaRPr sz="1000">
              <a:solidFill>
                <a:srgbClr val="374151"/>
              </a:solidFill>
            </a:endParaRPr>
          </a:p>
          <a:p>
            <a:pPr marL="457200" lvl="0" indent="-292100" algn="l" rtl="0">
              <a:lnSpc>
                <a:spcPct val="115000"/>
              </a:lnSpc>
              <a:spcBef>
                <a:spcPts val="1500"/>
              </a:spcBef>
              <a:spcAft>
                <a:spcPts val="0"/>
              </a:spcAft>
              <a:buClr>
                <a:srgbClr val="374151"/>
              </a:buClr>
              <a:buSzPts val="1000"/>
              <a:buFont typeface="Arial"/>
              <a:buChar char="●"/>
            </a:pPr>
            <a:r>
              <a:rPr lang="en-US" sz="1000">
                <a:solidFill>
                  <a:srgbClr val="374151"/>
                </a:solidFill>
              </a:rPr>
              <a:t>A) Tasks can be scheduled to run at specific times using cron-like scheduling expressions.</a:t>
            </a:r>
            <a:endParaRPr sz="1000">
              <a:solidFill>
                <a:srgbClr val="374151"/>
              </a:solidFill>
            </a:endParaRPr>
          </a:p>
          <a:p>
            <a:pPr marL="457200" lvl="0" indent="-292100" algn="l" rtl="0">
              <a:lnSpc>
                <a:spcPct val="115000"/>
              </a:lnSpc>
              <a:spcBef>
                <a:spcPts val="0"/>
              </a:spcBef>
              <a:spcAft>
                <a:spcPts val="0"/>
              </a:spcAft>
              <a:buClr>
                <a:srgbClr val="374151"/>
              </a:buClr>
              <a:buSzPts val="1000"/>
              <a:buFont typeface="Arial"/>
              <a:buChar char="●"/>
            </a:pPr>
            <a:r>
              <a:rPr lang="en-US" sz="1000">
                <a:solidFill>
                  <a:srgbClr val="374151"/>
                </a:solidFill>
              </a:rPr>
              <a:t>B) Tasks are not typically triggered by external events or API calls; they rely on schedules or dependencies within Snowflake.</a:t>
            </a:r>
            <a:endParaRPr sz="1000">
              <a:solidFill>
                <a:srgbClr val="374151"/>
              </a:solidFill>
            </a:endParaRPr>
          </a:p>
          <a:p>
            <a:pPr marL="457200" lvl="0" indent="-292100" algn="l" rtl="0">
              <a:lnSpc>
                <a:spcPct val="115000"/>
              </a:lnSpc>
              <a:spcBef>
                <a:spcPts val="0"/>
              </a:spcBef>
              <a:spcAft>
                <a:spcPts val="0"/>
              </a:spcAft>
              <a:buClr>
                <a:srgbClr val="374151"/>
              </a:buClr>
              <a:buSzPts val="1000"/>
              <a:buFont typeface="Arial"/>
              <a:buChar char="●"/>
            </a:pPr>
            <a:r>
              <a:rPr lang="en-US" sz="1000">
                <a:solidFill>
                  <a:srgbClr val="374151"/>
                </a:solidFill>
              </a:rPr>
              <a:t>C) One task can trigger another, creating a chain of tasks where the completion of one leads to the start of the next.</a:t>
            </a:r>
            <a:endParaRPr sz="1000">
              <a:solidFill>
                <a:srgbClr val="374151"/>
              </a:solidFill>
            </a:endParaRPr>
          </a:p>
          <a:p>
            <a:pPr marL="457200" lvl="0" indent="-292100" algn="l" rtl="0">
              <a:lnSpc>
                <a:spcPct val="115000"/>
              </a:lnSpc>
              <a:spcBef>
                <a:spcPts val="0"/>
              </a:spcBef>
              <a:spcAft>
                <a:spcPts val="0"/>
              </a:spcAft>
              <a:buClr>
                <a:srgbClr val="374151"/>
              </a:buClr>
              <a:buSzPts val="1000"/>
              <a:buFont typeface="Arial"/>
              <a:buChar char="●"/>
            </a:pPr>
            <a:r>
              <a:rPr lang="en-US" sz="1000">
                <a:solidFill>
                  <a:srgbClr val="374151"/>
                </a:solidFill>
              </a:rPr>
              <a:t>D) Tasks are not typically triggered manually by administrators; they are designed for automation.</a:t>
            </a:r>
            <a:endParaRPr sz="1000">
              <a:solidFill>
                <a:srgbClr val="37415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SzPts val="1500"/>
              <a:buNone/>
            </a:pPr>
            <a:endParaRPr sz="1867">
              <a:solidFill>
                <a:srgbClr val="4D4D4D"/>
              </a:solidFill>
              <a:highlight>
                <a:schemeClr val="lt1"/>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669" name="Google Shape;1669;g294a025d0a6_0_168"/>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670" name="Google Shape;1670;g294a025d0a6_0_168"/>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78</a:t>
            </a:fld>
            <a:endParaRPr>
              <a:solidFill>
                <a:srgbClr val="595959"/>
              </a:solidFill>
            </a:endParaRPr>
          </a:p>
        </p:txBody>
      </p:sp>
      <p:sp>
        <p:nvSpPr>
          <p:cNvPr id="1671" name="Google Shape;1671;g294a025d0a6_0_168"/>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g294a025d0a6_0_128"/>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Tasks</a:t>
            </a:r>
            <a:endParaRPr b="1"/>
          </a:p>
        </p:txBody>
      </p:sp>
      <p:sp>
        <p:nvSpPr>
          <p:cNvPr id="1678" name="Google Shape;1678;g294a025d0a6_0_128"/>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400">
                <a:solidFill>
                  <a:srgbClr val="374151"/>
                </a:solidFill>
              </a:rPr>
              <a:t>In Snowflake, what can be a consequence of improperly managed task schedules?</a:t>
            </a:r>
            <a:endParaRPr sz="1400">
              <a:solidFill>
                <a:schemeClr val="dk1"/>
              </a:solidFill>
            </a:endParaRPr>
          </a:p>
          <a:p>
            <a:pPr marL="0" lvl="0" indent="0" algn="l" rtl="0">
              <a:lnSpc>
                <a:spcPct val="115000"/>
              </a:lnSpc>
              <a:spcBef>
                <a:spcPts val="1500"/>
              </a:spcBef>
              <a:spcAft>
                <a:spcPts val="0"/>
              </a:spcAft>
              <a:buNone/>
            </a:pPr>
            <a:r>
              <a:rPr lang="en-US" sz="1400">
                <a:solidFill>
                  <a:srgbClr val="374151"/>
                </a:solidFill>
              </a:rPr>
              <a:t>A) Reduced data security</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B) Overutilization of compute resources</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C) Automatic deletion of data</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D) Increased storage costs</a:t>
            </a:r>
            <a:endParaRPr sz="1400">
              <a:solidFill>
                <a:srgbClr val="37415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SzPts val="1500"/>
              <a:buNone/>
            </a:pPr>
            <a:endParaRPr sz="1867">
              <a:solidFill>
                <a:srgbClr val="4D4D4D"/>
              </a:solidFill>
              <a:highlight>
                <a:schemeClr val="lt1"/>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679" name="Google Shape;1679;g294a025d0a6_0_128"/>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680" name="Google Shape;1680;g294a025d0a6_0_128"/>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79</a:t>
            </a:fld>
            <a:endParaRPr>
              <a:solidFill>
                <a:srgbClr val="595959"/>
              </a:solidFill>
            </a:endParaRPr>
          </a:p>
        </p:txBody>
      </p:sp>
      <p:sp>
        <p:nvSpPr>
          <p:cNvPr id="1681" name="Google Shape;1681;g294a025d0a6_0_128"/>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g28d0cec9f8b_0_33"/>
          <p:cNvSpPr txBox="1">
            <a:spLocks noGrp="1"/>
          </p:cNvSpPr>
          <p:nvPr>
            <p:ph type="title"/>
          </p:nvPr>
        </p:nvSpPr>
        <p:spPr>
          <a:xfrm>
            <a:off x="609600" y="152718"/>
            <a:ext cx="8013300" cy="7299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2"/>
              </a:buClr>
              <a:buSzPct val="100000"/>
              <a:buFont typeface="Arial Black"/>
              <a:buNone/>
            </a:pPr>
            <a:r>
              <a:rPr lang="en-US" sz="4400"/>
              <a:t>Exam Breakdown</a:t>
            </a:r>
            <a:endParaRPr/>
          </a:p>
        </p:txBody>
      </p:sp>
      <p:sp>
        <p:nvSpPr>
          <p:cNvPr id="1036" name="Google Shape;1036;g28d0cec9f8b_0_33"/>
          <p:cNvSpPr txBox="1"/>
          <p:nvPr/>
        </p:nvSpPr>
        <p:spPr>
          <a:xfrm>
            <a:off x="724300" y="882625"/>
            <a:ext cx="10632600" cy="5068800"/>
          </a:xfrm>
          <a:prstGeom prst="rect">
            <a:avLst/>
          </a:prstGeom>
          <a:noFill/>
          <a:ln>
            <a:noFill/>
          </a:ln>
        </p:spPr>
        <p:txBody>
          <a:bodyPr spcFirstLastPara="1" wrap="square" lIns="0" tIns="0" rIns="0" bIns="0" anchor="t" anchorCtr="0">
            <a:normAutofit fontScale="62500" lnSpcReduction="20000"/>
          </a:bodyPr>
          <a:lstStyle/>
          <a:p>
            <a:pPr marL="0" lvl="0" indent="0" algn="l" rtl="0">
              <a:lnSpc>
                <a:spcPct val="115000"/>
              </a:lnSpc>
              <a:spcBef>
                <a:spcPts val="0"/>
              </a:spcBef>
              <a:spcAft>
                <a:spcPts val="0"/>
              </a:spcAft>
              <a:buNone/>
            </a:pPr>
            <a:br>
              <a:rPr lang="en-US" sz="2344" dirty="0">
                <a:solidFill>
                  <a:schemeClr val="dk1"/>
                </a:solidFill>
                <a:highlight>
                  <a:srgbClr val="FFFFFF"/>
                </a:highlight>
              </a:rPr>
            </a:br>
            <a:r>
              <a:rPr lang="en-US" sz="2344" dirty="0">
                <a:solidFill>
                  <a:schemeClr val="dk1"/>
                </a:solidFill>
                <a:highlight>
                  <a:srgbClr val="FFFFFF"/>
                </a:highlight>
              </a:rPr>
              <a:t>Total Number of Questions: 65</a:t>
            </a:r>
            <a:endParaRPr sz="2344" dirty="0">
              <a:solidFill>
                <a:schemeClr val="dk1"/>
              </a:solidFill>
              <a:highlight>
                <a:srgbClr val="FFFFFF"/>
              </a:highlight>
            </a:endParaRPr>
          </a:p>
          <a:p>
            <a:pPr marL="0" lvl="0" indent="0" algn="l" rtl="0">
              <a:lnSpc>
                <a:spcPct val="115000"/>
              </a:lnSpc>
              <a:spcBef>
                <a:spcPts val="0"/>
              </a:spcBef>
              <a:spcAft>
                <a:spcPts val="0"/>
              </a:spcAft>
              <a:buNone/>
            </a:pPr>
            <a:br>
              <a:rPr lang="en-US" sz="2344" dirty="0">
                <a:solidFill>
                  <a:schemeClr val="dk1"/>
                </a:solidFill>
                <a:highlight>
                  <a:srgbClr val="FFFFFF"/>
                </a:highlight>
              </a:rPr>
            </a:br>
            <a:r>
              <a:rPr lang="en-US" sz="2344" dirty="0">
                <a:solidFill>
                  <a:schemeClr val="dk1"/>
                </a:solidFill>
                <a:highlight>
                  <a:srgbClr val="FFFFFF"/>
                </a:highlight>
              </a:rPr>
              <a:t>Question Types: Multiple Select, Multiple Choice</a:t>
            </a:r>
            <a:endParaRPr sz="2344" dirty="0">
              <a:solidFill>
                <a:schemeClr val="dk1"/>
              </a:solidFill>
              <a:highlight>
                <a:srgbClr val="FFFFFF"/>
              </a:highlight>
            </a:endParaRPr>
          </a:p>
          <a:p>
            <a:pPr marL="0" lvl="0" indent="0" algn="l" rtl="0">
              <a:lnSpc>
                <a:spcPct val="115000"/>
              </a:lnSpc>
              <a:spcBef>
                <a:spcPts val="0"/>
              </a:spcBef>
              <a:spcAft>
                <a:spcPts val="0"/>
              </a:spcAft>
              <a:buNone/>
            </a:pPr>
            <a:br>
              <a:rPr lang="en-US" sz="2344" dirty="0">
                <a:solidFill>
                  <a:schemeClr val="dk1"/>
                </a:solidFill>
                <a:highlight>
                  <a:srgbClr val="FFFFFF"/>
                </a:highlight>
              </a:rPr>
            </a:br>
            <a:r>
              <a:rPr lang="en-US" sz="2344" dirty="0">
                <a:solidFill>
                  <a:schemeClr val="dk1"/>
                </a:solidFill>
                <a:highlight>
                  <a:srgbClr val="FFFFFF"/>
                </a:highlight>
              </a:rPr>
              <a:t>Time Limit: 115 minutes</a:t>
            </a:r>
            <a:endParaRPr sz="2344" dirty="0">
              <a:solidFill>
                <a:schemeClr val="dk1"/>
              </a:solidFill>
              <a:highlight>
                <a:srgbClr val="FFFFFF"/>
              </a:highlight>
            </a:endParaRPr>
          </a:p>
          <a:p>
            <a:pPr marL="0" lvl="0" indent="0" algn="l" rtl="0">
              <a:lnSpc>
                <a:spcPct val="115000"/>
              </a:lnSpc>
              <a:spcBef>
                <a:spcPts val="0"/>
              </a:spcBef>
              <a:spcAft>
                <a:spcPts val="0"/>
              </a:spcAft>
              <a:buNone/>
            </a:pPr>
            <a:endParaRPr sz="2344" dirty="0">
              <a:solidFill>
                <a:schemeClr val="dk1"/>
              </a:solidFill>
              <a:highlight>
                <a:srgbClr val="FFFFFF"/>
              </a:highlight>
            </a:endParaRPr>
          </a:p>
          <a:p>
            <a:pPr marL="0" lvl="0" indent="0" algn="l" rtl="0">
              <a:lnSpc>
                <a:spcPct val="115000"/>
              </a:lnSpc>
              <a:spcBef>
                <a:spcPts val="0"/>
              </a:spcBef>
              <a:spcAft>
                <a:spcPts val="0"/>
              </a:spcAft>
              <a:buNone/>
            </a:pPr>
            <a:r>
              <a:rPr lang="en-US" sz="2344" dirty="0">
                <a:solidFill>
                  <a:schemeClr val="dk1"/>
                </a:solidFill>
                <a:highlight>
                  <a:srgbClr val="FFFFFF"/>
                </a:highlight>
              </a:rPr>
              <a:t>Language: English</a:t>
            </a:r>
            <a:endParaRPr sz="2344" dirty="0">
              <a:solidFill>
                <a:schemeClr val="dk1"/>
              </a:solidFill>
              <a:highlight>
                <a:srgbClr val="FFFFFF"/>
              </a:highlight>
            </a:endParaRPr>
          </a:p>
          <a:p>
            <a:pPr marL="0" lvl="0" indent="0" algn="l" rtl="0">
              <a:lnSpc>
                <a:spcPct val="115000"/>
              </a:lnSpc>
              <a:spcBef>
                <a:spcPts val="0"/>
              </a:spcBef>
              <a:spcAft>
                <a:spcPts val="0"/>
              </a:spcAft>
              <a:buNone/>
            </a:pPr>
            <a:br>
              <a:rPr lang="en-US" sz="2344" dirty="0">
                <a:solidFill>
                  <a:schemeClr val="dk1"/>
                </a:solidFill>
                <a:highlight>
                  <a:srgbClr val="FFFFFF"/>
                </a:highlight>
              </a:rPr>
            </a:br>
            <a:r>
              <a:rPr lang="en-US" sz="2344" dirty="0">
                <a:solidFill>
                  <a:schemeClr val="dk1"/>
                </a:solidFill>
                <a:highlight>
                  <a:srgbClr val="FFFFFF"/>
                </a:highlight>
              </a:rPr>
              <a:t>Registration fee: $375 USD</a:t>
            </a:r>
            <a:endParaRPr sz="2344" dirty="0">
              <a:solidFill>
                <a:schemeClr val="dk1"/>
              </a:solidFill>
              <a:highlight>
                <a:srgbClr val="FFFFFF"/>
              </a:highlight>
            </a:endParaRPr>
          </a:p>
          <a:p>
            <a:pPr marL="0" lvl="0" indent="0" algn="l" rtl="0">
              <a:lnSpc>
                <a:spcPct val="115000"/>
              </a:lnSpc>
              <a:spcBef>
                <a:spcPts val="0"/>
              </a:spcBef>
              <a:spcAft>
                <a:spcPts val="0"/>
              </a:spcAft>
              <a:buNone/>
            </a:pPr>
            <a:br>
              <a:rPr lang="en-US" sz="2344" dirty="0">
                <a:solidFill>
                  <a:schemeClr val="dk1"/>
                </a:solidFill>
                <a:highlight>
                  <a:srgbClr val="FFFFFF"/>
                </a:highlight>
              </a:rPr>
            </a:br>
            <a:r>
              <a:rPr lang="en-US" sz="2344" dirty="0">
                <a:solidFill>
                  <a:schemeClr val="dk1"/>
                </a:solidFill>
                <a:highlight>
                  <a:srgbClr val="FFFFFF"/>
                </a:highlight>
              </a:rPr>
              <a:t>Passing Score: 750 + Scaled Scoring from 0 - 1000</a:t>
            </a:r>
            <a:endParaRPr sz="2344" dirty="0">
              <a:solidFill>
                <a:schemeClr val="dk1"/>
              </a:solidFill>
              <a:highlight>
                <a:srgbClr val="FFFFFF"/>
              </a:highlight>
            </a:endParaRPr>
          </a:p>
          <a:p>
            <a:pPr marL="0" lvl="0" indent="0" algn="l" rtl="0">
              <a:lnSpc>
                <a:spcPct val="115000"/>
              </a:lnSpc>
              <a:spcBef>
                <a:spcPts val="0"/>
              </a:spcBef>
              <a:spcAft>
                <a:spcPts val="0"/>
              </a:spcAft>
              <a:buNone/>
            </a:pPr>
            <a:br>
              <a:rPr lang="en-US" sz="2344" dirty="0">
                <a:solidFill>
                  <a:schemeClr val="dk1"/>
                </a:solidFill>
                <a:highlight>
                  <a:srgbClr val="FFFFFF"/>
                </a:highlight>
              </a:rPr>
            </a:br>
            <a:r>
              <a:rPr lang="en-US" sz="2344" dirty="0">
                <a:solidFill>
                  <a:schemeClr val="dk1"/>
                </a:solidFill>
                <a:highlight>
                  <a:srgbClr val="FFFFFF"/>
                </a:highlight>
              </a:rPr>
              <a:t>Unscored Content: Exams may include unscored items to gather statistical information for future use. These items are not identified on the form and do not impact your score, and additional time is factored into account for this content.</a:t>
            </a:r>
            <a:endParaRPr sz="2344" dirty="0">
              <a:solidFill>
                <a:schemeClr val="dk1"/>
              </a:solidFill>
              <a:highlight>
                <a:srgbClr val="FFFFFF"/>
              </a:highlight>
            </a:endParaRPr>
          </a:p>
          <a:p>
            <a:pPr marL="0" lvl="0" indent="0" algn="l" rtl="0">
              <a:lnSpc>
                <a:spcPct val="115000"/>
              </a:lnSpc>
              <a:spcBef>
                <a:spcPts val="0"/>
              </a:spcBef>
              <a:spcAft>
                <a:spcPts val="0"/>
              </a:spcAft>
              <a:buNone/>
            </a:pPr>
            <a:br>
              <a:rPr lang="en-US" sz="2344" dirty="0">
                <a:solidFill>
                  <a:schemeClr val="dk1"/>
                </a:solidFill>
                <a:highlight>
                  <a:srgbClr val="FFFFFF"/>
                </a:highlight>
              </a:rPr>
            </a:br>
            <a:r>
              <a:rPr lang="en-US" sz="2344" dirty="0">
                <a:solidFill>
                  <a:schemeClr val="dk1"/>
                </a:solidFill>
                <a:highlight>
                  <a:srgbClr val="FFFFFF"/>
                </a:highlight>
              </a:rPr>
              <a:t>Prerequisites:</a:t>
            </a:r>
            <a:r>
              <a:rPr lang="en-US" sz="2344" b="1" i="1" u="sng" dirty="0">
                <a:solidFill>
                  <a:schemeClr val="dk1"/>
                </a:solidFill>
                <a:highlight>
                  <a:srgbClr val="FFFFFF"/>
                </a:highlight>
              </a:rPr>
              <a:t> </a:t>
            </a:r>
            <a:r>
              <a:rPr lang="en-US" sz="2344" b="1" i="1" u="sng" dirty="0" err="1">
                <a:solidFill>
                  <a:schemeClr val="dk1"/>
                </a:solidFill>
                <a:highlight>
                  <a:srgbClr val="FFFFFF"/>
                </a:highlight>
              </a:rPr>
              <a:t>SnowPro</a:t>
            </a:r>
            <a:r>
              <a:rPr lang="en-US" sz="2344" b="1" i="1" u="sng" dirty="0">
                <a:solidFill>
                  <a:schemeClr val="dk1"/>
                </a:solidFill>
                <a:highlight>
                  <a:srgbClr val="FFFFFF"/>
                </a:highlight>
              </a:rPr>
              <a:t> Core Certified</a:t>
            </a:r>
            <a:endParaRPr sz="2344" b="1" i="1" u="sng" dirty="0">
              <a:solidFill>
                <a:schemeClr val="dk1"/>
              </a:solidFill>
              <a:highlight>
                <a:srgbClr val="FFFFFF"/>
              </a:highlight>
            </a:endParaRPr>
          </a:p>
          <a:p>
            <a:pPr marL="0" lvl="0" indent="0" algn="l" rtl="0">
              <a:lnSpc>
                <a:spcPct val="115000"/>
              </a:lnSpc>
              <a:spcBef>
                <a:spcPts val="0"/>
              </a:spcBef>
              <a:spcAft>
                <a:spcPts val="0"/>
              </a:spcAft>
              <a:buClr>
                <a:schemeClr val="dk1"/>
              </a:buClr>
              <a:buSzPct val="46914"/>
              <a:buFont typeface="Arial"/>
              <a:buNone/>
            </a:pPr>
            <a:br>
              <a:rPr lang="en-US" sz="2344" dirty="0">
                <a:solidFill>
                  <a:schemeClr val="dk1"/>
                </a:solidFill>
                <a:highlight>
                  <a:srgbClr val="FFFFFF"/>
                </a:highlight>
              </a:rPr>
            </a:br>
            <a:r>
              <a:rPr lang="en-US" sz="2344" dirty="0">
                <a:solidFill>
                  <a:schemeClr val="dk1"/>
                </a:solidFill>
                <a:highlight>
                  <a:srgbClr val="FFFFFF"/>
                </a:highlight>
              </a:rPr>
              <a:t>Delivery Options:</a:t>
            </a:r>
            <a:endParaRPr sz="2344" dirty="0">
              <a:solidFill>
                <a:schemeClr val="dk1"/>
              </a:solidFill>
              <a:highlight>
                <a:srgbClr val="FFFFFF"/>
              </a:highlight>
            </a:endParaRPr>
          </a:p>
          <a:p>
            <a:pPr marL="457200" lvl="0" indent="0" algn="l" rtl="0">
              <a:lnSpc>
                <a:spcPct val="115000"/>
              </a:lnSpc>
              <a:spcBef>
                <a:spcPts val="0"/>
              </a:spcBef>
              <a:spcAft>
                <a:spcPts val="0"/>
              </a:spcAft>
              <a:buNone/>
            </a:pPr>
            <a:endParaRPr sz="2344" b="1" dirty="0">
              <a:solidFill>
                <a:schemeClr val="dk1"/>
              </a:solidFill>
              <a:highlight>
                <a:srgbClr val="E1F5FB"/>
              </a:highlight>
            </a:endParaRPr>
          </a:p>
          <a:p>
            <a:pPr marL="457200" lvl="0" indent="-321654" algn="l" rtl="0">
              <a:lnSpc>
                <a:spcPct val="115000"/>
              </a:lnSpc>
              <a:spcBef>
                <a:spcPts val="0"/>
              </a:spcBef>
              <a:spcAft>
                <a:spcPts val="0"/>
              </a:spcAft>
              <a:buClr>
                <a:schemeClr val="dk1"/>
              </a:buClr>
              <a:buSzPct val="100000"/>
              <a:buFont typeface="Arial"/>
              <a:buChar char="●"/>
            </a:pPr>
            <a:r>
              <a:rPr lang="en-US" sz="2344" dirty="0">
                <a:solidFill>
                  <a:schemeClr val="dk1"/>
                </a:solidFill>
                <a:highlight>
                  <a:srgbClr val="FFFFFF"/>
                </a:highlight>
              </a:rPr>
              <a:t>Online Proctoring</a:t>
            </a:r>
            <a:endParaRPr sz="2344" dirty="0">
              <a:solidFill>
                <a:schemeClr val="dk1"/>
              </a:solidFill>
              <a:highlight>
                <a:srgbClr val="FFFFFF"/>
              </a:highlight>
            </a:endParaRPr>
          </a:p>
          <a:p>
            <a:pPr marL="457200" lvl="0" indent="-321654" algn="l" rtl="0">
              <a:lnSpc>
                <a:spcPct val="115000"/>
              </a:lnSpc>
              <a:spcBef>
                <a:spcPts val="0"/>
              </a:spcBef>
              <a:spcAft>
                <a:spcPts val="0"/>
              </a:spcAft>
              <a:buClr>
                <a:schemeClr val="dk1"/>
              </a:buClr>
              <a:buSzPct val="100000"/>
              <a:buFont typeface="Arial"/>
              <a:buChar char="●"/>
            </a:pPr>
            <a:r>
              <a:rPr lang="en-US" sz="2344" dirty="0">
                <a:solidFill>
                  <a:schemeClr val="dk1"/>
                </a:solidFill>
                <a:highlight>
                  <a:srgbClr val="FFFFFF"/>
                </a:highlight>
              </a:rPr>
              <a:t>Onsite Testing Centers</a:t>
            </a:r>
            <a:endParaRPr sz="2344" dirty="0">
              <a:solidFill>
                <a:schemeClr val="dk1"/>
              </a:solidFill>
              <a:highlight>
                <a:srgbClr val="FFFFFF"/>
              </a:highlight>
            </a:endParaRPr>
          </a:p>
          <a:p>
            <a:pPr marL="0" lvl="0" indent="0" algn="l" rtl="0">
              <a:lnSpc>
                <a:spcPct val="115000"/>
              </a:lnSpc>
              <a:spcBef>
                <a:spcPts val="0"/>
              </a:spcBef>
              <a:spcAft>
                <a:spcPts val="0"/>
              </a:spcAft>
              <a:buNone/>
            </a:pPr>
            <a:endParaRPr sz="1350" dirty="0">
              <a:solidFill>
                <a:srgbClr val="4C6168"/>
              </a:solidFill>
              <a:highlight>
                <a:srgbClr val="FFFFFF"/>
              </a:highlight>
              <a:latin typeface="Lato"/>
              <a:ea typeface="Lato"/>
              <a:cs typeface="Lato"/>
              <a:sym typeface="Lato"/>
            </a:endParaRPr>
          </a:p>
          <a:p>
            <a:pPr marL="101600" marR="0" lvl="0" indent="0" algn="l" rtl="0">
              <a:spcBef>
                <a:spcPts val="0"/>
              </a:spcBef>
              <a:spcAft>
                <a:spcPts val="0"/>
              </a:spcAft>
              <a:buClr>
                <a:schemeClr val="dk1"/>
              </a:buClr>
              <a:buSzPct val="100000"/>
              <a:buFont typeface="Arial"/>
              <a:buNone/>
            </a:pPr>
            <a:endParaRPr sz="1600" b="0" i="0" u="none" strike="noStrike" cap="none" dirty="0">
              <a:solidFill>
                <a:schemeClr val="dk1"/>
              </a:solidFill>
              <a:latin typeface="Calibri"/>
              <a:ea typeface="Calibri"/>
              <a:cs typeface="Calibri"/>
              <a:sym typeface="Calibri"/>
            </a:endParaRPr>
          </a:p>
        </p:txBody>
      </p:sp>
      <p:sp>
        <p:nvSpPr>
          <p:cNvPr id="1037" name="Google Shape;1037;g28d0cec9f8b_0_33"/>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8</a:t>
            </a:fld>
            <a:endParaRPr sz="2400" b="1" i="0" u="none" strike="noStrike" cap="none">
              <a:solidFill>
                <a:srgbClr val="D1282E"/>
              </a:solidFill>
              <a:latin typeface="Arial"/>
              <a:ea typeface="Arial"/>
              <a:cs typeface="Arial"/>
              <a:sym typeface="Arial"/>
            </a:endParaRPr>
          </a:p>
        </p:txBody>
      </p:sp>
      <p:sp>
        <p:nvSpPr>
          <p:cNvPr id="1038" name="Google Shape;1038;g28d0cec9f8b_0_33"/>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3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3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g294a025d0a6_0_178"/>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Tasks</a:t>
            </a:r>
            <a:endParaRPr b="1"/>
          </a:p>
        </p:txBody>
      </p:sp>
      <p:sp>
        <p:nvSpPr>
          <p:cNvPr id="1688" name="Google Shape;1688;g294a025d0a6_0_178"/>
          <p:cNvSpPr txBox="1">
            <a:spLocks noGrp="1"/>
          </p:cNvSpPr>
          <p:nvPr>
            <p:ph type="body" idx="2"/>
          </p:nvPr>
        </p:nvSpPr>
        <p:spPr>
          <a:xfrm>
            <a:off x="6790950" y="1411001"/>
            <a:ext cx="4389300" cy="4977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400">
                <a:solidFill>
                  <a:srgbClr val="374151"/>
                </a:solidFill>
              </a:rPr>
              <a:t>In Snowflake, what can be a consequence of improperly managed task schedules?</a:t>
            </a:r>
            <a:endParaRPr sz="1400">
              <a:solidFill>
                <a:schemeClr val="dk1"/>
              </a:solidFill>
            </a:endParaRPr>
          </a:p>
          <a:p>
            <a:pPr marL="0" lvl="0" indent="0" algn="l" rtl="0">
              <a:lnSpc>
                <a:spcPct val="115000"/>
              </a:lnSpc>
              <a:spcBef>
                <a:spcPts val="1500"/>
              </a:spcBef>
              <a:spcAft>
                <a:spcPts val="0"/>
              </a:spcAft>
              <a:buNone/>
            </a:pPr>
            <a:r>
              <a:rPr lang="en-US" sz="1400">
                <a:solidFill>
                  <a:srgbClr val="374151"/>
                </a:solidFill>
              </a:rPr>
              <a:t>A) Reduced data security</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highlight>
                  <a:srgbClr val="FFFF00"/>
                </a:highlight>
              </a:rPr>
              <a:t>B) Overutilization of compute resources</a:t>
            </a:r>
            <a:endParaRPr sz="1400">
              <a:solidFill>
                <a:srgbClr val="374151"/>
              </a:solidFill>
              <a:highlight>
                <a:srgbClr val="FFFF00"/>
              </a:highlight>
            </a:endParaRPr>
          </a:p>
          <a:p>
            <a:pPr marL="0" lvl="0" indent="0" algn="l" rtl="0">
              <a:lnSpc>
                <a:spcPct val="115000"/>
              </a:lnSpc>
              <a:spcBef>
                <a:spcPts val="1500"/>
              </a:spcBef>
              <a:spcAft>
                <a:spcPts val="0"/>
              </a:spcAft>
              <a:buNone/>
            </a:pPr>
            <a:r>
              <a:rPr lang="en-US" sz="1400">
                <a:solidFill>
                  <a:srgbClr val="374151"/>
                </a:solidFill>
              </a:rPr>
              <a:t>C) Automatic deletion of data</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D) Increased storage costs</a:t>
            </a:r>
            <a:endParaRPr sz="1400">
              <a:solidFill>
                <a:srgbClr val="374151"/>
              </a:solidFill>
            </a:endParaRPr>
          </a:p>
          <a:p>
            <a:pPr marL="0" lvl="0" indent="0" algn="l" rtl="0">
              <a:lnSpc>
                <a:spcPct val="115000"/>
              </a:lnSpc>
              <a:spcBef>
                <a:spcPts val="1500"/>
              </a:spcBef>
              <a:spcAft>
                <a:spcPts val="0"/>
              </a:spcAft>
              <a:buNone/>
            </a:pPr>
            <a:r>
              <a:rPr lang="en-US" sz="1200">
                <a:solidFill>
                  <a:schemeClr val="dk1"/>
                </a:solidFill>
                <a:latin typeface="Roboto"/>
                <a:ea typeface="Roboto"/>
                <a:cs typeface="Roboto"/>
                <a:sym typeface="Roboto"/>
              </a:rPr>
              <a:t>Explanation</a:t>
            </a:r>
            <a:r>
              <a:rPr lang="en-US" sz="1200">
                <a:solidFill>
                  <a:srgbClr val="374151"/>
                </a:solidFill>
                <a:latin typeface="Roboto"/>
                <a:ea typeface="Roboto"/>
                <a:cs typeface="Roboto"/>
                <a:sym typeface="Roboto"/>
              </a:rPr>
              <a:t>: Improperly managed task schedules can lead to overutilization of compute resources. For instance, if tasks are scheduled too frequently or overlap significantly, they can consume excessive compute power, potentially leading to higher costs and reduced efficiency. It doesn't directly affect data security, lead to automatic data deletion, or increase storage costs.</a:t>
            </a:r>
            <a:endParaRPr sz="1200">
              <a:solidFill>
                <a:srgbClr val="374151"/>
              </a:solidFill>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SzPts val="1500"/>
              <a:buNone/>
            </a:pPr>
            <a:endParaRPr sz="1867">
              <a:solidFill>
                <a:srgbClr val="4D4D4D"/>
              </a:solidFill>
              <a:highlight>
                <a:schemeClr val="lt1"/>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689" name="Google Shape;1689;g294a025d0a6_0_178"/>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690" name="Google Shape;1690;g294a025d0a6_0_178"/>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80</a:t>
            </a:fld>
            <a:endParaRPr>
              <a:solidFill>
                <a:srgbClr val="595959"/>
              </a:solidFill>
            </a:endParaRPr>
          </a:p>
        </p:txBody>
      </p:sp>
      <p:sp>
        <p:nvSpPr>
          <p:cNvPr id="1691" name="Google Shape;1691;g294a025d0a6_0_178"/>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g294a025d0a6_0_188"/>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Tasks</a:t>
            </a:r>
            <a:endParaRPr b="1"/>
          </a:p>
        </p:txBody>
      </p:sp>
      <p:sp>
        <p:nvSpPr>
          <p:cNvPr id="1698" name="Google Shape;1698;g294a025d0a6_0_188"/>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400">
                <a:solidFill>
                  <a:schemeClr val="dk1"/>
                </a:solidFill>
              </a:rPr>
              <a:t>What is a prerequisite for a Snowflake task to execute?</a:t>
            </a:r>
            <a:endParaRPr sz="1400">
              <a:solidFill>
                <a:schemeClr val="dk1"/>
              </a:solidFill>
            </a:endParaRPr>
          </a:p>
          <a:p>
            <a:pPr marL="0" lvl="0" indent="0" algn="l" rtl="0">
              <a:lnSpc>
                <a:spcPct val="115000"/>
              </a:lnSpc>
              <a:spcBef>
                <a:spcPts val="1500"/>
              </a:spcBef>
              <a:spcAft>
                <a:spcPts val="0"/>
              </a:spcAft>
              <a:buNone/>
            </a:pPr>
            <a:r>
              <a:rPr lang="en-US" sz="1400">
                <a:solidFill>
                  <a:srgbClr val="374151"/>
                </a:solidFill>
              </a:rPr>
              <a:t>A) A running Virtual Warehouse</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B) An active Internet connection</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C) A predefined user role</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D) A stored procedure</a:t>
            </a:r>
            <a:endParaRPr sz="1400">
              <a:solidFill>
                <a:srgbClr val="374151"/>
              </a:solidFill>
            </a:endParaRPr>
          </a:p>
          <a:p>
            <a:pPr marL="0" lvl="0" indent="0" algn="l" rtl="0">
              <a:lnSpc>
                <a:spcPct val="115000"/>
              </a:lnSpc>
              <a:spcBef>
                <a:spcPts val="1500"/>
              </a:spcBef>
              <a:spcAft>
                <a:spcPts val="0"/>
              </a:spcAft>
              <a:buNone/>
            </a:pPr>
            <a:endParaRPr sz="1400">
              <a:solidFill>
                <a:srgbClr val="37415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SzPts val="1500"/>
              <a:buNone/>
            </a:pPr>
            <a:endParaRPr sz="1867">
              <a:solidFill>
                <a:srgbClr val="4D4D4D"/>
              </a:solidFill>
              <a:highlight>
                <a:schemeClr val="lt1"/>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699" name="Google Shape;1699;g294a025d0a6_0_188"/>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700" name="Google Shape;1700;g294a025d0a6_0_188"/>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81</a:t>
            </a:fld>
            <a:endParaRPr>
              <a:solidFill>
                <a:srgbClr val="595959"/>
              </a:solidFill>
            </a:endParaRPr>
          </a:p>
        </p:txBody>
      </p:sp>
      <p:sp>
        <p:nvSpPr>
          <p:cNvPr id="1701" name="Google Shape;1701;g294a025d0a6_0_188"/>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g294a025d0a6_0_199"/>
          <p:cNvSpPr txBox="1">
            <a:spLocks noGrp="1"/>
          </p:cNvSpPr>
          <p:nvPr>
            <p:ph type="title"/>
          </p:nvPr>
        </p:nvSpPr>
        <p:spPr>
          <a:xfrm>
            <a:off x="2947924" y="240889"/>
            <a:ext cx="7738500" cy="673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100"/>
              <a:buNone/>
            </a:pPr>
            <a:r>
              <a:rPr lang="en-US" b="1"/>
              <a:t>Snowflake Tasks</a:t>
            </a:r>
            <a:endParaRPr b="1"/>
          </a:p>
        </p:txBody>
      </p:sp>
      <p:sp>
        <p:nvSpPr>
          <p:cNvPr id="1708" name="Google Shape;1708;g294a025d0a6_0_199"/>
          <p:cNvSpPr txBox="1">
            <a:spLocks noGrp="1"/>
          </p:cNvSpPr>
          <p:nvPr>
            <p:ph type="body" idx="2"/>
          </p:nvPr>
        </p:nvSpPr>
        <p:spPr>
          <a:xfrm>
            <a:off x="6790944" y="1410988"/>
            <a:ext cx="4389300" cy="469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900"/>
              <a:buNone/>
            </a:pPr>
            <a:endParaRPr sz="1867"/>
          </a:p>
          <a:p>
            <a:pPr marL="0" lvl="0" indent="0" algn="l" rtl="0">
              <a:lnSpc>
                <a:spcPct val="100000"/>
              </a:lnSpc>
              <a:spcBef>
                <a:spcPts val="933"/>
              </a:spcBef>
              <a:spcAft>
                <a:spcPts val="0"/>
              </a:spcAft>
              <a:buSzPts val="1400"/>
              <a:buNone/>
            </a:pPr>
            <a:endParaRPr sz="1867"/>
          </a:p>
          <a:p>
            <a:pPr marL="0" lvl="0" indent="0" algn="l" rtl="0">
              <a:lnSpc>
                <a:spcPct val="115000"/>
              </a:lnSpc>
              <a:spcBef>
                <a:spcPts val="1500"/>
              </a:spcBef>
              <a:spcAft>
                <a:spcPts val="0"/>
              </a:spcAft>
              <a:buNone/>
            </a:pPr>
            <a:r>
              <a:rPr lang="en-US" sz="1400">
                <a:solidFill>
                  <a:schemeClr val="dk1"/>
                </a:solidFill>
              </a:rPr>
              <a:t>What is a prerequisite for a Snowflake task to execute?</a:t>
            </a:r>
            <a:endParaRPr sz="1400">
              <a:solidFill>
                <a:schemeClr val="dk1"/>
              </a:solidFill>
            </a:endParaRPr>
          </a:p>
          <a:p>
            <a:pPr marL="0" lvl="0" indent="0" algn="l" rtl="0">
              <a:lnSpc>
                <a:spcPct val="115000"/>
              </a:lnSpc>
              <a:spcBef>
                <a:spcPts val="1500"/>
              </a:spcBef>
              <a:spcAft>
                <a:spcPts val="0"/>
              </a:spcAft>
              <a:buNone/>
            </a:pPr>
            <a:r>
              <a:rPr lang="en-US" sz="1400">
                <a:solidFill>
                  <a:srgbClr val="374151"/>
                </a:solidFill>
                <a:highlight>
                  <a:srgbClr val="FFFF00"/>
                </a:highlight>
              </a:rPr>
              <a:t>A) A running Virtual Warehouse</a:t>
            </a:r>
            <a:endParaRPr sz="1400">
              <a:solidFill>
                <a:srgbClr val="374151"/>
              </a:solidFill>
              <a:highlight>
                <a:srgbClr val="FFFF00"/>
              </a:highlight>
            </a:endParaRPr>
          </a:p>
          <a:p>
            <a:pPr marL="0" lvl="0" indent="0" algn="l" rtl="0">
              <a:lnSpc>
                <a:spcPct val="115000"/>
              </a:lnSpc>
              <a:spcBef>
                <a:spcPts val="1500"/>
              </a:spcBef>
              <a:spcAft>
                <a:spcPts val="0"/>
              </a:spcAft>
              <a:buNone/>
            </a:pPr>
            <a:r>
              <a:rPr lang="en-US" sz="1400">
                <a:solidFill>
                  <a:srgbClr val="374151"/>
                </a:solidFill>
              </a:rPr>
              <a:t>B) An active Internet connection</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C) A predefined user role</a:t>
            </a:r>
            <a:endParaRPr sz="1400">
              <a:solidFill>
                <a:srgbClr val="374151"/>
              </a:solidFill>
            </a:endParaRPr>
          </a:p>
          <a:p>
            <a:pPr marL="0" lvl="0" indent="0" algn="l" rtl="0">
              <a:lnSpc>
                <a:spcPct val="115000"/>
              </a:lnSpc>
              <a:spcBef>
                <a:spcPts val="1500"/>
              </a:spcBef>
              <a:spcAft>
                <a:spcPts val="0"/>
              </a:spcAft>
              <a:buNone/>
            </a:pPr>
            <a:r>
              <a:rPr lang="en-US" sz="1400">
                <a:solidFill>
                  <a:srgbClr val="374151"/>
                </a:solidFill>
              </a:rPr>
              <a:t>D) A stored procedure</a:t>
            </a:r>
            <a:endParaRPr sz="1400">
              <a:solidFill>
                <a:srgbClr val="374151"/>
              </a:solidFill>
            </a:endParaRPr>
          </a:p>
          <a:p>
            <a:pPr marL="0" lvl="0" indent="0" algn="l" rtl="0">
              <a:lnSpc>
                <a:spcPct val="115000"/>
              </a:lnSpc>
              <a:spcBef>
                <a:spcPts val="1500"/>
              </a:spcBef>
              <a:spcAft>
                <a:spcPts val="0"/>
              </a:spcAft>
              <a:buNone/>
            </a:pPr>
            <a:r>
              <a:rPr lang="en-US" sz="1200">
                <a:solidFill>
                  <a:srgbClr val="374151"/>
                </a:solidFill>
                <a:latin typeface="Roboto"/>
                <a:ea typeface="Roboto"/>
                <a:cs typeface="Roboto"/>
                <a:sym typeface="Roboto"/>
              </a:rPr>
              <a:t>Explanation: For a Snowflake task to execute its SQL statements, it requires a running Virtual Warehouse (compute resources) to perform the computations. Without an active warehouse, the task will not be able to execute its operations.</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endParaRPr sz="1400">
              <a:solidFill>
                <a:srgbClr val="37415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0"/>
              </a:spcAft>
              <a:buSzPts val="1500"/>
              <a:buNone/>
            </a:pPr>
            <a:endParaRPr sz="1867">
              <a:solidFill>
                <a:srgbClr val="4D4D4D"/>
              </a:solidFill>
              <a:highlight>
                <a:schemeClr val="lt1"/>
              </a:highlight>
            </a:endParaRPr>
          </a:p>
          <a:p>
            <a:pPr marL="0" lvl="0" indent="0" algn="l" rtl="0">
              <a:lnSpc>
                <a:spcPct val="100000"/>
              </a:lnSpc>
              <a:spcBef>
                <a:spcPts val="1067"/>
              </a:spcBef>
              <a:spcAft>
                <a:spcPts val="0"/>
              </a:spcAft>
              <a:buSzPts val="1500"/>
              <a:buNone/>
            </a:pPr>
            <a:endParaRPr sz="1867">
              <a:solidFill>
                <a:srgbClr val="4D4D4D"/>
              </a:solidFill>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1067"/>
              </a:spcBef>
              <a:spcAft>
                <a:spcPts val="0"/>
              </a:spcAft>
              <a:buSzPts val="1500"/>
              <a:buNone/>
            </a:pPr>
            <a:endParaRPr sz="1867">
              <a:solidFill>
                <a:srgbClr val="4D4D4D"/>
              </a:solidFill>
              <a:highlight>
                <a:srgbClr val="FFFFFF"/>
              </a:highlight>
            </a:endParaRPr>
          </a:p>
          <a:p>
            <a:pPr marL="0" lvl="0" indent="0" algn="l" rtl="0">
              <a:lnSpc>
                <a:spcPct val="100000"/>
              </a:lnSpc>
              <a:spcBef>
                <a:spcPts val="800"/>
              </a:spcBef>
              <a:spcAft>
                <a:spcPts val="0"/>
              </a:spcAft>
              <a:buSzPts val="900"/>
              <a:buNone/>
            </a:pPr>
            <a:endParaRPr sz="1867"/>
          </a:p>
          <a:p>
            <a:pPr marL="0" lvl="0" indent="0" algn="l" rtl="0">
              <a:lnSpc>
                <a:spcPct val="100000"/>
              </a:lnSpc>
              <a:spcBef>
                <a:spcPts val="800"/>
              </a:spcBef>
              <a:spcAft>
                <a:spcPts val="0"/>
              </a:spcAft>
              <a:buSzPts val="900"/>
              <a:buNone/>
            </a:pPr>
            <a:endParaRPr sz="1867"/>
          </a:p>
        </p:txBody>
      </p:sp>
      <p:sp>
        <p:nvSpPr>
          <p:cNvPr id="1709" name="Google Shape;1709;g294a025d0a6_0_199"/>
          <p:cNvSpPr txBox="1">
            <a:spLocks noGrp="1"/>
          </p:cNvSpPr>
          <p:nvPr>
            <p:ph type="ftr" idx="11"/>
          </p:nvPr>
        </p:nvSpPr>
        <p:spPr>
          <a:xfrm>
            <a:off x="609600" y="6492876"/>
            <a:ext cx="4572000" cy="283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67"/>
              <a:t>© 2023 by Innovation In Software Corporation</a:t>
            </a:r>
            <a:endParaRPr/>
          </a:p>
        </p:txBody>
      </p:sp>
      <p:sp>
        <p:nvSpPr>
          <p:cNvPr id="1710" name="Google Shape;1710;g294a025d0a6_0_199"/>
          <p:cNvSpPr txBox="1">
            <a:spLocks noGrp="1"/>
          </p:cNvSpPr>
          <p:nvPr>
            <p:ph type="sldNum" idx="12"/>
          </p:nvPr>
        </p:nvSpPr>
        <p:spPr>
          <a:xfrm rot="-5400000">
            <a:off x="11189268" y="5824721"/>
            <a:ext cx="1315500" cy="486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fld id="{00000000-1234-1234-1234-123412341234}" type="slidenum">
              <a:rPr lang="en-US">
                <a:solidFill>
                  <a:srgbClr val="595959"/>
                </a:solidFill>
              </a:rPr>
              <a:t>82</a:t>
            </a:fld>
            <a:endParaRPr>
              <a:solidFill>
                <a:srgbClr val="595959"/>
              </a:solidFill>
            </a:endParaRPr>
          </a:p>
        </p:txBody>
      </p:sp>
      <p:sp>
        <p:nvSpPr>
          <p:cNvPr id="1711" name="Google Shape;1711;g294a025d0a6_0_199"/>
          <p:cNvSpPr txBox="1">
            <a:spLocks noGrp="1"/>
          </p:cNvSpPr>
          <p:nvPr>
            <p:ph type="body" idx="1"/>
          </p:nvPr>
        </p:nvSpPr>
        <p:spPr>
          <a:xfrm>
            <a:off x="85511" y="5269247"/>
            <a:ext cx="4389300" cy="790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1400"/>
              <a:buNone/>
            </a:pPr>
            <a:r>
              <a:rPr lang="en-US">
                <a:solidFill>
                  <a:schemeClr val="lt1"/>
                </a:solidFill>
              </a:rPr>
              <a:t>5 MINUTES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g2944274f16a_0_7"/>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Dynamic Tables in Snowflake</a:t>
            </a:r>
            <a:endParaRPr/>
          </a:p>
        </p:txBody>
      </p:sp>
      <p:sp>
        <p:nvSpPr>
          <p:cNvPr id="1718" name="Google Shape;1718;g2944274f16a_0_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fontScale="25000" lnSpcReduction="20000"/>
          </a:bodyPr>
          <a:lstStyle/>
          <a:p>
            <a:pPr marL="0" lvl="0" indent="0" algn="l" rtl="0">
              <a:lnSpc>
                <a:spcPct val="115000"/>
              </a:lnSpc>
              <a:spcBef>
                <a:spcPts val="1500"/>
              </a:spcBef>
              <a:spcAft>
                <a:spcPts val="0"/>
              </a:spcAft>
              <a:buNone/>
            </a:pPr>
            <a:r>
              <a:rPr lang="en-US" sz="4800">
                <a:solidFill>
                  <a:srgbClr val="374151"/>
                </a:solidFill>
              </a:rPr>
              <a:t>What are Dynamic Tables?</a:t>
            </a:r>
            <a:endParaRPr sz="4800">
              <a:solidFill>
                <a:srgbClr val="374151"/>
              </a:solidFill>
            </a:endParaRPr>
          </a:p>
          <a:p>
            <a:pPr marL="457200" lvl="0" indent="-304800" algn="l" rtl="0">
              <a:lnSpc>
                <a:spcPct val="115000"/>
              </a:lnSpc>
              <a:spcBef>
                <a:spcPts val="1500"/>
              </a:spcBef>
              <a:spcAft>
                <a:spcPts val="0"/>
              </a:spcAft>
              <a:buClr>
                <a:srgbClr val="374151"/>
              </a:buClr>
              <a:buSzPct val="100000"/>
              <a:buChar char="●"/>
            </a:pPr>
            <a:r>
              <a:rPr lang="en-US" sz="4800" b="0">
                <a:solidFill>
                  <a:srgbClr val="374151"/>
                </a:solidFill>
              </a:rPr>
              <a:t>Building blocks for declarative data transformation pipelines.</a:t>
            </a:r>
            <a:endParaRPr sz="4800" b="0">
              <a:solidFill>
                <a:srgbClr val="374151"/>
              </a:solidFill>
            </a:endParaRPr>
          </a:p>
          <a:p>
            <a:pPr marL="457200" lvl="0" indent="-304800" algn="l" rtl="0">
              <a:lnSpc>
                <a:spcPct val="115000"/>
              </a:lnSpc>
              <a:spcBef>
                <a:spcPts val="0"/>
              </a:spcBef>
              <a:spcAft>
                <a:spcPts val="0"/>
              </a:spcAft>
              <a:buClr>
                <a:srgbClr val="374151"/>
              </a:buClr>
              <a:buSzPct val="100000"/>
              <a:buChar char="●"/>
            </a:pPr>
            <a:r>
              <a:rPr lang="en-US" sz="4800" b="0">
                <a:solidFill>
                  <a:srgbClr val="374151"/>
                </a:solidFill>
              </a:rPr>
              <a:t>Automate data transformation without managing pipelines.</a:t>
            </a:r>
            <a:endParaRPr sz="4800" b="0">
              <a:solidFill>
                <a:srgbClr val="374151"/>
              </a:solidFill>
            </a:endParaRPr>
          </a:p>
          <a:p>
            <a:pPr marL="457200" lvl="0" indent="-304800" algn="l" rtl="0">
              <a:lnSpc>
                <a:spcPct val="115000"/>
              </a:lnSpc>
              <a:spcBef>
                <a:spcPts val="0"/>
              </a:spcBef>
              <a:spcAft>
                <a:spcPts val="0"/>
              </a:spcAft>
              <a:buClr>
                <a:srgbClr val="374151"/>
              </a:buClr>
              <a:buSzPct val="100000"/>
              <a:buChar char="●"/>
            </a:pPr>
            <a:r>
              <a:rPr lang="en-US" sz="4800" b="0">
                <a:solidFill>
                  <a:srgbClr val="374151"/>
                </a:solidFill>
              </a:rPr>
              <a:t>Table's content is determined by a specified query, refreshed regularly.</a:t>
            </a:r>
            <a:endParaRPr sz="4800" b="0">
              <a:solidFill>
                <a:srgbClr val="374151"/>
              </a:solidFill>
            </a:endParaRPr>
          </a:p>
          <a:p>
            <a:pPr marL="0" lvl="0" indent="0" algn="l" rtl="0">
              <a:lnSpc>
                <a:spcPct val="115000"/>
              </a:lnSpc>
              <a:spcBef>
                <a:spcPts val="1500"/>
              </a:spcBef>
              <a:spcAft>
                <a:spcPts val="0"/>
              </a:spcAft>
              <a:buNone/>
            </a:pPr>
            <a:r>
              <a:rPr lang="en-US" sz="4800">
                <a:solidFill>
                  <a:srgbClr val="374151"/>
                </a:solidFill>
                <a:latin typeface="Roboto"/>
                <a:ea typeface="Roboto"/>
                <a:cs typeface="Roboto"/>
                <a:sym typeface="Roboto"/>
              </a:rPr>
              <a:t>Benefits of Dynamic Tables:</a:t>
            </a:r>
            <a:endParaRPr sz="4800">
              <a:solidFill>
                <a:srgbClr val="374151"/>
              </a:solidFill>
              <a:latin typeface="Roboto"/>
              <a:ea typeface="Roboto"/>
              <a:cs typeface="Roboto"/>
              <a:sym typeface="Roboto"/>
            </a:endParaRPr>
          </a:p>
          <a:p>
            <a:pPr marL="457200" lvl="0" indent="-304800" algn="l" rtl="0">
              <a:lnSpc>
                <a:spcPct val="115000"/>
              </a:lnSpc>
              <a:spcBef>
                <a:spcPts val="1500"/>
              </a:spcBef>
              <a:spcAft>
                <a:spcPts val="0"/>
              </a:spcAft>
              <a:buClr>
                <a:srgbClr val="374151"/>
              </a:buClr>
              <a:buSzPct val="100000"/>
              <a:buFont typeface="Roboto"/>
              <a:buChar char="●"/>
            </a:pPr>
            <a:r>
              <a:rPr lang="en-US" sz="4800" b="0">
                <a:solidFill>
                  <a:srgbClr val="374151"/>
                </a:solidFill>
                <a:latin typeface="Roboto"/>
                <a:ea typeface="Roboto"/>
                <a:cs typeface="Roboto"/>
                <a:sym typeface="Roboto"/>
              </a:rPr>
              <a:t>No need for streams or tasks for refreshes.</a:t>
            </a:r>
            <a:endParaRPr sz="4800" b="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ct val="100000"/>
              <a:buFont typeface="Roboto"/>
              <a:buChar char="●"/>
            </a:pPr>
            <a:r>
              <a:rPr lang="en-US" sz="4800" b="0">
                <a:solidFill>
                  <a:srgbClr val="374151"/>
                </a:solidFill>
                <a:latin typeface="Roboto"/>
                <a:ea typeface="Roboto"/>
                <a:cs typeface="Roboto"/>
                <a:sym typeface="Roboto"/>
              </a:rPr>
              <a:t>Ideal when code management and data dependencies aren't desired.</a:t>
            </a:r>
            <a:endParaRPr sz="4800" b="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ct val="100000"/>
              <a:buFont typeface="Roboto"/>
              <a:buChar char="●"/>
            </a:pPr>
            <a:r>
              <a:rPr lang="en-US" sz="4800" b="0">
                <a:solidFill>
                  <a:srgbClr val="374151"/>
                </a:solidFill>
                <a:latin typeface="Roboto"/>
                <a:ea typeface="Roboto"/>
                <a:cs typeface="Roboto"/>
                <a:sym typeface="Roboto"/>
              </a:rPr>
              <a:t>Best for materializing results of multi-table queries.</a:t>
            </a:r>
            <a:endParaRPr sz="4800" b="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ct val="100000"/>
              <a:buFont typeface="Roboto"/>
              <a:buChar char="●"/>
            </a:pPr>
            <a:r>
              <a:rPr lang="en-US" sz="4800" b="0">
                <a:solidFill>
                  <a:srgbClr val="374151"/>
                </a:solidFill>
                <a:latin typeface="Roboto"/>
                <a:ea typeface="Roboto"/>
                <a:cs typeface="Roboto"/>
                <a:sym typeface="Roboto"/>
              </a:rPr>
              <a:t>Simplified ETL pipelines with target data freshness.</a:t>
            </a:r>
            <a:endParaRPr sz="4800" b="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4800">
                <a:solidFill>
                  <a:srgbClr val="374151"/>
                </a:solidFill>
                <a:latin typeface="Roboto"/>
                <a:ea typeface="Roboto"/>
                <a:cs typeface="Roboto"/>
                <a:sym typeface="Roboto"/>
              </a:rPr>
              <a:t>Creation &amp; Functionality:</a:t>
            </a:r>
            <a:endParaRPr sz="4800">
              <a:solidFill>
                <a:srgbClr val="374151"/>
              </a:solidFill>
              <a:latin typeface="Roboto"/>
              <a:ea typeface="Roboto"/>
              <a:cs typeface="Roboto"/>
              <a:sym typeface="Roboto"/>
            </a:endParaRPr>
          </a:p>
          <a:p>
            <a:pPr marL="457200" lvl="0" indent="-304800" algn="l" rtl="0">
              <a:lnSpc>
                <a:spcPct val="115000"/>
              </a:lnSpc>
              <a:spcBef>
                <a:spcPts val="1500"/>
              </a:spcBef>
              <a:spcAft>
                <a:spcPts val="0"/>
              </a:spcAft>
              <a:buClr>
                <a:srgbClr val="374151"/>
              </a:buClr>
              <a:buSzPct val="100000"/>
              <a:buFont typeface="Roboto"/>
              <a:buChar char="●"/>
            </a:pPr>
            <a:r>
              <a:rPr lang="en-US" sz="4800" b="0">
                <a:solidFill>
                  <a:srgbClr val="374151"/>
                </a:solidFill>
                <a:latin typeface="Roboto"/>
                <a:ea typeface="Roboto"/>
                <a:cs typeface="Roboto"/>
                <a:sym typeface="Roboto"/>
              </a:rPr>
              <a:t>Specify the SQL query for desired results.</a:t>
            </a:r>
            <a:endParaRPr sz="4800" b="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ct val="100000"/>
              <a:buFont typeface="Roboto"/>
              <a:buChar char="●"/>
            </a:pPr>
            <a:r>
              <a:rPr lang="en-US" sz="4800" b="0">
                <a:solidFill>
                  <a:srgbClr val="374151"/>
                </a:solidFill>
                <a:latin typeface="Roboto"/>
                <a:ea typeface="Roboto"/>
                <a:cs typeface="Roboto"/>
                <a:sym typeface="Roboto"/>
              </a:rPr>
              <a:t>Automated refreshes keep data up to date based on target freshness.</a:t>
            </a:r>
            <a:endParaRPr sz="4800" b="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4800">
                <a:solidFill>
                  <a:srgbClr val="374151"/>
                </a:solidFill>
                <a:latin typeface="Roboto"/>
                <a:ea typeface="Roboto"/>
                <a:cs typeface="Roboto"/>
                <a:sym typeface="Roboto"/>
              </a:rPr>
              <a:t>Chaining &amp; Dependencies:</a:t>
            </a:r>
            <a:endParaRPr sz="4800">
              <a:solidFill>
                <a:srgbClr val="374151"/>
              </a:solidFill>
              <a:latin typeface="Roboto"/>
              <a:ea typeface="Roboto"/>
              <a:cs typeface="Roboto"/>
              <a:sym typeface="Roboto"/>
            </a:endParaRPr>
          </a:p>
          <a:p>
            <a:pPr marL="457200" lvl="0" indent="-304800" algn="l" rtl="0">
              <a:lnSpc>
                <a:spcPct val="115000"/>
              </a:lnSpc>
              <a:spcBef>
                <a:spcPts val="1500"/>
              </a:spcBef>
              <a:spcAft>
                <a:spcPts val="0"/>
              </a:spcAft>
              <a:buClr>
                <a:srgbClr val="374151"/>
              </a:buClr>
              <a:buSzPct val="100000"/>
              <a:buFont typeface="Roboto"/>
              <a:buChar char="●"/>
            </a:pPr>
            <a:r>
              <a:rPr lang="en-US" sz="4800" b="0">
                <a:solidFill>
                  <a:srgbClr val="374151"/>
                </a:solidFill>
                <a:latin typeface="Roboto"/>
                <a:ea typeface="Roboto"/>
                <a:cs typeface="Roboto"/>
                <a:sym typeface="Roboto"/>
              </a:rPr>
              <a:t>Can query other dynamic tables.</a:t>
            </a:r>
            <a:endParaRPr sz="4800" b="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ct val="100000"/>
              <a:buFont typeface="Roboto"/>
              <a:buChar char="●"/>
            </a:pPr>
            <a:r>
              <a:rPr lang="en-US" sz="4800" b="0">
                <a:solidFill>
                  <a:srgbClr val="374151"/>
                </a:solidFill>
                <a:latin typeface="Roboto"/>
                <a:ea typeface="Roboto"/>
                <a:cs typeface="Roboto"/>
                <a:sym typeface="Roboto"/>
              </a:rPr>
              <a:t>Refresh ensures all dependent tables are up-to-date.</a:t>
            </a:r>
            <a:endParaRPr sz="4800" b="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4800">
                <a:solidFill>
                  <a:srgbClr val="374151"/>
                </a:solidFill>
                <a:latin typeface="Roboto"/>
                <a:ea typeface="Roboto"/>
                <a:cs typeface="Roboto"/>
                <a:sym typeface="Roboto"/>
              </a:rPr>
              <a:t>Privileges &amp; Features:</a:t>
            </a:r>
            <a:endParaRPr sz="4800">
              <a:solidFill>
                <a:srgbClr val="374151"/>
              </a:solidFill>
              <a:latin typeface="Roboto"/>
              <a:ea typeface="Roboto"/>
              <a:cs typeface="Roboto"/>
              <a:sym typeface="Roboto"/>
            </a:endParaRPr>
          </a:p>
          <a:p>
            <a:pPr marL="457200" lvl="0" indent="-304800" algn="l" rtl="0">
              <a:lnSpc>
                <a:spcPct val="115000"/>
              </a:lnSpc>
              <a:spcBef>
                <a:spcPts val="1500"/>
              </a:spcBef>
              <a:spcAft>
                <a:spcPts val="0"/>
              </a:spcAft>
              <a:buClr>
                <a:srgbClr val="374151"/>
              </a:buClr>
              <a:buSzPct val="100000"/>
              <a:buFont typeface="Roboto"/>
              <a:buChar char="●"/>
            </a:pPr>
            <a:r>
              <a:rPr lang="en-US" sz="4800" b="0">
                <a:solidFill>
                  <a:srgbClr val="374151"/>
                </a:solidFill>
                <a:latin typeface="Roboto"/>
                <a:ea typeface="Roboto"/>
                <a:cs typeface="Roboto"/>
                <a:sym typeface="Roboto"/>
              </a:rPr>
              <a:t>Specific privileges for managing dynamic tables (SELECT, OPERATE, OWNERSHIP).</a:t>
            </a:r>
            <a:endParaRPr sz="4800" b="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ct val="100000"/>
              <a:buFont typeface="Roboto"/>
              <a:buChar char="●"/>
            </a:pPr>
            <a:r>
              <a:rPr lang="en-US" sz="4800" b="0">
                <a:solidFill>
                  <a:srgbClr val="374151"/>
                </a:solidFill>
                <a:latin typeface="Roboto"/>
                <a:ea typeface="Roboto"/>
                <a:cs typeface="Roboto"/>
                <a:sym typeface="Roboto"/>
              </a:rPr>
              <a:t>Supports Snowflake Time Travel for accessing historical data.</a:t>
            </a:r>
            <a:endParaRPr sz="4800" b="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ct val="100000"/>
              <a:buFont typeface="Roboto"/>
              <a:buChar char="●"/>
            </a:pPr>
            <a:r>
              <a:rPr lang="en-US" sz="4800" b="0">
                <a:solidFill>
                  <a:srgbClr val="374151"/>
                </a:solidFill>
                <a:latin typeface="Roboto"/>
                <a:ea typeface="Roboto"/>
                <a:cs typeface="Roboto"/>
                <a:sym typeface="Roboto"/>
              </a:rPr>
              <a:t>Replication for disaster recovery or data sharing.</a:t>
            </a:r>
            <a:endParaRPr sz="4800" b="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endParaRPr sz="4873">
              <a:solidFill>
                <a:srgbClr val="374151"/>
              </a:solidFill>
            </a:endParaRPr>
          </a:p>
          <a:p>
            <a:pPr marL="0" lvl="0" indent="0" algn="l" rtl="0">
              <a:lnSpc>
                <a:spcPct val="115000"/>
              </a:lnSpc>
              <a:spcBef>
                <a:spcPts val="1500"/>
              </a:spcBef>
              <a:spcAft>
                <a:spcPts val="0"/>
              </a:spcAft>
              <a:buNone/>
            </a:pP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endParaRPr>
          </a:p>
          <a:p>
            <a:pPr marL="0" lvl="0" indent="0" algn="l" rtl="0">
              <a:lnSpc>
                <a:spcPct val="115000"/>
              </a:lnSpc>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600"/>
              </a:spcAft>
              <a:buNone/>
            </a:pPr>
            <a:endParaRPr sz="1200" b="0">
              <a:solidFill>
                <a:srgbClr val="374151"/>
              </a:solidFill>
              <a:highlight>
                <a:srgbClr val="F7F7F8"/>
              </a:highlight>
              <a:latin typeface="Roboto"/>
              <a:ea typeface="Roboto"/>
              <a:cs typeface="Roboto"/>
              <a:sym typeface="Roboto"/>
            </a:endParaRPr>
          </a:p>
        </p:txBody>
      </p:sp>
      <p:sp>
        <p:nvSpPr>
          <p:cNvPr id="1719" name="Google Shape;1719;g2944274f16a_0_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g2944274f16a_0_14"/>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Understanding Dynamic Table Refresh</a:t>
            </a:r>
            <a:endParaRPr/>
          </a:p>
        </p:txBody>
      </p:sp>
      <p:sp>
        <p:nvSpPr>
          <p:cNvPr id="1726" name="Google Shape;1726;g2944274f16a_0_14"/>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Clr>
                <a:schemeClr val="dk1"/>
              </a:buClr>
              <a:buSzPts val="1100"/>
              <a:buFont typeface="Arial"/>
              <a:buNone/>
            </a:pPr>
            <a:r>
              <a:rPr lang="en-US" sz="1200">
                <a:solidFill>
                  <a:srgbClr val="374151"/>
                </a:solidFill>
              </a:rPr>
              <a:t>Dynamic Table Refresh in Snowflake:</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Dynamic tables reflect content based on specific query results. They update (or refresh) when underlying data changes.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When created, a dynamic table undergoes a full refresh to ensure snapshot isolation.</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Roboto"/>
              <a:buChar char="●"/>
            </a:pPr>
            <a:r>
              <a:rPr lang="en-US" sz="1200" b="0">
                <a:solidFill>
                  <a:srgbClr val="374151"/>
                </a:solidFill>
              </a:rPr>
              <a:t>You can track the progress of this initial refresh using </a:t>
            </a:r>
            <a:r>
              <a:rPr lang="en-US" sz="1050" b="0">
                <a:solidFill>
                  <a:srgbClr val="374151"/>
                </a:solidFill>
              </a:rPr>
              <a:t>information_schema.dynamic_table_refresh_history()</a:t>
            </a:r>
            <a:r>
              <a:rPr lang="en-US" sz="1200" b="0">
                <a:solidFill>
                  <a:srgbClr val="374151"/>
                </a:solidFill>
              </a:rPr>
              <a:t>.</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Refresh Types:</a:t>
            </a:r>
            <a:endParaRPr sz="1200">
              <a:solidFill>
                <a:srgbClr val="374151"/>
              </a:solidFill>
            </a:endParaRPr>
          </a:p>
          <a:p>
            <a:pPr marL="457200" lvl="0" indent="-228600" algn="l" rtl="0">
              <a:lnSpc>
                <a:spcPct val="115000"/>
              </a:lnSpc>
              <a:spcBef>
                <a:spcPts val="1500"/>
              </a:spcBef>
              <a:spcAft>
                <a:spcPts val="0"/>
              </a:spcAft>
              <a:buClr>
                <a:srgbClr val="374151"/>
              </a:buClr>
              <a:buSzPts val="1200"/>
              <a:buFont typeface="Arial"/>
              <a:buNone/>
            </a:pPr>
            <a:r>
              <a:rPr lang="en-US" sz="1200" b="0">
                <a:solidFill>
                  <a:srgbClr val="374151"/>
                </a:solidFill>
              </a:rPr>
              <a:t>Incremental refresh: Analyzes the query for the dynamic table and calculates changes since the last refresh. This refresh type only merges the changes.</a:t>
            </a:r>
            <a:endParaRPr sz="1200" b="0">
              <a:solidFill>
                <a:srgbClr val="374151"/>
              </a:solidFill>
            </a:endParaRPr>
          </a:p>
          <a:p>
            <a:pPr marL="457200" lvl="0" indent="-228600" algn="l" rtl="0">
              <a:lnSpc>
                <a:spcPct val="115000"/>
              </a:lnSpc>
              <a:spcBef>
                <a:spcPts val="0"/>
              </a:spcBef>
              <a:spcAft>
                <a:spcPts val="0"/>
              </a:spcAft>
              <a:buClr>
                <a:srgbClr val="374151"/>
              </a:buClr>
              <a:buSzPts val="1200"/>
              <a:buFont typeface="Arial"/>
              <a:buNone/>
            </a:pPr>
            <a:r>
              <a:rPr lang="en-US" sz="1200" b="0">
                <a:solidFill>
                  <a:srgbClr val="374151"/>
                </a:solidFill>
              </a:rPr>
              <a:t>Full refresh: If incremental refresh isn't possible, a full refresh happens. This refresh type involves re-executing the query and replacing the previously materialized results.</a:t>
            </a:r>
            <a:endParaRPr sz="1200" b="0">
              <a:solidFill>
                <a:srgbClr val="374151"/>
              </a:solidFill>
            </a:endParaRPr>
          </a:p>
          <a:p>
            <a:pPr marL="0" lvl="0" indent="0" algn="l" rtl="0">
              <a:lnSpc>
                <a:spcPct val="115000"/>
              </a:lnSpc>
              <a:spcBef>
                <a:spcPts val="1500"/>
              </a:spcBef>
              <a:spcAft>
                <a:spcPts val="0"/>
              </a:spcAft>
              <a:buNone/>
            </a:pPr>
            <a:r>
              <a:rPr lang="en-US" sz="1200">
                <a:solidFill>
                  <a:srgbClr val="374151"/>
                </a:solidFill>
              </a:rPr>
              <a:t>Target Lag:</a:t>
            </a:r>
            <a:endParaRPr sz="1200">
              <a:solidFill>
                <a:srgbClr val="374151"/>
              </a:solidFill>
            </a:endParaRPr>
          </a:p>
          <a:p>
            <a:pPr marL="457200" lvl="0" indent="-304800" algn="l" rtl="0">
              <a:lnSpc>
                <a:spcPct val="115000"/>
              </a:lnSpc>
              <a:spcBef>
                <a:spcPts val="1500"/>
              </a:spcBef>
              <a:spcAft>
                <a:spcPts val="0"/>
              </a:spcAft>
              <a:buClr>
                <a:srgbClr val="374151"/>
              </a:buClr>
              <a:buSzPts val="1200"/>
              <a:buFont typeface="Arial"/>
              <a:buChar char="●"/>
            </a:pPr>
            <a:r>
              <a:rPr lang="en-US" sz="1200" b="0">
                <a:solidFill>
                  <a:srgbClr val="374151"/>
                </a:solidFill>
              </a:rPr>
              <a:t>Refers to the delay or gap between updates in the base tables and the dynamic table's content.</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Roboto"/>
              <a:buChar char="●"/>
            </a:pPr>
            <a:r>
              <a:rPr lang="en-US" sz="1200" b="0">
                <a:solidFill>
                  <a:srgbClr val="374151"/>
                </a:solidFill>
              </a:rPr>
              <a:t>Can be defined either as a measure of freshness (e.g., </a:t>
            </a:r>
            <a:r>
              <a:rPr lang="en-US" sz="1050" b="0">
                <a:solidFill>
                  <a:srgbClr val="374151"/>
                </a:solidFill>
              </a:rPr>
              <a:t>TARGET_LAG = 10 minutes</a:t>
            </a:r>
            <a:r>
              <a:rPr lang="en-US" sz="1200" b="0">
                <a:solidFill>
                  <a:srgbClr val="374151"/>
                </a:solidFill>
              </a:rPr>
              <a:t>) or as </a:t>
            </a:r>
            <a:r>
              <a:rPr lang="en-US" sz="1050" b="0">
                <a:solidFill>
                  <a:srgbClr val="374151"/>
                </a:solidFill>
              </a:rPr>
              <a:t>DOWNSTREAM</a:t>
            </a:r>
            <a:r>
              <a:rPr lang="en-US" sz="1200" b="0">
                <a:solidFill>
                  <a:srgbClr val="374151"/>
                </a:solidFill>
              </a:rPr>
              <a:t>, which means it refreshes when other dependent dynamic tables need to refresh.</a:t>
            </a:r>
            <a:endParaRPr sz="1200" b="0">
              <a:solidFill>
                <a:srgbClr val="374151"/>
              </a:solidFill>
            </a:endParaRPr>
          </a:p>
          <a:p>
            <a:pPr marL="0" lvl="0" indent="0" algn="l" rtl="0">
              <a:spcBef>
                <a:spcPts val="1500"/>
              </a:spcBef>
              <a:spcAft>
                <a:spcPts val="600"/>
              </a:spcAft>
              <a:buNone/>
            </a:pPr>
            <a:endParaRPr/>
          </a:p>
        </p:txBody>
      </p:sp>
      <p:sp>
        <p:nvSpPr>
          <p:cNvPr id="1727" name="Google Shape;1727;g2944274f16a_0_14"/>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g2944274f16a_0_21"/>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Understanding Dynamic Table Refresh</a:t>
            </a:r>
            <a:endParaRPr/>
          </a:p>
        </p:txBody>
      </p:sp>
      <p:sp>
        <p:nvSpPr>
          <p:cNvPr id="1734" name="Google Shape;1734;g2944274f16a_0_2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Autofit/>
          </a:bodyPr>
          <a:lstStyle/>
          <a:p>
            <a:pPr marL="0" lvl="0" indent="0" algn="l" rtl="0">
              <a:lnSpc>
                <a:spcPct val="95000"/>
              </a:lnSpc>
              <a:spcBef>
                <a:spcPts val="1500"/>
              </a:spcBef>
              <a:spcAft>
                <a:spcPts val="0"/>
              </a:spcAft>
              <a:buSzPts val="688"/>
              <a:buNone/>
            </a:pPr>
            <a:r>
              <a:rPr lang="en-US" sz="1200">
                <a:solidFill>
                  <a:srgbClr val="374151"/>
                </a:solidFill>
              </a:rPr>
              <a:t>Supported Queries for Incremental Refresh:</a:t>
            </a:r>
            <a:endParaRPr sz="1200">
              <a:solidFill>
                <a:srgbClr val="374151"/>
              </a:solidFill>
            </a:endParaRPr>
          </a:p>
          <a:p>
            <a:pPr marL="457200" lvl="0" indent="-304800" algn="l" rtl="0">
              <a:lnSpc>
                <a:spcPct val="95000"/>
              </a:lnSpc>
              <a:spcBef>
                <a:spcPts val="1500"/>
              </a:spcBef>
              <a:spcAft>
                <a:spcPts val="0"/>
              </a:spcAft>
              <a:buClr>
                <a:srgbClr val="374151"/>
              </a:buClr>
              <a:buSzPts val="1200"/>
              <a:buFont typeface="Arial"/>
              <a:buChar char="●"/>
            </a:pPr>
            <a:r>
              <a:rPr lang="en-US" sz="1200" b="0">
                <a:solidFill>
                  <a:srgbClr val="374151"/>
                </a:solidFill>
              </a:rPr>
              <a:t>Dynamic tables support a range of queries for incremental refresh, including:</a:t>
            </a:r>
            <a:endParaRPr sz="1200" b="0">
              <a:solidFill>
                <a:srgbClr val="374151"/>
              </a:solidFill>
            </a:endParaRPr>
          </a:p>
          <a:p>
            <a:pPr marL="914400" lvl="1" indent="-304800" algn="l" rtl="0">
              <a:lnSpc>
                <a:spcPct val="95000"/>
              </a:lnSpc>
              <a:spcBef>
                <a:spcPts val="0"/>
              </a:spcBef>
              <a:spcAft>
                <a:spcPts val="0"/>
              </a:spcAft>
              <a:buClr>
                <a:srgbClr val="374151"/>
              </a:buClr>
              <a:buSzPts val="1200"/>
              <a:buFont typeface="Arial"/>
              <a:buChar char="●"/>
            </a:pPr>
            <a:r>
              <a:rPr lang="en-US" sz="1200">
                <a:solidFill>
                  <a:srgbClr val="374151"/>
                </a:solidFill>
              </a:rPr>
              <a:t>Common table expressions with the WITH clause.</a:t>
            </a:r>
            <a:endParaRPr sz="1200">
              <a:solidFill>
                <a:srgbClr val="374151"/>
              </a:solidFill>
            </a:endParaRPr>
          </a:p>
          <a:p>
            <a:pPr marL="914400" lvl="1" indent="-304800" algn="l" rtl="0">
              <a:lnSpc>
                <a:spcPct val="95000"/>
              </a:lnSpc>
              <a:spcBef>
                <a:spcPts val="0"/>
              </a:spcBef>
              <a:spcAft>
                <a:spcPts val="0"/>
              </a:spcAft>
              <a:buClr>
                <a:srgbClr val="374151"/>
              </a:buClr>
              <a:buSzPts val="1200"/>
              <a:buFont typeface="Arial"/>
              <a:buChar char="●"/>
            </a:pPr>
            <a:r>
              <a:rPr lang="en-US" sz="1200">
                <a:solidFill>
                  <a:srgbClr val="374151"/>
                </a:solidFill>
              </a:rPr>
              <a:t>Deterministic built-in functions and immutable user-defined functions in the SELECT clause.</a:t>
            </a:r>
            <a:endParaRPr sz="1200">
              <a:solidFill>
                <a:srgbClr val="374151"/>
              </a:solidFill>
            </a:endParaRPr>
          </a:p>
          <a:p>
            <a:pPr marL="914400" lvl="1" indent="-304800" algn="l" rtl="0">
              <a:lnSpc>
                <a:spcPct val="95000"/>
              </a:lnSpc>
              <a:spcBef>
                <a:spcPts val="0"/>
              </a:spcBef>
              <a:spcAft>
                <a:spcPts val="0"/>
              </a:spcAft>
              <a:buClr>
                <a:srgbClr val="374151"/>
              </a:buClr>
              <a:buSzPts val="1200"/>
              <a:buFont typeface="Arial"/>
              <a:buChar char="●"/>
            </a:pPr>
            <a:r>
              <a:rPr lang="en-US" sz="1200">
                <a:solidFill>
                  <a:srgbClr val="374151"/>
                </a:solidFill>
              </a:rPr>
              <a:t>Source tables, views, and other dynamic tables in the FROM clause.</a:t>
            </a:r>
            <a:endParaRPr sz="1200">
              <a:solidFill>
                <a:srgbClr val="374151"/>
              </a:solidFill>
            </a:endParaRPr>
          </a:p>
          <a:p>
            <a:pPr marL="914400" lvl="1" indent="-304800" algn="l" rtl="0">
              <a:lnSpc>
                <a:spcPct val="95000"/>
              </a:lnSpc>
              <a:spcBef>
                <a:spcPts val="0"/>
              </a:spcBef>
              <a:spcAft>
                <a:spcPts val="0"/>
              </a:spcAft>
              <a:buClr>
                <a:srgbClr val="374151"/>
              </a:buClr>
              <a:buSzPts val="1200"/>
              <a:buFont typeface="Arial"/>
              <a:buChar char="●"/>
            </a:pPr>
            <a:r>
              <a:rPr lang="en-US" sz="1200">
                <a:solidFill>
                  <a:srgbClr val="374151"/>
                </a:solidFill>
              </a:rPr>
              <a:t>All window functions with the OVER clause.</a:t>
            </a:r>
            <a:endParaRPr sz="1200">
              <a:solidFill>
                <a:srgbClr val="374151"/>
              </a:solidFill>
            </a:endParaRPr>
          </a:p>
          <a:p>
            <a:pPr marL="914400" lvl="1" indent="-304800" algn="l" rtl="0">
              <a:lnSpc>
                <a:spcPct val="95000"/>
              </a:lnSpc>
              <a:spcBef>
                <a:spcPts val="0"/>
              </a:spcBef>
              <a:spcAft>
                <a:spcPts val="0"/>
              </a:spcAft>
              <a:buClr>
                <a:srgbClr val="374151"/>
              </a:buClr>
              <a:buSzPts val="1200"/>
              <a:buFont typeface="Arial"/>
              <a:buChar char="●"/>
            </a:pPr>
            <a:r>
              <a:rPr lang="en-US" sz="1200">
                <a:solidFill>
                  <a:srgbClr val="374151"/>
                </a:solidFill>
              </a:rPr>
              <a:t>Filters in the WHERE clause.</a:t>
            </a:r>
            <a:endParaRPr sz="1200">
              <a:solidFill>
                <a:srgbClr val="374151"/>
              </a:solidFill>
            </a:endParaRPr>
          </a:p>
          <a:p>
            <a:pPr marL="914400" lvl="1" indent="-304800" algn="l" rtl="0">
              <a:lnSpc>
                <a:spcPct val="95000"/>
              </a:lnSpc>
              <a:spcBef>
                <a:spcPts val="0"/>
              </a:spcBef>
              <a:spcAft>
                <a:spcPts val="0"/>
              </a:spcAft>
              <a:buClr>
                <a:srgbClr val="374151"/>
              </a:buClr>
              <a:buSzPts val="1200"/>
              <a:buFont typeface="Arial"/>
              <a:buChar char="●"/>
            </a:pPr>
            <a:r>
              <a:rPr lang="en-US" sz="1200">
                <a:solidFill>
                  <a:srgbClr val="374151"/>
                </a:solidFill>
              </a:rPr>
              <a:t>Inner joins, outer joins, and cross joins.</a:t>
            </a:r>
            <a:endParaRPr sz="1200">
              <a:solidFill>
                <a:srgbClr val="374151"/>
              </a:solidFill>
            </a:endParaRPr>
          </a:p>
          <a:p>
            <a:pPr marL="914400" lvl="1" indent="-304800" algn="l" rtl="0">
              <a:lnSpc>
                <a:spcPct val="95000"/>
              </a:lnSpc>
              <a:spcBef>
                <a:spcPts val="0"/>
              </a:spcBef>
              <a:spcAft>
                <a:spcPts val="0"/>
              </a:spcAft>
              <a:buClr>
                <a:srgbClr val="374151"/>
              </a:buClr>
              <a:buSzPts val="1200"/>
              <a:buFont typeface="Arial"/>
              <a:buChar char="●"/>
            </a:pPr>
            <a:r>
              <a:rPr lang="en-US" sz="1200">
                <a:solidFill>
                  <a:srgbClr val="374151"/>
                </a:solidFill>
              </a:rPr>
              <a:t>UNION ALL.</a:t>
            </a:r>
            <a:endParaRPr sz="1200">
              <a:solidFill>
                <a:srgbClr val="374151"/>
              </a:solidFill>
            </a:endParaRPr>
          </a:p>
          <a:p>
            <a:pPr marL="914400" lvl="1" indent="-304800" algn="l" rtl="0">
              <a:lnSpc>
                <a:spcPct val="95000"/>
              </a:lnSpc>
              <a:spcBef>
                <a:spcPts val="0"/>
              </a:spcBef>
              <a:spcAft>
                <a:spcPts val="0"/>
              </a:spcAft>
              <a:buClr>
                <a:srgbClr val="374151"/>
              </a:buClr>
              <a:buSzPts val="1200"/>
              <a:buFont typeface="Arial"/>
              <a:buChar char="●"/>
            </a:pPr>
            <a:r>
              <a:rPr lang="en-US" sz="1200">
                <a:solidFill>
                  <a:srgbClr val="374151"/>
                </a:solidFill>
              </a:rPr>
              <a:t>GROUP BY.</a:t>
            </a:r>
            <a:endParaRPr sz="1200">
              <a:solidFill>
                <a:srgbClr val="374151"/>
              </a:solidFill>
            </a:endParaRPr>
          </a:p>
          <a:p>
            <a:pPr marL="0" lvl="0" indent="0" algn="l" rtl="0">
              <a:lnSpc>
                <a:spcPct val="95000"/>
              </a:lnSpc>
              <a:spcBef>
                <a:spcPts val="1500"/>
              </a:spcBef>
              <a:spcAft>
                <a:spcPts val="0"/>
              </a:spcAft>
              <a:buSzPts val="688"/>
              <a:buNone/>
            </a:pPr>
            <a:r>
              <a:rPr lang="en-US" sz="1200" b="0">
                <a:solidFill>
                  <a:srgbClr val="374151"/>
                </a:solidFill>
              </a:rPr>
              <a:t>However, some constructs and queries do not support incremental refreshes. For such cases, a full refresh is utilized, potentially leading to higher costs</a:t>
            </a:r>
            <a:endParaRPr sz="1200" b="0">
              <a:solidFill>
                <a:srgbClr val="374151"/>
              </a:solidFill>
            </a:endParaRPr>
          </a:p>
          <a:p>
            <a:pPr marL="0" lvl="0" indent="0" algn="l" rtl="0">
              <a:lnSpc>
                <a:spcPct val="95000"/>
              </a:lnSpc>
              <a:spcBef>
                <a:spcPts val="1500"/>
              </a:spcBef>
              <a:spcAft>
                <a:spcPts val="0"/>
              </a:spcAft>
              <a:buClr>
                <a:schemeClr val="dk1"/>
              </a:buClr>
              <a:buSzPts val="688"/>
              <a:buFont typeface="Arial"/>
              <a:buNone/>
            </a:pPr>
            <a:r>
              <a:rPr lang="en-US" sz="1200">
                <a:solidFill>
                  <a:srgbClr val="374151"/>
                </a:solidFill>
              </a:rPr>
              <a:t>Refresh Schedule with Interdependent Dynamic Tables:</a:t>
            </a:r>
            <a:endParaRPr sz="1200">
              <a:solidFill>
                <a:srgbClr val="374151"/>
              </a:solidFill>
            </a:endParaRPr>
          </a:p>
          <a:p>
            <a:pPr marL="457200" lvl="0" indent="-304800" algn="l" rtl="0">
              <a:lnSpc>
                <a:spcPct val="95000"/>
              </a:lnSpc>
              <a:spcBef>
                <a:spcPts val="1500"/>
              </a:spcBef>
              <a:spcAft>
                <a:spcPts val="0"/>
              </a:spcAft>
              <a:buClr>
                <a:srgbClr val="374151"/>
              </a:buClr>
              <a:buSzPts val="1200"/>
              <a:buFont typeface="Arial"/>
              <a:buChar char="●"/>
            </a:pPr>
            <a:r>
              <a:rPr lang="en-US" sz="1200" b="0">
                <a:solidFill>
                  <a:srgbClr val="374151"/>
                </a:solidFill>
              </a:rPr>
              <a:t>If a dynamic table depends on another, Snowflake ensures both tables refresh at compatible times.</a:t>
            </a:r>
            <a:endParaRPr sz="1200" b="0">
              <a:solidFill>
                <a:srgbClr val="374151"/>
              </a:solidFill>
            </a:endParaRPr>
          </a:p>
          <a:p>
            <a:pPr marL="457200" lvl="0" indent="-304800" algn="l" rtl="0">
              <a:lnSpc>
                <a:spcPct val="95000"/>
              </a:lnSpc>
              <a:spcBef>
                <a:spcPts val="0"/>
              </a:spcBef>
              <a:spcAft>
                <a:spcPts val="0"/>
              </a:spcAft>
              <a:buClr>
                <a:srgbClr val="374151"/>
              </a:buClr>
              <a:buSzPts val="1200"/>
              <a:buFont typeface="Arial"/>
              <a:buChar char="●"/>
            </a:pPr>
            <a:r>
              <a:rPr lang="en-US" sz="1200" b="0">
                <a:solidFill>
                  <a:srgbClr val="374151"/>
                </a:solidFill>
              </a:rPr>
              <a:t>Target lag is an aim, not a guarantee. Factors like warehouse size, data size, and query complexity can influence actual refresh times.</a:t>
            </a:r>
            <a:endParaRPr sz="1200" b="0">
              <a:solidFill>
                <a:srgbClr val="374151"/>
              </a:solidFill>
            </a:endParaRPr>
          </a:p>
          <a:p>
            <a:pPr marL="457200" lvl="0" indent="-304800" algn="l" rtl="0">
              <a:lnSpc>
                <a:spcPct val="95000"/>
              </a:lnSpc>
              <a:spcBef>
                <a:spcPts val="0"/>
              </a:spcBef>
              <a:spcAft>
                <a:spcPts val="0"/>
              </a:spcAft>
              <a:buClr>
                <a:srgbClr val="374151"/>
              </a:buClr>
              <a:buSzPts val="1200"/>
              <a:buFont typeface="Arial"/>
              <a:buChar char="●"/>
            </a:pPr>
            <a:r>
              <a:rPr lang="en-US" sz="1200" b="0">
                <a:solidFill>
                  <a:srgbClr val="374151"/>
                </a:solidFill>
              </a:rPr>
              <a:t>Snapshot isolation ensures that you query the same data "snapshot" across dependent dynamic tables at any given time.</a:t>
            </a:r>
            <a:endParaRPr sz="1200" b="0">
              <a:solidFill>
                <a:srgbClr val="374151"/>
              </a:solidFill>
            </a:endParaRPr>
          </a:p>
          <a:p>
            <a:pPr marL="0" lvl="0" indent="0" algn="l" rtl="0">
              <a:lnSpc>
                <a:spcPct val="95000"/>
              </a:lnSpc>
              <a:spcBef>
                <a:spcPts val="1500"/>
              </a:spcBef>
              <a:spcAft>
                <a:spcPts val="0"/>
              </a:spcAft>
              <a:buClr>
                <a:schemeClr val="dk1"/>
              </a:buClr>
              <a:buSzPts val="688"/>
              <a:buFont typeface="Arial"/>
              <a:buNone/>
            </a:pPr>
            <a:r>
              <a:rPr lang="en-US" sz="1200" b="0">
                <a:solidFill>
                  <a:srgbClr val="374151"/>
                </a:solidFill>
              </a:rPr>
              <a:t>Overall, understanding the dynamic table refresh process in Snowflake is crucial for users who want to ensure timely data availability and consistency across their dynamic tables. The incremental and full refresh modes, combined with the concept of target lag, offer flexibility and efficiency in how data updates in these tables.</a:t>
            </a:r>
            <a:endParaRPr sz="1200" b="0">
              <a:solidFill>
                <a:srgbClr val="374151"/>
              </a:solidFill>
            </a:endParaRPr>
          </a:p>
          <a:p>
            <a:pPr marL="0" lvl="0" indent="0" algn="l" rtl="0">
              <a:lnSpc>
                <a:spcPct val="95000"/>
              </a:lnSpc>
              <a:spcBef>
                <a:spcPts val="1500"/>
              </a:spcBef>
              <a:spcAft>
                <a:spcPts val="0"/>
              </a:spcAft>
              <a:buSzPts val="688"/>
              <a:buNone/>
            </a:pPr>
            <a:endParaRPr sz="1200" b="0">
              <a:solidFill>
                <a:srgbClr val="374151"/>
              </a:solidFill>
              <a:highlight>
                <a:srgbClr val="F7F7F8"/>
              </a:highlight>
            </a:endParaRPr>
          </a:p>
          <a:p>
            <a:pPr marL="0" lvl="0" indent="0" algn="l" rtl="0">
              <a:lnSpc>
                <a:spcPct val="95000"/>
              </a:lnSpc>
              <a:spcBef>
                <a:spcPts val="1500"/>
              </a:spcBef>
              <a:spcAft>
                <a:spcPts val="0"/>
              </a:spcAft>
              <a:buSzPts val="688"/>
              <a:buNone/>
            </a:pPr>
            <a:endParaRPr sz="1200" b="0">
              <a:solidFill>
                <a:srgbClr val="374151"/>
              </a:solidFill>
              <a:highlight>
                <a:srgbClr val="F7F7F8"/>
              </a:highlight>
            </a:endParaRPr>
          </a:p>
          <a:p>
            <a:pPr marL="0" lvl="0" indent="0" algn="l" rtl="0">
              <a:lnSpc>
                <a:spcPct val="95000"/>
              </a:lnSpc>
              <a:spcBef>
                <a:spcPts val="1500"/>
              </a:spcBef>
              <a:spcAft>
                <a:spcPts val="0"/>
              </a:spcAft>
              <a:buSzPts val="688"/>
              <a:buNone/>
            </a:pPr>
            <a:endParaRPr sz="1200" b="0">
              <a:solidFill>
                <a:srgbClr val="374151"/>
              </a:solidFill>
              <a:highlight>
                <a:srgbClr val="F7F7F8"/>
              </a:highlight>
            </a:endParaRPr>
          </a:p>
          <a:p>
            <a:pPr marL="0" lvl="0" indent="0" algn="l" rtl="0">
              <a:lnSpc>
                <a:spcPct val="80000"/>
              </a:lnSpc>
              <a:spcBef>
                <a:spcPts val="1500"/>
              </a:spcBef>
              <a:spcAft>
                <a:spcPts val="600"/>
              </a:spcAft>
              <a:buSzPts val="688"/>
              <a:buNone/>
            </a:pPr>
            <a:endParaRPr sz="1200"/>
          </a:p>
        </p:txBody>
      </p:sp>
      <p:sp>
        <p:nvSpPr>
          <p:cNvPr id="1735" name="Google Shape;1735;g2944274f16a_0_2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g2944274f16a_0_28"/>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840"/>
              <a:t>Dynamic Tables Compared to Streams and Tasks</a:t>
            </a:r>
            <a:endParaRPr sz="2840"/>
          </a:p>
        </p:txBody>
      </p:sp>
      <p:sp>
        <p:nvSpPr>
          <p:cNvPr id="1742" name="Google Shape;1742;g2944274f16a_0_28"/>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r>
              <a:rPr lang="en-US" sz="1200" u="sng">
                <a:solidFill>
                  <a:srgbClr val="374151"/>
                </a:solidFill>
              </a:rPr>
              <a:t>Streams and Tasks in Snowflake:</a:t>
            </a:r>
            <a:endParaRPr sz="1200" u="sng">
              <a:solidFill>
                <a:srgbClr val="374151"/>
              </a:solidFill>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1500"/>
              </a:spcBef>
              <a:spcAft>
                <a:spcPts val="600"/>
              </a:spcAft>
              <a:buNone/>
            </a:pPr>
            <a:endParaRPr/>
          </a:p>
        </p:txBody>
      </p:sp>
      <p:sp>
        <p:nvSpPr>
          <p:cNvPr id="1743" name="Google Shape;1743;g2944274f16a_0_2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86</a:t>
            </a:fld>
            <a:endParaRPr/>
          </a:p>
        </p:txBody>
      </p:sp>
      <p:pic>
        <p:nvPicPr>
          <p:cNvPr id="1744" name="Google Shape;1744;g2944274f16a_0_28"/>
          <p:cNvPicPr preferRelativeResize="0"/>
          <p:nvPr/>
        </p:nvPicPr>
        <p:blipFill>
          <a:blip r:embed="rId3">
            <a:alphaModFix/>
          </a:blip>
          <a:stretch>
            <a:fillRect/>
          </a:stretch>
        </p:blipFill>
        <p:spPr>
          <a:xfrm>
            <a:off x="609600" y="1426075"/>
            <a:ext cx="9954624" cy="47001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g2944274f16a_0_36"/>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840"/>
              <a:t>Dynamic Tables Compared to Streams and Tasks</a:t>
            </a:r>
            <a:endParaRPr sz="2840"/>
          </a:p>
        </p:txBody>
      </p:sp>
      <p:sp>
        <p:nvSpPr>
          <p:cNvPr id="1751" name="Google Shape;1751;g2944274f16a_0_36"/>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0" lvl="0" indent="0" algn="l" rtl="0">
              <a:lnSpc>
                <a:spcPct val="115000"/>
              </a:lnSpc>
              <a:spcBef>
                <a:spcPts val="1500"/>
              </a:spcBef>
              <a:spcAft>
                <a:spcPts val="0"/>
              </a:spcAft>
              <a:buNone/>
            </a:pPr>
            <a:r>
              <a:rPr lang="en-US" sz="1200" u="sng">
                <a:solidFill>
                  <a:srgbClr val="374151"/>
                </a:solidFill>
                <a:latin typeface="Roboto"/>
                <a:ea typeface="Roboto"/>
                <a:cs typeface="Roboto"/>
                <a:sym typeface="Roboto"/>
              </a:rPr>
              <a:t>Dynamic Tables in Snowflake:</a:t>
            </a:r>
            <a:endParaRPr sz="1200" u="sng">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1500"/>
              </a:spcBef>
              <a:spcAft>
                <a:spcPts val="600"/>
              </a:spcAft>
              <a:buNone/>
            </a:pPr>
            <a:endParaRPr/>
          </a:p>
        </p:txBody>
      </p:sp>
      <p:sp>
        <p:nvSpPr>
          <p:cNvPr id="1752" name="Google Shape;1752;g2944274f16a_0_3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87</a:t>
            </a:fld>
            <a:endParaRPr/>
          </a:p>
        </p:txBody>
      </p:sp>
      <p:pic>
        <p:nvPicPr>
          <p:cNvPr id="1753" name="Google Shape;1753;g2944274f16a_0_36"/>
          <p:cNvPicPr preferRelativeResize="0"/>
          <p:nvPr/>
        </p:nvPicPr>
        <p:blipFill>
          <a:blip r:embed="rId3">
            <a:alphaModFix/>
          </a:blip>
          <a:stretch>
            <a:fillRect/>
          </a:stretch>
        </p:blipFill>
        <p:spPr>
          <a:xfrm>
            <a:off x="609600" y="1476475"/>
            <a:ext cx="10160101" cy="46497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g2944274f16a_0_44"/>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840"/>
              <a:t>Dynamic Tables Compared to Streams and Tasks</a:t>
            </a:r>
            <a:endParaRPr sz="2840"/>
          </a:p>
        </p:txBody>
      </p:sp>
      <p:sp>
        <p:nvSpPr>
          <p:cNvPr id="1760" name="Google Shape;1760;g2944274f16a_0_44"/>
          <p:cNvSpPr txBox="1">
            <a:spLocks noGrp="1"/>
          </p:cNvSpPr>
          <p:nvPr>
            <p:ph type="body" idx="1"/>
          </p:nvPr>
        </p:nvSpPr>
        <p:spPr>
          <a:xfrm>
            <a:off x="609600" y="1073900"/>
            <a:ext cx="4884600" cy="5052300"/>
          </a:xfrm>
          <a:prstGeom prst="rect">
            <a:avLst/>
          </a:prstGeom>
        </p:spPr>
        <p:txBody>
          <a:bodyPr spcFirstLastPara="1" wrap="square" lIns="91425" tIns="45700" rIns="91425" bIns="45700" anchor="t" anchorCtr="0">
            <a:normAutofit/>
          </a:bodyPr>
          <a:lstStyle/>
          <a:p>
            <a:pPr marL="0" lvl="0" indent="0" algn="ctr" rtl="0">
              <a:lnSpc>
                <a:spcPct val="115000"/>
              </a:lnSpc>
              <a:spcBef>
                <a:spcPts val="1500"/>
              </a:spcBef>
              <a:spcAft>
                <a:spcPts val="0"/>
              </a:spcAft>
              <a:buNone/>
            </a:pPr>
            <a:r>
              <a:rPr lang="en-US" sz="1200" u="sng">
                <a:solidFill>
                  <a:srgbClr val="374151"/>
                </a:solidFill>
                <a:latin typeface="Roboto"/>
                <a:ea typeface="Roboto"/>
                <a:cs typeface="Roboto"/>
                <a:sym typeface="Roboto"/>
              </a:rPr>
              <a:t>Streams and Tasks</a:t>
            </a:r>
            <a:endParaRPr sz="1200" u="sng">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a:latin typeface="Roboto"/>
                <a:ea typeface="Roboto"/>
                <a:cs typeface="Roboto"/>
                <a:sym typeface="Roboto"/>
              </a:rPr>
              <a:t>Programming Approach</a:t>
            </a:r>
            <a:r>
              <a:rPr lang="en-US" sz="1200">
                <a:solidFill>
                  <a:srgbClr val="374151"/>
                </a:solidFill>
                <a:latin typeface="Roboto"/>
                <a:ea typeface="Roboto"/>
                <a:cs typeface="Roboto"/>
                <a:sym typeface="Roboto"/>
              </a:rPr>
              <a:t>:</a:t>
            </a:r>
            <a:endParaRPr sz="1200" u="sng">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b="0">
                <a:solidFill>
                  <a:srgbClr val="374151"/>
                </a:solidFill>
                <a:latin typeface="Roboto"/>
                <a:ea typeface="Roboto"/>
                <a:cs typeface="Roboto"/>
                <a:sym typeface="Roboto"/>
              </a:rPr>
              <a:t>Imperative approach, where procedural code is written to dictate how data should be transformed.</a:t>
            </a:r>
            <a:endParaRPr sz="1200" b="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a:latin typeface="Roboto"/>
                <a:ea typeface="Roboto"/>
                <a:cs typeface="Roboto"/>
                <a:sym typeface="Roboto"/>
              </a:rPr>
              <a:t>Scheduling:</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b="0">
                <a:solidFill>
                  <a:srgbClr val="374151"/>
                </a:solidFill>
                <a:latin typeface="Roboto"/>
                <a:ea typeface="Roboto"/>
                <a:cs typeface="Roboto"/>
                <a:sym typeface="Roboto"/>
              </a:rPr>
              <a:t>User defines a schedule for execution.</a:t>
            </a:r>
            <a:endParaRPr sz="1050" b="0">
              <a:solidFill>
                <a:srgbClr val="2C2F34"/>
              </a:solidFill>
            </a:endParaRPr>
          </a:p>
          <a:p>
            <a:pPr marL="0" lvl="0" indent="0" algn="l" rtl="0">
              <a:lnSpc>
                <a:spcPct val="115000"/>
              </a:lnSpc>
              <a:spcBef>
                <a:spcPts val="1500"/>
              </a:spcBef>
              <a:spcAft>
                <a:spcPts val="0"/>
              </a:spcAft>
              <a:buNone/>
            </a:pPr>
            <a:r>
              <a:rPr lang="en-US" sz="1200">
                <a:latin typeface="Roboto"/>
                <a:ea typeface="Roboto"/>
                <a:cs typeface="Roboto"/>
                <a:sym typeface="Roboto"/>
              </a:rPr>
              <a:t>Functionality</a:t>
            </a:r>
            <a:r>
              <a:rPr lang="en-US"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b="0">
                <a:solidFill>
                  <a:srgbClr val="374151"/>
                </a:solidFill>
                <a:latin typeface="Roboto"/>
                <a:ea typeface="Roboto"/>
                <a:cs typeface="Roboto"/>
                <a:sym typeface="Roboto"/>
              </a:rPr>
              <a:t>Can call non-deterministic code, stored procedures, UDFs, external functions, and other tasks.</a:t>
            </a:r>
            <a:endParaRPr sz="1050" b="0">
              <a:solidFill>
                <a:srgbClr val="2C2F34"/>
              </a:solidFill>
            </a:endParaRPr>
          </a:p>
          <a:p>
            <a:pPr marL="0" lvl="0" indent="0" algn="l" rtl="0">
              <a:lnSpc>
                <a:spcPct val="115000"/>
              </a:lnSpc>
              <a:spcBef>
                <a:spcPts val="1500"/>
              </a:spcBef>
              <a:spcAft>
                <a:spcPts val="0"/>
              </a:spcAft>
              <a:buNone/>
            </a:pPr>
            <a:r>
              <a:rPr lang="en-US" sz="1200">
                <a:latin typeface="Roboto"/>
                <a:ea typeface="Roboto"/>
                <a:cs typeface="Roboto"/>
                <a:sym typeface="Roboto"/>
              </a:rPr>
              <a:t>Refresh Mechanism</a:t>
            </a:r>
            <a:r>
              <a:rPr lang="en-US"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b="0">
                <a:solidFill>
                  <a:srgbClr val="374151"/>
                </a:solidFill>
                <a:latin typeface="Roboto"/>
                <a:ea typeface="Roboto"/>
                <a:cs typeface="Roboto"/>
                <a:sym typeface="Roboto"/>
              </a:rPr>
              <a:t>Can use streams for incremental data refreshes. Tasks are scheduled to run periodically.</a:t>
            </a:r>
            <a:endParaRPr sz="1200" b="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1500"/>
              </a:spcBef>
              <a:spcAft>
                <a:spcPts val="600"/>
              </a:spcAft>
              <a:buNone/>
            </a:pPr>
            <a:endParaRPr/>
          </a:p>
        </p:txBody>
      </p:sp>
      <p:sp>
        <p:nvSpPr>
          <p:cNvPr id="1761" name="Google Shape;1761;g2944274f16a_0_44"/>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88</a:t>
            </a:fld>
            <a:endParaRPr/>
          </a:p>
        </p:txBody>
      </p:sp>
      <p:sp>
        <p:nvSpPr>
          <p:cNvPr id="1762" name="Google Shape;1762;g2944274f16a_0_44"/>
          <p:cNvSpPr txBox="1">
            <a:spLocks noGrp="1"/>
          </p:cNvSpPr>
          <p:nvPr>
            <p:ph type="body" idx="1"/>
          </p:nvPr>
        </p:nvSpPr>
        <p:spPr>
          <a:xfrm>
            <a:off x="5885100" y="1073900"/>
            <a:ext cx="4884600" cy="5052300"/>
          </a:xfrm>
          <a:prstGeom prst="rect">
            <a:avLst/>
          </a:prstGeom>
        </p:spPr>
        <p:txBody>
          <a:bodyPr spcFirstLastPara="1" wrap="square" lIns="91425" tIns="45700" rIns="91425" bIns="45700" anchor="t" anchorCtr="0">
            <a:normAutofit/>
          </a:bodyPr>
          <a:lstStyle/>
          <a:p>
            <a:pPr marL="0" lvl="0" indent="0" algn="ctr" rtl="0">
              <a:lnSpc>
                <a:spcPct val="115000"/>
              </a:lnSpc>
              <a:spcBef>
                <a:spcPts val="1500"/>
              </a:spcBef>
              <a:spcAft>
                <a:spcPts val="0"/>
              </a:spcAft>
              <a:buNone/>
            </a:pPr>
            <a:r>
              <a:rPr lang="en-US" sz="1200" u="sng">
                <a:solidFill>
                  <a:srgbClr val="374151"/>
                </a:solidFill>
                <a:latin typeface="Roboto"/>
                <a:ea typeface="Roboto"/>
                <a:cs typeface="Roboto"/>
                <a:sym typeface="Roboto"/>
              </a:rPr>
              <a:t>Dynamic Tables in Snowflake</a:t>
            </a:r>
            <a:endParaRPr sz="1200" u="sng">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a:latin typeface="Roboto"/>
                <a:ea typeface="Roboto"/>
                <a:cs typeface="Roboto"/>
                <a:sym typeface="Roboto"/>
              </a:rPr>
              <a:t>Programming Approach</a:t>
            </a:r>
            <a:r>
              <a:rPr lang="en-US"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b="0">
                <a:solidFill>
                  <a:srgbClr val="374151"/>
                </a:solidFill>
                <a:latin typeface="Roboto"/>
                <a:ea typeface="Roboto"/>
                <a:cs typeface="Roboto"/>
                <a:sym typeface="Roboto"/>
              </a:rPr>
              <a:t>Declarative approach, where a SQL query specifies the desired result, and the system handles data retrieval and transformation.</a:t>
            </a:r>
            <a:endParaRPr sz="1200" b="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a:latin typeface="Roboto"/>
                <a:ea typeface="Roboto"/>
                <a:cs typeface="Roboto"/>
                <a:sym typeface="Roboto"/>
              </a:rPr>
              <a:t>Scheduling:</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b="0">
                <a:solidFill>
                  <a:srgbClr val="374151"/>
                </a:solidFill>
                <a:latin typeface="Roboto"/>
                <a:ea typeface="Roboto"/>
                <a:cs typeface="Roboto"/>
                <a:sym typeface="Roboto"/>
              </a:rPr>
              <a:t>An automated process determines refresh schedules based on desired data "freshness" or lag.</a:t>
            </a:r>
            <a:endParaRPr sz="1200" b="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a:latin typeface="Roboto"/>
                <a:ea typeface="Roboto"/>
                <a:cs typeface="Roboto"/>
                <a:sym typeface="Roboto"/>
              </a:rPr>
              <a:t>Functionality</a:t>
            </a:r>
            <a:r>
              <a:rPr lang="en-US"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b="0">
                <a:solidFill>
                  <a:srgbClr val="374151"/>
                </a:solidFill>
                <a:latin typeface="Roboto"/>
                <a:ea typeface="Roboto"/>
                <a:cs typeface="Roboto"/>
                <a:sym typeface="Roboto"/>
              </a:rPr>
              <a:t>Limited to SQL joins, aggregations, window functions, etc. Cannot call stored procedures, tasks, or certain types of queries.</a:t>
            </a:r>
            <a:endParaRPr sz="1200" b="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a:latin typeface="Roboto"/>
                <a:ea typeface="Roboto"/>
                <a:cs typeface="Roboto"/>
                <a:sym typeface="Roboto"/>
              </a:rPr>
              <a:t>Refresh Mechanism</a:t>
            </a:r>
            <a:r>
              <a:rPr lang="en-US"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b="0">
                <a:solidFill>
                  <a:srgbClr val="374151"/>
                </a:solidFill>
                <a:latin typeface="Roboto"/>
                <a:ea typeface="Roboto"/>
                <a:cs typeface="Roboto"/>
                <a:sym typeface="Roboto"/>
              </a:rPr>
              <a:t>An automated process performs regular incremental refreshes based on the target freshness specified.</a:t>
            </a:r>
            <a:endParaRPr sz="1200" b="0">
              <a:solidFill>
                <a:srgbClr val="374151"/>
              </a:solidFill>
              <a:latin typeface="Roboto"/>
              <a:ea typeface="Roboto"/>
              <a:cs typeface="Roboto"/>
              <a:sym typeface="Roboto"/>
            </a:endParaRPr>
          </a:p>
          <a:p>
            <a:pPr marL="0" lvl="0" indent="0" algn="l" rtl="0">
              <a:spcBef>
                <a:spcPts val="1500"/>
              </a:spcBef>
              <a:spcAft>
                <a:spcPts val="60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g2944274f16a_0_52"/>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840"/>
              <a:t>Dynamic Tables Compared to Materialized Views</a:t>
            </a:r>
            <a:endParaRPr sz="2840"/>
          </a:p>
        </p:txBody>
      </p:sp>
      <p:sp>
        <p:nvSpPr>
          <p:cNvPr id="1769" name="Google Shape;1769;g2944274f16a_0_52"/>
          <p:cNvSpPr txBox="1">
            <a:spLocks noGrp="1"/>
          </p:cNvSpPr>
          <p:nvPr>
            <p:ph type="body" idx="1"/>
          </p:nvPr>
        </p:nvSpPr>
        <p:spPr>
          <a:xfrm>
            <a:off x="609600" y="1073900"/>
            <a:ext cx="4884600" cy="5052300"/>
          </a:xfrm>
          <a:prstGeom prst="rect">
            <a:avLst/>
          </a:prstGeom>
        </p:spPr>
        <p:txBody>
          <a:bodyPr spcFirstLastPara="1" wrap="square" lIns="91425" tIns="45700" rIns="91425" bIns="45700" anchor="t" anchorCtr="0">
            <a:normAutofit/>
          </a:bodyPr>
          <a:lstStyle/>
          <a:p>
            <a:pPr marL="0" lvl="0" indent="0" algn="ctr" rtl="0">
              <a:lnSpc>
                <a:spcPct val="115000"/>
              </a:lnSpc>
              <a:spcBef>
                <a:spcPts val="1500"/>
              </a:spcBef>
              <a:spcAft>
                <a:spcPts val="0"/>
              </a:spcAft>
              <a:buNone/>
            </a:pPr>
            <a:r>
              <a:rPr lang="en-US" sz="1200" u="sng">
                <a:solidFill>
                  <a:srgbClr val="374151"/>
                </a:solidFill>
                <a:latin typeface="Roboto"/>
                <a:ea typeface="Roboto"/>
                <a:cs typeface="Roboto"/>
                <a:sym typeface="Roboto"/>
              </a:rPr>
              <a:t>Materialized Views</a:t>
            </a:r>
            <a:endParaRPr sz="1200" u="sng">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a:t>Primary Use Case</a:t>
            </a:r>
            <a:r>
              <a:rPr lang="en-US" sz="1200">
                <a:solidFill>
                  <a:srgbClr val="374151"/>
                </a:solidFill>
              </a:rPr>
              <a:t>:</a:t>
            </a:r>
            <a:endParaRPr sz="1200" u="sng">
              <a:solidFill>
                <a:srgbClr val="374151"/>
              </a:solidFill>
            </a:endParaRPr>
          </a:p>
          <a:p>
            <a:pPr marL="0" lvl="0" indent="0" algn="l" rtl="0">
              <a:lnSpc>
                <a:spcPct val="115000"/>
              </a:lnSpc>
              <a:spcBef>
                <a:spcPts val="1500"/>
              </a:spcBef>
              <a:spcAft>
                <a:spcPts val="0"/>
              </a:spcAft>
              <a:buNone/>
            </a:pPr>
            <a:r>
              <a:rPr lang="en-US" sz="1200" b="0">
                <a:solidFill>
                  <a:srgbClr val="374151"/>
                </a:solidFill>
              </a:rPr>
              <a:t>Aimed at transparently enhancing query performance. The system can rewrite queries to use materialized views instead of base tables.</a:t>
            </a:r>
            <a:endParaRPr sz="1200" b="0">
              <a:solidFill>
                <a:srgbClr val="374151"/>
              </a:solidFill>
            </a:endParaRPr>
          </a:p>
          <a:p>
            <a:pPr marL="0" lvl="0" indent="0" algn="l" rtl="0">
              <a:lnSpc>
                <a:spcPct val="115000"/>
              </a:lnSpc>
              <a:spcBef>
                <a:spcPts val="1500"/>
              </a:spcBef>
              <a:spcAft>
                <a:spcPts val="0"/>
              </a:spcAft>
              <a:buNone/>
            </a:pPr>
            <a:r>
              <a:rPr lang="en-US" sz="1200"/>
              <a:t>Query Complexity</a:t>
            </a:r>
            <a:r>
              <a:rPr lang="en-US" sz="1200">
                <a:solidFill>
                  <a:srgbClr val="374151"/>
                </a:solidFill>
              </a:rPr>
              <a:t>:</a:t>
            </a:r>
            <a:endParaRPr sz="1200">
              <a:solidFill>
                <a:srgbClr val="374151"/>
              </a:solidFill>
            </a:endParaRPr>
          </a:p>
          <a:p>
            <a:pPr marL="0" lvl="0" indent="0" algn="l" rtl="0">
              <a:lnSpc>
                <a:spcPct val="115000"/>
              </a:lnSpc>
              <a:spcBef>
                <a:spcPts val="1500"/>
              </a:spcBef>
              <a:spcAft>
                <a:spcPts val="0"/>
              </a:spcAft>
              <a:buNone/>
            </a:pPr>
            <a:r>
              <a:rPr lang="en-US" sz="1200" b="0">
                <a:solidFill>
                  <a:srgbClr val="374151"/>
                </a:solidFill>
              </a:rPr>
              <a:t>Can only use a single base table and cannot be based on complex queries.</a:t>
            </a:r>
            <a:endParaRPr sz="1200" b="0">
              <a:solidFill>
                <a:srgbClr val="2C2F34"/>
              </a:solidFill>
            </a:endParaRPr>
          </a:p>
          <a:p>
            <a:pPr marL="0" lvl="0" indent="0" algn="l" rtl="0">
              <a:lnSpc>
                <a:spcPct val="115000"/>
              </a:lnSpc>
              <a:spcBef>
                <a:spcPts val="1500"/>
              </a:spcBef>
              <a:spcAft>
                <a:spcPts val="0"/>
              </a:spcAft>
              <a:buNone/>
            </a:pPr>
            <a:r>
              <a:rPr lang="en-US" sz="1200"/>
              <a:t>Data Currentness</a:t>
            </a:r>
            <a:r>
              <a:rPr lang="en-US" sz="1200">
                <a:solidFill>
                  <a:srgbClr val="374151"/>
                </a:solidFill>
              </a:rPr>
              <a:t>:</a:t>
            </a:r>
            <a:endParaRPr sz="1200">
              <a:solidFill>
                <a:srgbClr val="374151"/>
              </a:solidFill>
            </a:endParaRPr>
          </a:p>
          <a:p>
            <a:pPr marL="0" lvl="0" indent="0" algn="l" rtl="0">
              <a:lnSpc>
                <a:spcPct val="115000"/>
              </a:lnSpc>
              <a:spcBef>
                <a:spcPts val="1500"/>
              </a:spcBef>
              <a:spcAft>
                <a:spcPts val="0"/>
              </a:spcAft>
              <a:buNone/>
            </a:pPr>
            <a:r>
              <a:rPr lang="en-US" sz="1200" b="0">
                <a:solidFill>
                  <a:srgbClr val="374151"/>
                </a:solidFill>
              </a:rPr>
              <a:t>Always current. Any changes to the base table will update the view or use the updated data.</a:t>
            </a:r>
            <a:endParaRPr sz="1200" b="0">
              <a:solidFill>
                <a:srgbClr val="2C2F34"/>
              </a:solidFill>
            </a:endParaRPr>
          </a:p>
          <a:p>
            <a:pPr marL="0" lvl="0" indent="0" algn="l" rtl="0">
              <a:lnSpc>
                <a:spcPct val="115000"/>
              </a:lnSpc>
              <a:spcBef>
                <a:spcPts val="1500"/>
              </a:spcBef>
              <a:spcAft>
                <a:spcPts val="0"/>
              </a:spcAft>
              <a:buNone/>
            </a:pPr>
            <a:endParaRPr sz="1200" b="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1500"/>
              </a:spcBef>
              <a:spcAft>
                <a:spcPts val="600"/>
              </a:spcAft>
              <a:buNone/>
            </a:pPr>
            <a:endParaRPr/>
          </a:p>
        </p:txBody>
      </p:sp>
      <p:sp>
        <p:nvSpPr>
          <p:cNvPr id="1770" name="Google Shape;1770;g2944274f16a_0_52"/>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89</a:t>
            </a:fld>
            <a:endParaRPr/>
          </a:p>
        </p:txBody>
      </p:sp>
      <p:sp>
        <p:nvSpPr>
          <p:cNvPr id="1771" name="Google Shape;1771;g2944274f16a_0_52"/>
          <p:cNvSpPr txBox="1">
            <a:spLocks noGrp="1"/>
          </p:cNvSpPr>
          <p:nvPr>
            <p:ph type="body" idx="1"/>
          </p:nvPr>
        </p:nvSpPr>
        <p:spPr>
          <a:xfrm>
            <a:off x="5885100" y="1073900"/>
            <a:ext cx="4884600" cy="5052300"/>
          </a:xfrm>
          <a:prstGeom prst="rect">
            <a:avLst/>
          </a:prstGeom>
        </p:spPr>
        <p:txBody>
          <a:bodyPr spcFirstLastPara="1" wrap="square" lIns="91425" tIns="45700" rIns="91425" bIns="45700" anchor="t" anchorCtr="0">
            <a:normAutofit/>
          </a:bodyPr>
          <a:lstStyle/>
          <a:p>
            <a:pPr marL="0" lvl="0" indent="0" algn="ctr" rtl="0">
              <a:lnSpc>
                <a:spcPct val="115000"/>
              </a:lnSpc>
              <a:spcBef>
                <a:spcPts val="1500"/>
              </a:spcBef>
              <a:spcAft>
                <a:spcPts val="0"/>
              </a:spcAft>
              <a:buNone/>
            </a:pPr>
            <a:r>
              <a:rPr lang="en-US" sz="1200" u="sng">
                <a:solidFill>
                  <a:srgbClr val="374151"/>
                </a:solidFill>
                <a:latin typeface="Roboto"/>
                <a:ea typeface="Roboto"/>
                <a:cs typeface="Roboto"/>
                <a:sym typeface="Roboto"/>
              </a:rPr>
              <a:t>Dynamic Tables in Snowflake</a:t>
            </a:r>
            <a:endParaRPr sz="1200" u="sng">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US" sz="1200"/>
              <a:t>Primary Use Case</a:t>
            </a:r>
            <a:r>
              <a:rPr lang="en-US" sz="1200">
                <a:solidFill>
                  <a:srgbClr val="374151"/>
                </a:solidFill>
              </a:rPr>
              <a:t>:</a:t>
            </a:r>
            <a:endParaRPr sz="1200">
              <a:solidFill>
                <a:srgbClr val="374151"/>
              </a:solidFill>
            </a:endParaRPr>
          </a:p>
          <a:p>
            <a:pPr marL="0" lvl="0" indent="0" algn="l" rtl="0">
              <a:lnSpc>
                <a:spcPct val="115000"/>
              </a:lnSpc>
              <a:spcBef>
                <a:spcPts val="1500"/>
              </a:spcBef>
              <a:spcAft>
                <a:spcPts val="0"/>
              </a:spcAft>
              <a:buNone/>
            </a:pPr>
            <a:r>
              <a:rPr lang="en-US" sz="1200" b="0">
                <a:solidFill>
                  <a:srgbClr val="374151"/>
                </a:solidFill>
              </a:rPr>
              <a:t>Designed for multi-level data pipelines. Query optimizer doesn't rewrite queries to use dynamic tables unless specified in the query.</a:t>
            </a:r>
            <a:endParaRPr sz="1200" b="0">
              <a:solidFill>
                <a:srgbClr val="374151"/>
              </a:solidFill>
            </a:endParaRPr>
          </a:p>
          <a:p>
            <a:pPr marL="0" lvl="0" indent="0" algn="l" rtl="0">
              <a:lnSpc>
                <a:spcPct val="115000"/>
              </a:lnSpc>
              <a:spcBef>
                <a:spcPts val="1500"/>
              </a:spcBef>
              <a:spcAft>
                <a:spcPts val="0"/>
              </a:spcAft>
              <a:buNone/>
            </a:pPr>
            <a:r>
              <a:rPr lang="en-US" sz="1200"/>
              <a:t>Query Complexity</a:t>
            </a:r>
            <a:r>
              <a:rPr lang="en-US" sz="1200">
                <a:solidFill>
                  <a:srgbClr val="374151"/>
                </a:solidFill>
              </a:rPr>
              <a:t>:</a:t>
            </a:r>
            <a:endParaRPr sz="120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en-US" sz="1200" b="0">
                <a:solidFill>
                  <a:srgbClr val="374151"/>
                </a:solidFill>
              </a:rPr>
              <a:t>Can be based on complex queries, including those with joins and unions.</a:t>
            </a:r>
            <a:endParaRPr sz="1200" b="0">
              <a:solidFill>
                <a:srgbClr val="374151"/>
              </a:solidFill>
            </a:endParaRPr>
          </a:p>
          <a:p>
            <a:pPr marL="0" lvl="0" indent="0" algn="l" rtl="0">
              <a:lnSpc>
                <a:spcPct val="115000"/>
              </a:lnSpc>
              <a:spcBef>
                <a:spcPts val="1500"/>
              </a:spcBef>
              <a:spcAft>
                <a:spcPts val="0"/>
              </a:spcAft>
              <a:buNone/>
            </a:pPr>
            <a:r>
              <a:rPr lang="en-US" sz="1200"/>
              <a:t>Data Currentness</a:t>
            </a:r>
            <a:r>
              <a:rPr lang="en-US" sz="1200">
                <a:solidFill>
                  <a:srgbClr val="374151"/>
                </a:solidFill>
              </a:rPr>
              <a:t>:</a:t>
            </a:r>
            <a:endParaRPr sz="1200">
              <a:solidFill>
                <a:srgbClr val="374151"/>
              </a:solidFill>
            </a:endParaRPr>
          </a:p>
          <a:p>
            <a:pPr marL="0" lvl="0" indent="0" algn="l" rtl="0">
              <a:lnSpc>
                <a:spcPct val="115000"/>
              </a:lnSpc>
              <a:spcBef>
                <a:spcPts val="1500"/>
              </a:spcBef>
              <a:spcAft>
                <a:spcPts val="0"/>
              </a:spcAft>
              <a:buNone/>
            </a:pPr>
            <a:r>
              <a:rPr lang="en-US" sz="1200" b="0">
                <a:solidFill>
                  <a:srgbClr val="374151"/>
                </a:solidFill>
              </a:rPr>
              <a:t>Data is current up to the specified target lag time.</a:t>
            </a:r>
            <a:endParaRPr sz="1200" b="0">
              <a:solidFill>
                <a:srgbClr val="374151"/>
              </a:solidFill>
            </a:endParaRPr>
          </a:p>
          <a:p>
            <a:pPr marL="0" lvl="0" indent="0" algn="l" rtl="0">
              <a:lnSpc>
                <a:spcPct val="115000"/>
              </a:lnSpc>
              <a:spcBef>
                <a:spcPts val="1500"/>
              </a:spcBef>
              <a:spcAft>
                <a:spcPts val="0"/>
              </a:spcAft>
              <a:buNone/>
            </a:pPr>
            <a:endParaRPr sz="1200" b="0">
              <a:solidFill>
                <a:srgbClr val="374151"/>
              </a:solidFill>
              <a:latin typeface="Roboto"/>
              <a:ea typeface="Roboto"/>
              <a:cs typeface="Roboto"/>
              <a:sym typeface="Roboto"/>
            </a:endParaRPr>
          </a:p>
          <a:p>
            <a:pPr marL="0" lvl="0" indent="0" algn="l" rtl="0">
              <a:spcBef>
                <a:spcPts val="1500"/>
              </a:spcBef>
              <a:spcAft>
                <a:spcPts val="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g28d0cec9f8b_0_42"/>
          <p:cNvSpPr txBox="1">
            <a:spLocks noGrp="1"/>
          </p:cNvSpPr>
          <p:nvPr>
            <p:ph type="title"/>
          </p:nvPr>
        </p:nvSpPr>
        <p:spPr>
          <a:xfrm>
            <a:off x="609600" y="152718"/>
            <a:ext cx="8013300" cy="7299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2"/>
              </a:buClr>
              <a:buSzPct val="100000"/>
              <a:buFont typeface="Arial Black"/>
              <a:buNone/>
            </a:pPr>
            <a:r>
              <a:rPr lang="en-US" sz="4400"/>
              <a:t>Exam Domain Breakdown</a:t>
            </a:r>
            <a:endParaRPr/>
          </a:p>
        </p:txBody>
      </p:sp>
      <p:sp>
        <p:nvSpPr>
          <p:cNvPr id="1044" name="Google Shape;1044;g28d0cec9f8b_0_42"/>
          <p:cNvSpPr txBox="1">
            <a:spLocks noGrp="1"/>
          </p:cNvSpPr>
          <p:nvPr>
            <p:ph type="sldNum" idx="12"/>
          </p:nvPr>
        </p:nvSpPr>
        <p:spPr>
          <a:xfrm rot="-5400000">
            <a:off x="11189118" y="5824571"/>
            <a:ext cx="1315800" cy="48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D1282E"/>
              </a:buClr>
              <a:buSzPts val="2400"/>
              <a:buFont typeface="Arial"/>
              <a:buNone/>
            </a:pPr>
            <a:fld id="{00000000-1234-1234-1234-123412341234}" type="slidenum">
              <a:rPr lang="en-US" sz="2400" b="1" i="0" u="none" strike="noStrike" cap="none">
                <a:solidFill>
                  <a:srgbClr val="D1282E"/>
                </a:solidFill>
                <a:latin typeface="Arial"/>
                <a:ea typeface="Arial"/>
                <a:cs typeface="Arial"/>
                <a:sym typeface="Arial"/>
              </a:rPr>
              <a:t>9</a:t>
            </a:fld>
            <a:endParaRPr sz="2400" b="1" i="0" u="none" strike="noStrike" cap="none">
              <a:solidFill>
                <a:srgbClr val="D1282E"/>
              </a:solidFill>
              <a:latin typeface="Arial"/>
              <a:ea typeface="Arial"/>
              <a:cs typeface="Arial"/>
              <a:sym typeface="Arial"/>
            </a:endParaRPr>
          </a:p>
        </p:txBody>
      </p:sp>
      <p:sp>
        <p:nvSpPr>
          <p:cNvPr id="1045" name="Google Shape;1045;g28d0cec9f8b_0_42"/>
          <p:cNvSpPr txBox="1">
            <a:spLocks noGrp="1"/>
          </p:cNvSpPr>
          <p:nvPr>
            <p:ph type="ftr" idx="11"/>
          </p:nvPr>
        </p:nvSpPr>
        <p:spPr>
          <a:xfrm>
            <a:off x="44302" y="6574155"/>
            <a:ext cx="4572000" cy="283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2023 by Innovation In Software Corporation</a:t>
            </a:r>
            <a:endParaRPr/>
          </a:p>
        </p:txBody>
      </p:sp>
      <p:graphicFrame>
        <p:nvGraphicFramePr>
          <p:cNvPr id="1046" name="Google Shape;1046;g28d0cec9f8b_0_42"/>
          <p:cNvGraphicFramePr/>
          <p:nvPr/>
        </p:nvGraphicFramePr>
        <p:xfrm>
          <a:off x="819800" y="1130625"/>
          <a:ext cx="10076800" cy="2377260"/>
        </p:xfrm>
        <a:graphic>
          <a:graphicData uri="http://schemas.openxmlformats.org/drawingml/2006/table">
            <a:tbl>
              <a:tblPr>
                <a:noFill/>
                <a:tableStyleId>{41B0790A-42AC-424F-9A99-CAA951C80CD8}</a:tableStyleId>
              </a:tblPr>
              <a:tblGrid>
                <a:gridCol w="5038400">
                  <a:extLst>
                    <a:ext uri="{9D8B030D-6E8A-4147-A177-3AD203B41FA5}">
                      <a16:colId xmlns:a16="http://schemas.microsoft.com/office/drawing/2014/main" val="20000"/>
                    </a:ext>
                  </a:extLst>
                </a:gridCol>
                <a:gridCol w="50384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b="1"/>
                        <a:t>Domain</a:t>
                      </a:r>
                      <a:endParaRPr b="1"/>
                    </a:p>
                  </a:txBody>
                  <a:tcPr marL="91425" marR="91425" marT="91425" marB="91425"/>
                </a:tc>
                <a:tc>
                  <a:txBody>
                    <a:bodyPr/>
                    <a:lstStyle/>
                    <a:p>
                      <a:pPr marL="0" lvl="0" indent="0" algn="l" rtl="0">
                        <a:spcBef>
                          <a:spcPts val="0"/>
                        </a:spcBef>
                        <a:spcAft>
                          <a:spcPts val="0"/>
                        </a:spcAft>
                        <a:buNone/>
                      </a:pPr>
                      <a:r>
                        <a:rPr lang="en-US" b="1"/>
                        <a:t>Domain Weightings on Exams</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dirty="0"/>
                        <a:t>1.0 Data Movement</a:t>
                      </a:r>
                      <a:endParaRPr dirty="0"/>
                    </a:p>
                  </a:txBody>
                  <a:tcPr marL="91425" marR="91425" marT="91425" marB="91425"/>
                </a:tc>
                <a:tc>
                  <a:txBody>
                    <a:bodyPr/>
                    <a:lstStyle/>
                    <a:p>
                      <a:pPr marL="0" lvl="0" indent="0" algn="l" rtl="0">
                        <a:spcBef>
                          <a:spcPts val="0"/>
                        </a:spcBef>
                        <a:spcAft>
                          <a:spcPts val="0"/>
                        </a:spcAft>
                        <a:buNone/>
                      </a:pPr>
                      <a:r>
                        <a:rPr lang="en-US"/>
                        <a:t>25-30%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dirty="0"/>
                        <a:t>2.0 Performance Optimization</a:t>
                      </a:r>
                      <a:endParaRPr dirty="0"/>
                    </a:p>
                  </a:txBody>
                  <a:tcPr marL="91425" marR="91425" marT="91425" marB="91425"/>
                </a:tc>
                <a:tc>
                  <a:txBody>
                    <a:bodyPr/>
                    <a:lstStyle/>
                    <a:p>
                      <a:pPr marL="0" lvl="0" indent="0" algn="l" rtl="0">
                        <a:spcBef>
                          <a:spcPts val="0"/>
                        </a:spcBef>
                        <a:spcAft>
                          <a:spcPts val="0"/>
                        </a:spcAft>
                        <a:buNone/>
                      </a:pPr>
                      <a:r>
                        <a:rPr lang="en-US"/>
                        <a:t>20-25%</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3.0 Storage and Data Protection</a:t>
                      </a:r>
                      <a:endParaRPr/>
                    </a:p>
                  </a:txBody>
                  <a:tcPr marL="91425" marR="91425" marT="91425" marB="91425"/>
                </a:tc>
                <a:tc>
                  <a:txBody>
                    <a:bodyPr/>
                    <a:lstStyle/>
                    <a:p>
                      <a:pPr marL="0" lvl="0" indent="0" algn="l" rtl="0">
                        <a:spcBef>
                          <a:spcPts val="0"/>
                        </a:spcBef>
                        <a:spcAft>
                          <a:spcPts val="0"/>
                        </a:spcAft>
                        <a:buNone/>
                      </a:pPr>
                      <a:r>
                        <a:rPr lang="en-US"/>
                        <a:t>10-15%</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t>4.0 Security</a:t>
                      </a:r>
                      <a:endParaRPr/>
                    </a:p>
                  </a:txBody>
                  <a:tcPr marL="91425" marR="91425" marT="91425" marB="91425"/>
                </a:tc>
                <a:tc>
                  <a:txBody>
                    <a:bodyPr/>
                    <a:lstStyle/>
                    <a:p>
                      <a:pPr marL="0" lvl="0" indent="0" algn="l" rtl="0">
                        <a:spcBef>
                          <a:spcPts val="0"/>
                        </a:spcBef>
                        <a:spcAft>
                          <a:spcPts val="0"/>
                        </a:spcAft>
                        <a:buNone/>
                      </a:pPr>
                      <a:r>
                        <a:rPr lang="en-US"/>
                        <a:t>10-15%</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dirty="0"/>
                        <a:t>5.0 Data Transformation</a:t>
                      </a:r>
                      <a:endParaRPr dirty="0"/>
                    </a:p>
                  </a:txBody>
                  <a:tcPr marL="91425" marR="91425" marT="91425" marB="91425"/>
                </a:tc>
                <a:tc>
                  <a:txBody>
                    <a:bodyPr/>
                    <a:lstStyle/>
                    <a:p>
                      <a:pPr marL="0" lvl="0" indent="0" algn="l" rtl="0">
                        <a:spcBef>
                          <a:spcPts val="0"/>
                        </a:spcBef>
                        <a:spcAft>
                          <a:spcPts val="0"/>
                        </a:spcAft>
                        <a:buNone/>
                      </a:pPr>
                      <a:r>
                        <a:rPr lang="en-US" dirty="0"/>
                        <a:t>25-30%</a:t>
                      </a: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g2944274f16a_0_60"/>
          <p:cNvSpPr txBox="1">
            <a:spLocks noGrp="1"/>
          </p:cNvSpPr>
          <p:nvPr>
            <p:ph type="title"/>
          </p:nvPr>
        </p:nvSpPr>
        <p:spPr>
          <a:xfrm>
            <a:off x="609600" y="152725"/>
            <a:ext cx="10160100" cy="729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2840"/>
              <a:t>Understanding the Costs of Dynamic Tables</a:t>
            </a:r>
            <a:endParaRPr sz="2840"/>
          </a:p>
        </p:txBody>
      </p:sp>
      <p:sp>
        <p:nvSpPr>
          <p:cNvPr id="1778" name="Google Shape;1778;g2944274f16a_0_60"/>
          <p:cNvSpPr txBox="1">
            <a:spLocks noGrp="1"/>
          </p:cNvSpPr>
          <p:nvPr>
            <p:ph type="body" idx="1"/>
          </p:nvPr>
        </p:nvSpPr>
        <p:spPr>
          <a:xfrm>
            <a:off x="546000" y="1116300"/>
            <a:ext cx="4971900" cy="5052300"/>
          </a:xfrm>
          <a:prstGeom prst="rect">
            <a:avLst/>
          </a:prstGeom>
        </p:spPr>
        <p:txBody>
          <a:bodyPr spcFirstLastPara="1" wrap="square" lIns="91425" tIns="45700" rIns="91425" bIns="45700" anchor="t" anchorCtr="0">
            <a:normAutofit/>
          </a:bodyPr>
          <a:lstStyle/>
          <a:p>
            <a:pPr marL="0" lvl="0" indent="0" algn="l" rtl="0">
              <a:lnSpc>
                <a:spcPct val="160000"/>
              </a:lnSpc>
              <a:spcBef>
                <a:spcPts val="1400"/>
              </a:spcBef>
              <a:spcAft>
                <a:spcPts val="0"/>
              </a:spcAft>
              <a:buNone/>
            </a:pPr>
            <a:r>
              <a:rPr lang="en-US" sz="1200"/>
              <a:t>1. Storage:</a:t>
            </a:r>
            <a:endParaRPr sz="1200"/>
          </a:p>
          <a:p>
            <a:pPr marL="457200" lvl="0" indent="-304800" algn="l" rtl="0">
              <a:lnSpc>
                <a:spcPct val="115000"/>
              </a:lnSpc>
              <a:spcBef>
                <a:spcPts val="400"/>
              </a:spcBef>
              <a:spcAft>
                <a:spcPts val="0"/>
              </a:spcAft>
              <a:buClr>
                <a:srgbClr val="374151"/>
              </a:buClr>
              <a:buSzPts val="1200"/>
              <a:buFont typeface="Arial"/>
              <a:buChar char="●"/>
            </a:pPr>
            <a:r>
              <a:rPr lang="en-US" sz="1200" b="0">
                <a:solidFill>
                  <a:srgbClr val="374151"/>
                </a:solidFill>
              </a:rPr>
              <a:t>Like any other table in a database, dynamic tables occupy space, hence incurring storage costs.</a:t>
            </a:r>
            <a:endParaRPr sz="1200" b="0">
              <a:solidFill>
                <a:srgbClr val="374151"/>
              </a:solidFill>
            </a:endParaRPr>
          </a:p>
          <a:p>
            <a:pPr marL="0" lvl="0" indent="0" algn="l" rtl="0">
              <a:lnSpc>
                <a:spcPct val="160000"/>
              </a:lnSpc>
              <a:spcBef>
                <a:spcPts val="1500"/>
              </a:spcBef>
              <a:spcAft>
                <a:spcPts val="0"/>
              </a:spcAft>
              <a:buNone/>
            </a:pPr>
            <a:r>
              <a:rPr lang="en-US" sz="1200"/>
              <a:t>2. Cloud Services Compute:</a:t>
            </a:r>
            <a:endParaRPr sz="1200"/>
          </a:p>
          <a:p>
            <a:pPr marL="457200" lvl="0" indent="-304800" algn="l" rtl="0">
              <a:lnSpc>
                <a:spcPct val="115000"/>
              </a:lnSpc>
              <a:spcBef>
                <a:spcPts val="400"/>
              </a:spcBef>
              <a:spcAft>
                <a:spcPts val="0"/>
              </a:spcAft>
              <a:buClr>
                <a:srgbClr val="374151"/>
              </a:buClr>
              <a:buSzPts val="1200"/>
              <a:buFont typeface="Arial"/>
              <a:buChar char="●"/>
            </a:pPr>
            <a:r>
              <a:rPr lang="en-US" sz="1200" b="0">
                <a:solidFill>
                  <a:srgbClr val="374151"/>
                </a:solidFill>
              </a:rPr>
              <a:t>Dynamic tables require cloud services to check for changes in the underlying base objects and trigger necessary refreshes.</a:t>
            </a:r>
            <a:endParaRPr sz="1200" b="0">
              <a:solidFill>
                <a:srgbClr val="374151"/>
              </a:solidFill>
            </a:endParaRPr>
          </a:p>
          <a:p>
            <a:pPr marL="457200" lvl="0" indent="-304800" algn="l" rtl="0">
              <a:lnSpc>
                <a:spcPct val="115000"/>
              </a:lnSpc>
              <a:spcBef>
                <a:spcPts val="0"/>
              </a:spcBef>
              <a:spcAft>
                <a:spcPts val="0"/>
              </a:spcAft>
              <a:buClr>
                <a:srgbClr val="374151"/>
              </a:buClr>
              <a:buSzPts val="1200"/>
              <a:buFont typeface="Arial"/>
              <a:buChar char="●"/>
            </a:pPr>
            <a:r>
              <a:rPr lang="en-US" sz="1200" b="0">
                <a:solidFill>
                  <a:srgbClr val="374151"/>
                </a:solidFill>
              </a:rPr>
              <a:t>Pricing: Snowflake has an interesting model here: it only bills you for cloud services compute if the daily cost for these services is greater than 10% of the daily warehouse cost for the account. This could provide some cost relief in scenarios where the cloud service operations are minor compared to overall warehouse usage.</a:t>
            </a:r>
            <a:endParaRPr sz="1200" b="0">
              <a:solidFill>
                <a:srgbClr val="374151"/>
              </a:solidFill>
            </a:endParaRPr>
          </a:p>
          <a:p>
            <a:pPr marL="0" lvl="0" indent="0" algn="l" rtl="0">
              <a:lnSpc>
                <a:spcPct val="160000"/>
              </a:lnSpc>
              <a:spcBef>
                <a:spcPts val="1500"/>
              </a:spcBef>
              <a:spcAft>
                <a:spcPts val="0"/>
              </a:spcAft>
              <a:buNone/>
            </a:pPr>
            <a:r>
              <a:rPr lang="en-US" sz="1200"/>
              <a:t>3. Virtual Warehouse Compute:</a:t>
            </a:r>
            <a:endParaRPr sz="1200"/>
          </a:p>
          <a:p>
            <a:pPr marL="457200" lvl="0" indent="-304800" algn="l" rtl="0">
              <a:lnSpc>
                <a:spcPct val="115000"/>
              </a:lnSpc>
              <a:spcBef>
                <a:spcPts val="400"/>
              </a:spcBef>
              <a:spcAft>
                <a:spcPts val="0"/>
              </a:spcAft>
              <a:buClr>
                <a:srgbClr val="374151"/>
              </a:buClr>
              <a:buSzPts val="1200"/>
              <a:buFont typeface="Arial"/>
              <a:buChar char="●"/>
            </a:pPr>
            <a:r>
              <a:rPr lang="en-US" sz="1200" b="0">
                <a:solidFill>
                  <a:srgbClr val="374151"/>
                </a:solidFill>
              </a:rPr>
              <a:t>A virtual warehouse is essentially the compute infrastructure that runs your queries. Dynamic tables need this for both initial data population and subsequent refreshes based on changes in base data.</a:t>
            </a:r>
            <a:endParaRPr sz="1200" b="0">
              <a:solidFill>
                <a:srgbClr val="374151"/>
              </a:solidFill>
            </a:endParaRPr>
          </a:p>
          <a:p>
            <a:pPr marL="457200" lvl="0" indent="0" algn="l" rtl="0">
              <a:lnSpc>
                <a:spcPct val="115000"/>
              </a:lnSpc>
              <a:spcBef>
                <a:spcPts val="15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None/>
            </a:pPr>
            <a:endParaRPr sz="1200" b="0">
              <a:solidFill>
                <a:srgbClr val="2C2F34"/>
              </a:solidFill>
            </a:endParaRPr>
          </a:p>
          <a:p>
            <a:pPr marL="0" lvl="0" indent="0" algn="l" rtl="0">
              <a:spcBef>
                <a:spcPts val="1500"/>
              </a:spcBef>
              <a:spcAft>
                <a:spcPts val="600"/>
              </a:spcAft>
              <a:buNone/>
            </a:pPr>
            <a:endParaRPr/>
          </a:p>
        </p:txBody>
      </p:sp>
      <p:sp>
        <p:nvSpPr>
          <p:cNvPr id="1779" name="Google Shape;1779;g2944274f16a_0_6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90</a:t>
            </a:fld>
            <a:endParaRPr/>
          </a:p>
        </p:txBody>
      </p:sp>
      <p:pic>
        <p:nvPicPr>
          <p:cNvPr id="1780" name="Google Shape;1780;g2944274f16a_0_60"/>
          <p:cNvPicPr preferRelativeResize="0"/>
          <p:nvPr/>
        </p:nvPicPr>
        <p:blipFill>
          <a:blip r:embed="rId3">
            <a:alphaModFix/>
          </a:blip>
          <a:stretch>
            <a:fillRect/>
          </a:stretch>
        </p:blipFill>
        <p:spPr>
          <a:xfrm>
            <a:off x="5691350" y="1116300"/>
            <a:ext cx="5351424" cy="43600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g294a025d0a6_0_69"/>
          <p:cNvSpPr txBox="1">
            <a:spLocks noGrp="1"/>
          </p:cNvSpPr>
          <p:nvPr>
            <p:ph type="body" idx="1"/>
          </p:nvPr>
        </p:nvSpPr>
        <p:spPr>
          <a:xfrm>
            <a:off x="457200" y="805417"/>
            <a:ext cx="7620000" cy="378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00"/>
              <a:buNone/>
            </a:pPr>
            <a:endParaRPr/>
          </a:p>
          <a:p>
            <a:pPr marL="0" lvl="0" indent="0" algn="l" rtl="0">
              <a:lnSpc>
                <a:spcPct val="100000"/>
              </a:lnSpc>
              <a:spcBef>
                <a:spcPts val="1067"/>
              </a:spcBef>
              <a:spcAft>
                <a:spcPts val="0"/>
              </a:spcAft>
              <a:buSzPts val="1500"/>
              <a:buNone/>
            </a:pPr>
            <a:endParaRPr/>
          </a:p>
        </p:txBody>
      </p:sp>
      <p:sp>
        <p:nvSpPr>
          <p:cNvPr id="1787" name="Google Shape;1787;g294a025d0a6_0_69"/>
          <p:cNvSpPr txBox="1"/>
          <p:nvPr/>
        </p:nvSpPr>
        <p:spPr>
          <a:xfrm>
            <a:off x="0" y="650817"/>
            <a:ext cx="8683500" cy="9165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5467">
                <a:solidFill>
                  <a:srgbClr val="FF0000"/>
                </a:solidFill>
                <a:latin typeface="Arial"/>
                <a:ea typeface="Arial"/>
                <a:cs typeface="Arial"/>
                <a:sym typeface="Arial"/>
              </a:rPr>
              <a:t>Experiment</a:t>
            </a:r>
            <a:endParaRPr sz="667">
              <a:solidFill>
                <a:srgbClr val="002060"/>
              </a:solidFill>
              <a:latin typeface="Arial"/>
              <a:ea typeface="Arial"/>
              <a:cs typeface="Arial"/>
              <a:sym typeface="Arial"/>
            </a:endParaRPr>
          </a:p>
        </p:txBody>
      </p:sp>
      <p:pic>
        <p:nvPicPr>
          <p:cNvPr id="1788" name="Google Shape;1788;g294a025d0a6_0_69"/>
          <p:cNvPicPr preferRelativeResize="0"/>
          <p:nvPr/>
        </p:nvPicPr>
        <p:blipFill rotWithShape="1">
          <a:blip r:embed="rId3">
            <a:alphaModFix/>
          </a:blip>
          <a:srcRect t="16072"/>
          <a:stretch/>
        </p:blipFill>
        <p:spPr>
          <a:xfrm>
            <a:off x="0" y="2138463"/>
            <a:ext cx="8448800" cy="4719541"/>
          </a:xfrm>
          <a:prstGeom prst="rect">
            <a:avLst/>
          </a:prstGeom>
          <a:noFill/>
          <a:ln>
            <a:noFill/>
          </a:ln>
        </p:spPr>
      </p:pic>
      <p:sp>
        <p:nvSpPr>
          <p:cNvPr id="1789" name="Google Shape;1789;g294a025d0a6_0_69"/>
          <p:cNvSpPr txBox="1">
            <a:spLocks noGrp="1"/>
          </p:cNvSpPr>
          <p:nvPr>
            <p:ph type="ftr" idx="11"/>
          </p:nvPr>
        </p:nvSpPr>
        <p:spPr>
          <a:xfrm>
            <a:off x="44301" y="6574155"/>
            <a:ext cx="4572000" cy="28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 2023 by Innovation In Software Corporation </a:t>
            </a:r>
            <a:br>
              <a:rPr lang="en-US"/>
            </a:br>
            <a:endParaRPr/>
          </a:p>
        </p:txBody>
      </p:sp>
      <p:sp>
        <p:nvSpPr>
          <p:cNvPr id="1790" name="Google Shape;1790;g294a025d0a6_0_69"/>
          <p:cNvSpPr txBox="1"/>
          <p:nvPr/>
        </p:nvSpPr>
        <p:spPr>
          <a:xfrm>
            <a:off x="8815128" y="3213514"/>
            <a:ext cx="2672700" cy="178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Content</a:t>
            </a:r>
            <a:endParaRPr/>
          </a:p>
          <a:p>
            <a:pPr marL="0" marR="0" lvl="0" indent="0" algn="l" rtl="0">
              <a:spcBef>
                <a:spcPts val="0"/>
              </a:spcBef>
              <a:spcAft>
                <a:spcPts val="0"/>
              </a:spcAft>
              <a:buNone/>
            </a:pPr>
            <a:r>
              <a:rPr lang="en-US" sz="2400">
                <a:solidFill>
                  <a:schemeClr val="dk1"/>
                </a:solidFill>
              </a:rPr>
              <a:t>LAB 5 - Dynamic Tables</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g291d25bc97f_0_7"/>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User Defined Functions	</a:t>
            </a:r>
            <a:endParaRPr/>
          </a:p>
        </p:txBody>
      </p:sp>
      <p:sp>
        <p:nvSpPr>
          <p:cNvPr id="1797" name="Google Shape;1797;g291d25bc97f_0_7"/>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17500" algn="l" rtl="0">
              <a:spcBef>
                <a:spcPts val="360"/>
              </a:spcBef>
              <a:spcAft>
                <a:spcPts val="0"/>
              </a:spcAft>
              <a:buSzPts val="1400"/>
              <a:buChar char="●"/>
            </a:pPr>
            <a:r>
              <a:rPr lang="en-US" sz="1400"/>
              <a:t>What are UDFs?</a:t>
            </a:r>
            <a:endParaRPr sz="1400"/>
          </a:p>
          <a:p>
            <a:pPr marL="914400" lvl="1" indent="-317500" algn="l" rtl="0">
              <a:spcBef>
                <a:spcPts val="0"/>
              </a:spcBef>
              <a:spcAft>
                <a:spcPts val="0"/>
              </a:spcAft>
              <a:buSzPts val="1400"/>
              <a:buChar char="○"/>
            </a:pPr>
            <a:r>
              <a:rPr lang="en-US" sz="1400"/>
              <a:t>UDFs are custom functions created by users to perform operations that might not be achievable using the system’s built-in functions</a:t>
            </a:r>
            <a:endParaRPr sz="1400"/>
          </a:p>
          <a:p>
            <a:pPr marL="914400" lvl="0" indent="0" algn="l" rtl="0">
              <a:spcBef>
                <a:spcPts val="360"/>
              </a:spcBef>
              <a:spcAft>
                <a:spcPts val="0"/>
              </a:spcAft>
              <a:buNone/>
            </a:pPr>
            <a:endParaRPr sz="1400"/>
          </a:p>
          <a:p>
            <a:pPr marL="914400" lvl="1" indent="-317500" algn="l" rtl="0">
              <a:spcBef>
                <a:spcPts val="600"/>
              </a:spcBef>
              <a:spcAft>
                <a:spcPts val="0"/>
              </a:spcAft>
              <a:buSzPts val="1400"/>
              <a:buChar char="○"/>
            </a:pPr>
            <a:r>
              <a:rPr lang="en-US" sz="1400"/>
              <a:t>Enable tailored data manipulation and transformation</a:t>
            </a:r>
            <a:endParaRPr sz="1400"/>
          </a:p>
          <a:p>
            <a:pPr marL="914400" lvl="0" indent="0" algn="l" rtl="0">
              <a:spcBef>
                <a:spcPts val="360"/>
              </a:spcBef>
              <a:spcAft>
                <a:spcPts val="0"/>
              </a:spcAft>
              <a:buNone/>
            </a:pPr>
            <a:endParaRPr sz="1400"/>
          </a:p>
          <a:p>
            <a:pPr marL="914400" lvl="1" indent="-317500" algn="l" rtl="0">
              <a:spcBef>
                <a:spcPts val="600"/>
              </a:spcBef>
              <a:spcAft>
                <a:spcPts val="0"/>
              </a:spcAft>
              <a:buSzPts val="1400"/>
              <a:buChar char="○"/>
            </a:pPr>
            <a:r>
              <a:rPr lang="en-US" sz="1400"/>
              <a:t>Extend SQL’s native capabilities</a:t>
            </a:r>
            <a:endParaRPr sz="1400"/>
          </a:p>
          <a:p>
            <a:pPr marL="0" lvl="0" indent="0" algn="l" rtl="0">
              <a:spcBef>
                <a:spcPts val="360"/>
              </a:spcBef>
              <a:spcAft>
                <a:spcPts val="0"/>
              </a:spcAft>
              <a:buNone/>
            </a:pPr>
            <a:endParaRPr sz="1400"/>
          </a:p>
          <a:p>
            <a:pPr marL="457200" lvl="0" indent="-317500" algn="l" rtl="0">
              <a:spcBef>
                <a:spcPts val="600"/>
              </a:spcBef>
              <a:spcAft>
                <a:spcPts val="0"/>
              </a:spcAft>
              <a:buSzPts val="1400"/>
              <a:buChar char="●"/>
            </a:pPr>
            <a:r>
              <a:rPr lang="en-US" sz="1400"/>
              <a:t>Why use UDFs?</a:t>
            </a:r>
            <a:endParaRPr sz="1400"/>
          </a:p>
          <a:p>
            <a:pPr marL="914400" lvl="1" indent="-317500" algn="l" rtl="0">
              <a:spcBef>
                <a:spcPts val="0"/>
              </a:spcBef>
              <a:spcAft>
                <a:spcPts val="0"/>
              </a:spcAft>
              <a:buSzPts val="1400"/>
              <a:buChar char="○"/>
            </a:pPr>
            <a:r>
              <a:rPr lang="en-US" sz="1400"/>
              <a:t>Address specific data transformation challenges</a:t>
            </a:r>
            <a:endParaRPr sz="1400"/>
          </a:p>
          <a:p>
            <a:pPr marL="914400" lvl="0" indent="0" algn="l" rtl="0">
              <a:spcBef>
                <a:spcPts val="360"/>
              </a:spcBef>
              <a:spcAft>
                <a:spcPts val="0"/>
              </a:spcAft>
              <a:buNone/>
            </a:pPr>
            <a:endParaRPr sz="1400"/>
          </a:p>
          <a:p>
            <a:pPr marL="914400" lvl="1" indent="-317500" algn="l" rtl="0">
              <a:spcBef>
                <a:spcPts val="600"/>
              </a:spcBef>
              <a:spcAft>
                <a:spcPts val="0"/>
              </a:spcAft>
              <a:buSzPts val="1400"/>
              <a:buChar char="○"/>
            </a:pPr>
            <a:r>
              <a:rPr lang="en-US" sz="1400"/>
              <a:t>Encapsulate complex logic for reusability</a:t>
            </a:r>
            <a:endParaRPr sz="1400"/>
          </a:p>
          <a:p>
            <a:pPr marL="914400" lvl="0" indent="0" algn="l" rtl="0">
              <a:spcBef>
                <a:spcPts val="360"/>
              </a:spcBef>
              <a:spcAft>
                <a:spcPts val="0"/>
              </a:spcAft>
              <a:buNone/>
            </a:pPr>
            <a:endParaRPr sz="1400"/>
          </a:p>
          <a:p>
            <a:pPr marL="914400" lvl="1" indent="-317500" algn="l" rtl="0">
              <a:spcBef>
                <a:spcPts val="600"/>
              </a:spcBef>
              <a:spcAft>
                <a:spcPts val="0"/>
              </a:spcAft>
              <a:buSzPts val="1400"/>
              <a:buChar char="○"/>
            </a:pPr>
            <a:r>
              <a:rPr lang="en-US" sz="1400"/>
              <a:t>Achieve operations unique to business or data needs</a:t>
            </a:r>
            <a:endParaRPr sz="1400"/>
          </a:p>
          <a:p>
            <a:pPr marL="914400" lvl="0" indent="0" algn="l" rtl="0">
              <a:spcBef>
                <a:spcPts val="36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6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6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6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600"/>
              </a:spcBef>
              <a:spcAft>
                <a:spcPts val="600"/>
              </a:spcAft>
              <a:buNone/>
            </a:pPr>
            <a:endParaRPr sz="1200">
              <a:solidFill>
                <a:srgbClr val="374151"/>
              </a:solidFill>
              <a:highlight>
                <a:srgbClr val="F7F7F8"/>
              </a:highlight>
              <a:latin typeface="Roboto"/>
              <a:ea typeface="Roboto"/>
              <a:cs typeface="Roboto"/>
              <a:sym typeface="Roboto"/>
            </a:endParaRPr>
          </a:p>
        </p:txBody>
      </p:sp>
      <p:sp>
        <p:nvSpPr>
          <p:cNvPr id="1798" name="Google Shape;1798;g291d25bc97f_0_7"/>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g2921878fa09_0_3"/>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Types of UDFs in Snowflake</a:t>
            </a:r>
            <a:endParaRPr/>
          </a:p>
        </p:txBody>
      </p:sp>
      <p:sp>
        <p:nvSpPr>
          <p:cNvPr id="1805" name="Google Shape;1805;g2921878fa09_0_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17500" algn="l" rtl="0">
              <a:spcBef>
                <a:spcPts val="360"/>
              </a:spcBef>
              <a:spcAft>
                <a:spcPts val="0"/>
              </a:spcAft>
              <a:buSzPts val="1400"/>
              <a:buChar char="●"/>
            </a:pPr>
            <a:r>
              <a:rPr lang="en-US" sz="1400"/>
              <a:t>Types of UDFs in Snowflake?</a:t>
            </a:r>
            <a:endParaRPr sz="1400"/>
          </a:p>
          <a:p>
            <a:pPr marL="914400" lvl="1" indent="-317500" algn="l" rtl="0">
              <a:spcBef>
                <a:spcPts val="0"/>
              </a:spcBef>
              <a:spcAft>
                <a:spcPts val="0"/>
              </a:spcAft>
              <a:buSzPts val="1400"/>
              <a:buChar char="○"/>
            </a:pPr>
            <a:r>
              <a:rPr lang="en-US" sz="1400"/>
              <a:t>Scalar UDFs: Return a single value based on input values</a:t>
            </a:r>
            <a:endParaRPr sz="1400"/>
          </a:p>
          <a:p>
            <a:pPr marL="914400" lvl="0" indent="0" algn="l" rtl="0">
              <a:spcBef>
                <a:spcPts val="360"/>
              </a:spcBef>
              <a:spcAft>
                <a:spcPts val="0"/>
              </a:spcAft>
              <a:buNone/>
            </a:pPr>
            <a:endParaRPr sz="1400"/>
          </a:p>
          <a:p>
            <a:pPr marL="914400" lvl="1" indent="-317500" algn="l" rtl="0">
              <a:spcBef>
                <a:spcPts val="600"/>
              </a:spcBef>
              <a:spcAft>
                <a:spcPts val="0"/>
              </a:spcAft>
              <a:buSzPts val="1400"/>
              <a:buChar char="○"/>
            </a:pPr>
            <a:r>
              <a:rPr lang="en-US" sz="1400"/>
              <a:t>Table UDFs: Returns a table of values</a:t>
            </a:r>
            <a:endParaRPr sz="1400"/>
          </a:p>
          <a:p>
            <a:pPr marL="0" lvl="0" indent="0" algn="l" rtl="0">
              <a:spcBef>
                <a:spcPts val="360"/>
              </a:spcBef>
              <a:spcAft>
                <a:spcPts val="0"/>
              </a:spcAft>
              <a:buNone/>
            </a:pPr>
            <a:endParaRPr sz="1400"/>
          </a:p>
          <a:p>
            <a:pPr marL="457200" lvl="0" indent="-317500" algn="l" rtl="0">
              <a:spcBef>
                <a:spcPts val="600"/>
              </a:spcBef>
              <a:spcAft>
                <a:spcPts val="0"/>
              </a:spcAft>
              <a:buSzPts val="1400"/>
              <a:buChar char="●"/>
            </a:pPr>
            <a:r>
              <a:rPr lang="en-US" sz="1400"/>
              <a:t>Benefits and Considerations for UDFs</a:t>
            </a:r>
            <a:endParaRPr sz="1400"/>
          </a:p>
          <a:p>
            <a:pPr marL="914400" lvl="1" indent="-317500" algn="l" rtl="0">
              <a:spcBef>
                <a:spcPts val="0"/>
              </a:spcBef>
              <a:spcAft>
                <a:spcPts val="0"/>
              </a:spcAft>
              <a:buSzPts val="1400"/>
              <a:buChar char="○"/>
            </a:pPr>
            <a:r>
              <a:rPr lang="en-US" sz="1400"/>
              <a:t>Benefits: Code reusability, tailed transformations, enhanced Functionality</a:t>
            </a:r>
            <a:endParaRPr sz="1400"/>
          </a:p>
          <a:p>
            <a:pPr marL="914400" lvl="0" indent="0" algn="l" rtl="0">
              <a:spcBef>
                <a:spcPts val="360"/>
              </a:spcBef>
              <a:spcAft>
                <a:spcPts val="0"/>
              </a:spcAft>
              <a:buNone/>
            </a:pPr>
            <a:endParaRPr sz="1400"/>
          </a:p>
          <a:p>
            <a:pPr marL="914400" lvl="1" indent="-317500" algn="l" rtl="0">
              <a:spcBef>
                <a:spcPts val="600"/>
              </a:spcBef>
              <a:spcAft>
                <a:spcPts val="0"/>
              </a:spcAft>
              <a:buSzPts val="1400"/>
              <a:buChar char="○"/>
            </a:pPr>
            <a:r>
              <a:rPr lang="en-US" sz="1400"/>
              <a:t>Consideration: Potential for performance overhead, need for thorough testing, ensuring UDFs are well-documented</a:t>
            </a:r>
            <a:endParaRPr sz="1400"/>
          </a:p>
          <a:p>
            <a:pPr marL="914400" lvl="0" indent="0" algn="l" rtl="0">
              <a:spcBef>
                <a:spcPts val="360"/>
              </a:spcBef>
              <a:spcAft>
                <a:spcPts val="0"/>
              </a:spcAft>
              <a:buNone/>
            </a:pPr>
            <a:endParaRPr/>
          </a:p>
          <a:p>
            <a:pPr marL="0" lvl="0" indent="0" algn="l" rtl="0">
              <a:spcBef>
                <a:spcPts val="6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6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60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spcBef>
                <a:spcPts val="600"/>
              </a:spcBef>
              <a:spcAft>
                <a:spcPts val="600"/>
              </a:spcAft>
              <a:buNone/>
            </a:pPr>
            <a:endParaRPr sz="1200">
              <a:solidFill>
                <a:srgbClr val="374151"/>
              </a:solidFill>
              <a:highlight>
                <a:srgbClr val="F7F7F8"/>
              </a:highlight>
              <a:latin typeface="Roboto"/>
              <a:ea typeface="Roboto"/>
              <a:cs typeface="Roboto"/>
              <a:sym typeface="Roboto"/>
            </a:endParaRPr>
          </a:p>
        </p:txBody>
      </p:sp>
      <p:sp>
        <p:nvSpPr>
          <p:cNvPr id="1806" name="Google Shape;1806;g2921878fa09_0_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g2921878fa09_0_10"/>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Scalar User Defined Functions</a:t>
            </a:r>
            <a:endParaRPr/>
          </a:p>
        </p:txBody>
      </p:sp>
      <p:sp>
        <p:nvSpPr>
          <p:cNvPr id="1813" name="Google Shape;1813;g2921878fa09_0_10"/>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17500" algn="l" rtl="0">
              <a:spcBef>
                <a:spcPts val="360"/>
              </a:spcBef>
              <a:spcAft>
                <a:spcPts val="0"/>
              </a:spcAft>
              <a:buSzPts val="1400"/>
              <a:buChar char="●"/>
            </a:pPr>
            <a:r>
              <a:rPr lang="en-US" sz="1400" b="0"/>
              <a:t>Accept one or more parameters</a:t>
            </a:r>
            <a:endParaRPr sz="1400" b="0"/>
          </a:p>
          <a:p>
            <a:pPr marL="0" lvl="0" indent="0" algn="l" rtl="0">
              <a:spcBef>
                <a:spcPts val="600"/>
              </a:spcBef>
              <a:spcAft>
                <a:spcPts val="0"/>
              </a:spcAft>
              <a:buNone/>
            </a:pPr>
            <a:endParaRPr sz="1400" b="0"/>
          </a:p>
          <a:p>
            <a:pPr marL="457200" lvl="0" indent="-317500" algn="l" rtl="0">
              <a:spcBef>
                <a:spcPts val="600"/>
              </a:spcBef>
              <a:spcAft>
                <a:spcPts val="0"/>
              </a:spcAft>
              <a:buSzPts val="1400"/>
              <a:buChar char="●"/>
            </a:pPr>
            <a:r>
              <a:rPr lang="en-US" sz="1400" b="0"/>
              <a:t>Return a single value</a:t>
            </a:r>
            <a:endParaRPr sz="1400" b="0"/>
          </a:p>
          <a:p>
            <a:pPr marL="0" lvl="0" indent="0" algn="l" rtl="0">
              <a:spcBef>
                <a:spcPts val="600"/>
              </a:spcBef>
              <a:spcAft>
                <a:spcPts val="0"/>
              </a:spcAft>
              <a:buNone/>
            </a:pPr>
            <a:endParaRPr sz="1400" b="0"/>
          </a:p>
          <a:p>
            <a:pPr marL="457200" lvl="0" indent="-317500" algn="l" rtl="0">
              <a:spcBef>
                <a:spcPts val="600"/>
              </a:spcBef>
              <a:spcAft>
                <a:spcPts val="0"/>
              </a:spcAft>
              <a:buSzPts val="1400"/>
              <a:buChar char="●"/>
            </a:pPr>
            <a:r>
              <a:rPr lang="en-US" sz="1400" b="0"/>
              <a:t>Often used for calculations, data transformation, and string manipulations. </a:t>
            </a:r>
            <a:endParaRPr sz="1400" b="0"/>
          </a:p>
          <a:p>
            <a:pPr marL="0" lvl="0" indent="0" algn="l" rtl="0">
              <a:spcBef>
                <a:spcPts val="600"/>
              </a:spcBef>
              <a:spcAft>
                <a:spcPts val="0"/>
              </a:spcAft>
              <a:buNone/>
            </a:pPr>
            <a:endParaRPr sz="1400" b="0"/>
          </a:p>
          <a:p>
            <a:pPr marL="457200" lvl="0" indent="-317500" algn="l" rtl="0">
              <a:spcBef>
                <a:spcPts val="600"/>
              </a:spcBef>
              <a:spcAft>
                <a:spcPts val="0"/>
              </a:spcAft>
              <a:buSzPts val="1400"/>
              <a:buChar char="●"/>
            </a:pPr>
            <a:r>
              <a:rPr lang="en-US" sz="1400" b="0"/>
              <a:t>Can be defined using SQL, Java, Javascript, Python and Scala</a:t>
            </a:r>
            <a:endParaRPr sz="1400" b="0"/>
          </a:p>
          <a:p>
            <a:pPr marL="457200" lvl="0" indent="0" algn="l" rtl="0">
              <a:spcBef>
                <a:spcPts val="600"/>
              </a:spcBef>
              <a:spcAft>
                <a:spcPts val="0"/>
              </a:spcAft>
              <a:buNone/>
            </a:pPr>
            <a:endParaRPr sz="1400" b="0"/>
          </a:p>
          <a:p>
            <a:pPr marL="0" lvl="0" indent="0" algn="l" rtl="0">
              <a:spcBef>
                <a:spcPts val="600"/>
              </a:spcBef>
              <a:spcAft>
                <a:spcPts val="0"/>
              </a:spcAft>
              <a:buNone/>
            </a:pPr>
            <a:r>
              <a:rPr lang="en-US" sz="1400" b="0"/>
              <a:t>Example: </a:t>
            </a:r>
            <a:endParaRPr sz="1400" b="0"/>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600"/>
              </a:spcAft>
              <a:buNone/>
            </a:pPr>
            <a:endParaRPr/>
          </a:p>
        </p:txBody>
      </p:sp>
      <p:sp>
        <p:nvSpPr>
          <p:cNvPr id="1814" name="Google Shape;1814;g2921878fa09_0_10"/>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94</a:t>
            </a:fld>
            <a:endParaRPr/>
          </a:p>
        </p:txBody>
      </p:sp>
      <p:pic>
        <p:nvPicPr>
          <p:cNvPr id="1815" name="Google Shape;1815;g2921878fa09_0_10"/>
          <p:cNvPicPr preferRelativeResize="0"/>
          <p:nvPr/>
        </p:nvPicPr>
        <p:blipFill>
          <a:blip r:embed="rId3">
            <a:alphaModFix/>
          </a:blip>
          <a:stretch>
            <a:fillRect/>
          </a:stretch>
        </p:blipFill>
        <p:spPr>
          <a:xfrm>
            <a:off x="609600" y="3773613"/>
            <a:ext cx="9677400" cy="15144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g2921878fa09_0_18"/>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Table User Defined Functions	</a:t>
            </a:r>
            <a:endParaRPr/>
          </a:p>
        </p:txBody>
      </p:sp>
      <p:sp>
        <p:nvSpPr>
          <p:cNvPr id="1822" name="Google Shape;1822;g2921878fa09_0_18"/>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Accept parameters and returns a table (multiple rows of data)</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Suitable for transformation that result in multiple rows or filtering data</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Can be defined using SQL, Java, Javascript, and Python (not Scala)</a:t>
            </a:r>
            <a:endParaRPr b="0"/>
          </a:p>
          <a:p>
            <a:pPr marL="0" lvl="0" indent="0" algn="l" rtl="0">
              <a:spcBef>
                <a:spcPts val="600"/>
              </a:spcBef>
              <a:spcAft>
                <a:spcPts val="0"/>
              </a:spcAft>
              <a:buNone/>
            </a:pPr>
            <a:endParaRPr b="0"/>
          </a:p>
          <a:p>
            <a:pPr marL="0" lvl="0" indent="0" algn="l" rtl="0">
              <a:spcBef>
                <a:spcPts val="600"/>
              </a:spcBef>
              <a:spcAft>
                <a:spcPts val="0"/>
              </a:spcAft>
              <a:buNone/>
            </a:pPr>
            <a:r>
              <a:rPr lang="en-US" b="0"/>
              <a:t>Example: </a:t>
            </a:r>
            <a:endParaRPr b="0"/>
          </a:p>
          <a:p>
            <a:pPr marL="0" lvl="0" indent="0" algn="l" rtl="0">
              <a:spcBef>
                <a:spcPts val="600"/>
              </a:spcBef>
              <a:spcAft>
                <a:spcPts val="0"/>
              </a:spcAft>
              <a:buClr>
                <a:schemeClr val="dk1"/>
              </a:buClr>
              <a:buSzPts val="1100"/>
              <a:buFont typeface="Arial"/>
              <a:buNone/>
            </a:pPr>
            <a:endParaRPr b="0"/>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600"/>
              </a:spcAft>
              <a:buNone/>
            </a:pPr>
            <a:endParaRPr/>
          </a:p>
        </p:txBody>
      </p:sp>
      <p:sp>
        <p:nvSpPr>
          <p:cNvPr id="1823" name="Google Shape;1823;g2921878fa09_0_18"/>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95</a:t>
            </a:fld>
            <a:endParaRPr/>
          </a:p>
        </p:txBody>
      </p:sp>
      <p:pic>
        <p:nvPicPr>
          <p:cNvPr id="1824" name="Google Shape;1824;g2921878fa09_0_18"/>
          <p:cNvPicPr preferRelativeResize="0"/>
          <p:nvPr/>
        </p:nvPicPr>
        <p:blipFill>
          <a:blip r:embed="rId3">
            <a:alphaModFix/>
          </a:blip>
          <a:stretch>
            <a:fillRect/>
          </a:stretch>
        </p:blipFill>
        <p:spPr>
          <a:xfrm>
            <a:off x="809613" y="3867138"/>
            <a:ext cx="9420225" cy="18002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g2921878fa09_0_26"/>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Best Practices for UDFs</a:t>
            </a:r>
            <a:endParaRPr/>
          </a:p>
        </p:txBody>
      </p:sp>
      <p:sp>
        <p:nvSpPr>
          <p:cNvPr id="1831" name="Google Shape;1831;g2921878fa09_0_26"/>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sz="1800" b="0"/>
              <a:t>Maintain simplicity where possible</a:t>
            </a:r>
            <a:endParaRPr sz="1800" b="0"/>
          </a:p>
          <a:p>
            <a:pPr marL="0" lvl="0" indent="0" algn="l" rtl="0">
              <a:spcBef>
                <a:spcPts val="600"/>
              </a:spcBef>
              <a:spcAft>
                <a:spcPts val="0"/>
              </a:spcAft>
              <a:buNone/>
            </a:pPr>
            <a:endParaRPr sz="1800" b="0"/>
          </a:p>
          <a:p>
            <a:pPr marL="457200" lvl="0" indent="-342900" algn="l" rtl="0">
              <a:spcBef>
                <a:spcPts val="600"/>
              </a:spcBef>
              <a:spcAft>
                <a:spcPts val="0"/>
              </a:spcAft>
              <a:buSzPts val="1800"/>
              <a:buChar char="●"/>
            </a:pPr>
            <a:r>
              <a:rPr lang="en-US" sz="1800" b="0"/>
              <a:t>Test all UDFs in a non-production environment first</a:t>
            </a:r>
            <a:endParaRPr sz="1800" b="0"/>
          </a:p>
          <a:p>
            <a:pPr marL="0" lvl="0" indent="0" algn="l" rtl="0">
              <a:spcBef>
                <a:spcPts val="600"/>
              </a:spcBef>
              <a:spcAft>
                <a:spcPts val="0"/>
              </a:spcAft>
              <a:buNone/>
            </a:pPr>
            <a:endParaRPr sz="1800" b="0"/>
          </a:p>
          <a:p>
            <a:pPr marL="457200" lvl="0" indent="-342900" algn="l" rtl="0">
              <a:spcBef>
                <a:spcPts val="600"/>
              </a:spcBef>
              <a:spcAft>
                <a:spcPts val="0"/>
              </a:spcAft>
              <a:buSzPts val="1800"/>
              <a:buChar char="●"/>
            </a:pPr>
            <a:r>
              <a:rPr lang="en-US" sz="1800" b="0"/>
              <a:t>Document the purpose, inputs, and outputs, and usage examples. </a:t>
            </a:r>
            <a:endParaRPr sz="1800" b="0"/>
          </a:p>
          <a:p>
            <a:pPr marL="0" lvl="0" indent="0" algn="l" rtl="0">
              <a:spcBef>
                <a:spcPts val="600"/>
              </a:spcBef>
              <a:spcAft>
                <a:spcPts val="0"/>
              </a:spcAft>
              <a:buNone/>
            </a:pPr>
            <a:endParaRPr sz="1800" b="0"/>
          </a:p>
          <a:p>
            <a:pPr marL="457200" lvl="0" indent="-342900" algn="l" rtl="0">
              <a:spcBef>
                <a:spcPts val="600"/>
              </a:spcBef>
              <a:spcAft>
                <a:spcPts val="0"/>
              </a:spcAft>
              <a:buSzPts val="1800"/>
              <a:buChar char="●"/>
            </a:pPr>
            <a:r>
              <a:rPr lang="en-US" sz="1800" b="0"/>
              <a:t>Monitor performance, especially with non-sql UDFs</a:t>
            </a:r>
            <a:endParaRPr sz="1800" b="0"/>
          </a:p>
        </p:txBody>
      </p:sp>
      <p:sp>
        <p:nvSpPr>
          <p:cNvPr id="1832" name="Google Shape;1832;g2921878fa09_0_26"/>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g2921878fa09_0_33"/>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UDFs vs Stored Procedures</a:t>
            </a:r>
            <a:endParaRPr/>
          </a:p>
        </p:txBody>
      </p:sp>
      <p:sp>
        <p:nvSpPr>
          <p:cNvPr id="1839" name="Google Shape;1839;g2921878fa09_0_33"/>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a:t>Stored Procedure Purpose</a:t>
            </a:r>
            <a:endParaRPr/>
          </a:p>
          <a:p>
            <a:pPr marL="914400" lvl="1" indent="-342900" algn="l" rtl="0">
              <a:spcBef>
                <a:spcPts val="0"/>
              </a:spcBef>
              <a:spcAft>
                <a:spcPts val="0"/>
              </a:spcAft>
              <a:buSzPts val="1800"/>
              <a:buChar char="○"/>
            </a:pPr>
            <a:r>
              <a:rPr lang="en-US"/>
              <a:t>Generally to perform administrative operations by executing SQL statements. The body of a stored procedure is allowed, but not required, to explicitly return a value (such as an error indicator)</a:t>
            </a:r>
            <a:endParaRPr/>
          </a:p>
          <a:p>
            <a:pPr marL="0" lvl="0" indent="0" algn="l" rtl="0">
              <a:spcBef>
                <a:spcPts val="360"/>
              </a:spcBef>
              <a:spcAft>
                <a:spcPts val="0"/>
              </a:spcAft>
              <a:buNone/>
            </a:pPr>
            <a:endParaRPr/>
          </a:p>
          <a:p>
            <a:pPr marL="457200" lvl="0" indent="-342900" algn="l" rtl="0">
              <a:spcBef>
                <a:spcPts val="600"/>
              </a:spcBef>
              <a:spcAft>
                <a:spcPts val="0"/>
              </a:spcAft>
              <a:buSzPts val="1800"/>
              <a:buChar char="●"/>
            </a:pPr>
            <a:r>
              <a:rPr lang="en-US"/>
              <a:t>User Defined Function Purpose</a:t>
            </a:r>
            <a:endParaRPr/>
          </a:p>
          <a:p>
            <a:pPr marL="914400" lvl="1" indent="-355600" algn="l" rtl="0">
              <a:spcBef>
                <a:spcPts val="0"/>
              </a:spcBef>
              <a:spcAft>
                <a:spcPts val="0"/>
              </a:spcAft>
              <a:buSzPts val="2000"/>
              <a:buChar char="○"/>
            </a:pPr>
            <a:r>
              <a:rPr lang="en-US">
                <a:solidFill>
                  <a:srgbClr val="2C2F34"/>
                </a:solidFill>
                <a:highlight>
                  <a:srgbClr val="FFFFFF"/>
                </a:highlight>
              </a:rPr>
              <a:t>Calculate and return a value. A function always returns a value explicitly by specifying an expression. For example, the body of a JavaScript UDF must have a </a:t>
            </a:r>
            <a:r>
              <a:rPr lang="en-US">
                <a:solidFill>
                  <a:srgbClr val="2C2F34"/>
                </a:solidFill>
              </a:rPr>
              <a:t>return</a:t>
            </a:r>
            <a:r>
              <a:rPr lang="en-US">
                <a:solidFill>
                  <a:srgbClr val="2C2F34"/>
                </a:solidFill>
                <a:highlight>
                  <a:srgbClr val="FFFFFF"/>
                </a:highlight>
              </a:rPr>
              <a:t> statement that returns a value.</a:t>
            </a:r>
            <a:endParaRPr/>
          </a:p>
          <a:p>
            <a:pPr marL="0" lvl="0" indent="0" algn="l" rtl="0">
              <a:spcBef>
                <a:spcPts val="360"/>
              </a:spcBef>
              <a:spcAft>
                <a:spcPts val="600"/>
              </a:spcAft>
              <a:buNone/>
            </a:pPr>
            <a:endParaRPr/>
          </a:p>
        </p:txBody>
      </p:sp>
      <p:sp>
        <p:nvSpPr>
          <p:cNvPr id="1840" name="Google Shape;1840;g2921878fa09_0_33"/>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921878fa09_0_42"/>
          <p:cNvSpPr txBox="1">
            <a:spLocks noGrp="1"/>
          </p:cNvSpPr>
          <p:nvPr>
            <p:ph type="title"/>
          </p:nvPr>
        </p:nvSpPr>
        <p:spPr>
          <a:xfrm>
            <a:off x="503575" y="0"/>
            <a:ext cx="10266000" cy="8826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r>
              <a:rPr lang="en-US" sz="3488"/>
              <a:t>When to create a UDF or a Stored Procedure	</a:t>
            </a:r>
            <a:endParaRPr sz="3488"/>
          </a:p>
        </p:txBody>
      </p:sp>
      <p:sp>
        <p:nvSpPr>
          <p:cNvPr id="1847" name="Google Shape;1847;g2921878fa09_0_42"/>
          <p:cNvSpPr txBox="1">
            <a:spLocks noGrp="1"/>
          </p:cNvSpPr>
          <p:nvPr>
            <p:ph type="body" idx="1"/>
          </p:nvPr>
        </p:nvSpPr>
        <p:spPr>
          <a:xfrm>
            <a:off x="609600" y="1073900"/>
            <a:ext cx="52848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a:t>Create a stored Procedure when </a:t>
            </a:r>
            <a:endParaRPr/>
          </a:p>
          <a:p>
            <a:pPr marL="914400" lvl="1" indent="-346075" algn="l" rtl="0">
              <a:lnSpc>
                <a:spcPct val="115000"/>
              </a:lnSpc>
              <a:spcBef>
                <a:spcPts val="0"/>
              </a:spcBef>
              <a:spcAft>
                <a:spcPts val="0"/>
              </a:spcAft>
              <a:buClr>
                <a:srgbClr val="2C2F34"/>
              </a:buClr>
              <a:buSzPts val="1850"/>
              <a:buChar char="○"/>
            </a:pPr>
            <a:r>
              <a:rPr lang="en-US" sz="1850">
                <a:solidFill>
                  <a:srgbClr val="2C2F34"/>
                </a:solidFill>
                <a:highlight>
                  <a:srgbClr val="FFFFFF"/>
                </a:highlight>
              </a:rPr>
              <a:t>You’re migrating an existing stored procedure from another application/system.</a:t>
            </a:r>
            <a:endParaRPr sz="1850">
              <a:solidFill>
                <a:srgbClr val="2C2F34"/>
              </a:solidFill>
              <a:highlight>
                <a:srgbClr val="FFFFFF"/>
              </a:highlight>
            </a:endParaRPr>
          </a:p>
          <a:p>
            <a:pPr marL="914400" lvl="1" indent="-346075" algn="l" rtl="0">
              <a:lnSpc>
                <a:spcPct val="115000"/>
              </a:lnSpc>
              <a:spcBef>
                <a:spcPts val="0"/>
              </a:spcBef>
              <a:spcAft>
                <a:spcPts val="0"/>
              </a:spcAft>
              <a:buClr>
                <a:srgbClr val="2C2F34"/>
              </a:buClr>
              <a:buSzPts val="1850"/>
              <a:buChar char="○"/>
            </a:pPr>
            <a:r>
              <a:rPr lang="en-US" sz="1850">
                <a:solidFill>
                  <a:srgbClr val="2C2F34"/>
                </a:solidFill>
                <a:highlight>
                  <a:srgbClr val="FFFFFF"/>
                </a:highlight>
              </a:rPr>
              <a:t>You need to perform DDL or DML database operations:</a:t>
            </a:r>
            <a:endParaRPr sz="1850">
              <a:solidFill>
                <a:srgbClr val="2C2F34"/>
              </a:solidFill>
              <a:highlight>
                <a:srgbClr val="FFFFFF"/>
              </a:highlight>
            </a:endParaRPr>
          </a:p>
          <a:p>
            <a:pPr marL="1371600" lvl="2" indent="-346075" algn="l" rtl="0">
              <a:lnSpc>
                <a:spcPct val="115000"/>
              </a:lnSpc>
              <a:spcBef>
                <a:spcPts val="0"/>
              </a:spcBef>
              <a:spcAft>
                <a:spcPts val="0"/>
              </a:spcAft>
              <a:buClr>
                <a:srgbClr val="2C2F34"/>
              </a:buClr>
              <a:buSzPts val="1850"/>
              <a:buChar char="■"/>
            </a:pPr>
            <a:r>
              <a:rPr lang="en-US" sz="1850">
                <a:solidFill>
                  <a:srgbClr val="2C2F34"/>
                </a:solidFill>
                <a:highlight>
                  <a:srgbClr val="FFFFFF"/>
                </a:highlight>
              </a:rPr>
              <a:t>Administrative tasks, including DDL such as deleting temporary tables, deleting data older than N days, or adding users.</a:t>
            </a:r>
            <a:endParaRPr sz="1850">
              <a:solidFill>
                <a:srgbClr val="2C2F34"/>
              </a:solidFill>
              <a:highlight>
                <a:srgbClr val="FFFFFF"/>
              </a:highlight>
            </a:endParaRPr>
          </a:p>
          <a:p>
            <a:pPr marL="1371600" lvl="2" indent="-346075" algn="l" rtl="0">
              <a:lnSpc>
                <a:spcPct val="115000"/>
              </a:lnSpc>
              <a:spcBef>
                <a:spcPts val="0"/>
              </a:spcBef>
              <a:spcAft>
                <a:spcPts val="0"/>
              </a:spcAft>
              <a:buClr>
                <a:srgbClr val="2C2F34"/>
              </a:buClr>
              <a:buSzPts val="1850"/>
              <a:buChar char="■"/>
            </a:pPr>
            <a:r>
              <a:rPr lang="en-US" sz="1850">
                <a:solidFill>
                  <a:srgbClr val="2C2F34"/>
                </a:solidFill>
                <a:highlight>
                  <a:srgbClr val="FFFFFF"/>
                </a:highlight>
              </a:rPr>
              <a:t>DML statements (UPDATE statements, for example)</a:t>
            </a:r>
            <a:endParaRPr sz="1850">
              <a:solidFill>
                <a:srgbClr val="2C2F34"/>
              </a:solidFill>
              <a:highlight>
                <a:srgbClr val="FFFFFF"/>
              </a:highlight>
            </a:endParaRPr>
          </a:p>
          <a:p>
            <a:pPr marL="914400" lvl="0" indent="0" algn="l" rtl="0">
              <a:spcBef>
                <a:spcPts val="2400"/>
              </a:spcBef>
              <a:spcAft>
                <a:spcPts val="600"/>
              </a:spcAft>
              <a:buNone/>
            </a:pPr>
            <a:endParaRPr/>
          </a:p>
        </p:txBody>
      </p:sp>
      <p:sp>
        <p:nvSpPr>
          <p:cNvPr id="1848" name="Google Shape;1848;g2921878fa09_0_42"/>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98</a:t>
            </a:fld>
            <a:endParaRPr/>
          </a:p>
        </p:txBody>
      </p:sp>
      <p:sp>
        <p:nvSpPr>
          <p:cNvPr id="1849" name="Google Shape;1849;g2921878fa09_0_42"/>
          <p:cNvSpPr txBox="1">
            <a:spLocks noGrp="1"/>
          </p:cNvSpPr>
          <p:nvPr>
            <p:ph type="body" idx="1"/>
          </p:nvPr>
        </p:nvSpPr>
        <p:spPr>
          <a:xfrm>
            <a:off x="5894400" y="1073900"/>
            <a:ext cx="5709300" cy="5052300"/>
          </a:xfrm>
          <a:prstGeom prst="rect">
            <a:avLst/>
          </a:prstGeom>
        </p:spPr>
        <p:txBody>
          <a:bodyPr spcFirstLastPara="1" wrap="square" lIns="91425" tIns="45700" rIns="91425" bIns="45700" anchor="t" anchorCtr="0">
            <a:normAutofit/>
          </a:bodyPr>
          <a:lstStyle/>
          <a:p>
            <a:pPr marL="457200" lvl="0" indent="-334327" algn="l" rtl="0">
              <a:spcBef>
                <a:spcPts val="360"/>
              </a:spcBef>
              <a:spcAft>
                <a:spcPts val="0"/>
              </a:spcAft>
              <a:buSzPct val="90000"/>
              <a:buChar char="●"/>
            </a:pPr>
            <a:r>
              <a:rPr lang="en-US"/>
              <a:t>Create a UDF when  </a:t>
            </a:r>
            <a:endParaRPr/>
          </a:p>
          <a:p>
            <a:pPr marL="914400" lvl="1" indent="-346075" algn="l" rtl="0">
              <a:lnSpc>
                <a:spcPct val="115000"/>
              </a:lnSpc>
              <a:spcBef>
                <a:spcPts val="0"/>
              </a:spcBef>
              <a:spcAft>
                <a:spcPts val="0"/>
              </a:spcAft>
              <a:buClr>
                <a:srgbClr val="2C2F34"/>
              </a:buClr>
              <a:buSzPct val="100000"/>
              <a:buChar char="○"/>
            </a:pPr>
            <a:r>
              <a:rPr lang="en-US">
                <a:solidFill>
                  <a:srgbClr val="2C2F34"/>
                </a:solidFill>
                <a:highlight>
                  <a:srgbClr val="FFFFFF"/>
                </a:highlight>
              </a:rPr>
              <a:t>You’re migrating an existing UDF from another application/system.</a:t>
            </a:r>
            <a:endParaRPr>
              <a:solidFill>
                <a:srgbClr val="2C2F34"/>
              </a:solidFill>
              <a:highlight>
                <a:srgbClr val="FFFFFF"/>
              </a:highlight>
            </a:endParaRPr>
          </a:p>
          <a:p>
            <a:pPr marL="914400" lvl="1" indent="-346075" algn="l" rtl="0">
              <a:lnSpc>
                <a:spcPct val="115000"/>
              </a:lnSpc>
              <a:spcBef>
                <a:spcPts val="0"/>
              </a:spcBef>
              <a:spcAft>
                <a:spcPts val="0"/>
              </a:spcAft>
              <a:buClr>
                <a:srgbClr val="2C2F34"/>
              </a:buClr>
              <a:buSzPct val="100000"/>
              <a:buChar char="○"/>
            </a:pPr>
            <a:r>
              <a:rPr lang="en-US">
                <a:solidFill>
                  <a:srgbClr val="2C2F34"/>
                </a:solidFill>
                <a:highlight>
                  <a:srgbClr val="FFFFFF"/>
                </a:highlight>
              </a:rPr>
              <a:t>You need a function that can be called as part of a SQL statement and that must return a value that will be used in the statement.</a:t>
            </a:r>
            <a:endParaRPr>
              <a:solidFill>
                <a:srgbClr val="2C2F34"/>
              </a:solidFill>
              <a:highlight>
                <a:srgbClr val="FFFFFF"/>
              </a:highlight>
            </a:endParaRPr>
          </a:p>
          <a:p>
            <a:pPr marL="914400" lvl="1" indent="-346075" algn="l" rtl="0">
              <a:lnSpc>
                <a:spcPct val="115000"/>
              </a:lnSpc>
              <a:spcBef>
                <a:spcPts val="0"/>
              </a:spcBef>
              <a:spcAft>
                <a:spcPts val="0"/>
              </a:spcAft>
              <a:buClr>
                <a:srgbClr val="2C2F34"/>
              </a:buClr>
              <a:buSzPct val="100000"/>
              <a:buChar char="○"/>
            </a:pPr>
            <a:r>
              <a:rPr lang="en-US">
                <a:solidFill>
                  <a:srgbClr val="2C2F34"/>
                </a:solidFill>
                <a:highlight>
                  <a:srgbClr val="FFFFFF"/>
                </a:highlight>
              </a:rPr>
              <a:t>Your output needs to include a value for every input row or every group. For example:</a:t>
            </a:r>
            <a:br>
              <a:rPr lang="en-US">
                <a:solidFill>
                  <a:srgbClr val="2C2F34"/>
                </a:solidFill>
                <a:highlight>
                  <a:srgbClr val="FFFFFF"/>
                </a:highlight>
              </a:rPr>
            </a:br>
            <a:r>
              <a:rPr lang="en-US" b="1">
                <a:solidFill>
                  <a:srgbClr val="2C2F34"/>
                </a:solidFill>
                <a:highlight>
                  <a:srgbClr val="FFFFFF"/>
                </a:highlight>
              </a:rPr>
              <a:t>SELECT</a:t>
            </a:r>
            <a:r>
              <a:rPr lang="en-US">
                <a:solidFill>
                  <a:srgbClr val="2C2F34"/>
                </a:solidFill>
                <a:highlight>
                  <a:srgbClr val="FFFFFF"/>
                </a:highlight>
              </a:rPr>
              <a:t> MyFunction</a:t>
            </a:r>
            <a:r>
              <a:rPr lang="en-US" b="1">
                <a:solidFill>
                  <a:srgbClr val="2C2F34"/>
                </a:solidFill>
                <a:highlight>
                  <a:srgbClr val="FFFFFF"/>
                </a:highlight>
              </a:rPr>
              <a:t>(</a:t>
            </a:r>
            <a:r>
              <a:rPr lang="en-US">
                <a:solidFill>
                  <a:srgbClr val="2C2F34"/>
                </a:solidFill>
                <a:highlight>
                  <a:srgbClr val="FFFFFF"/>
                </a:highlight>
              </a:rPr>
              <a:t>col1</a:t>
            </a:r>
            <a:r>
              <a:rPr lang="en-US" b="1">
                <a:solidFill>
                  <a:srgbClr val="2C2F34"/>
                </a:solidFill>
                <a:highlight>
                  <a:srgbClr val="FFFFFF"/>
                </a:highlight>
              </a:rPr>
              <a:t>)</a:t>
            </a:r>
            <a:r>
              <a:rPr lang="en-US">
                <a:solidFill>
                  <a:srgbClr val="2C2F34"/>
                </a:solidFill>
                <a:highlight>
                  <a:srgbClr val="FFFFFF"/>
                </a:highlight>
              </a:rPr>
              <a:t> </a:t>
            </a:r>
            <a:r>
              <a:rPr lang="en-US" b="1">
                <a:solidFill>
                  <a:srgbClr val="2C2F34"/>
                </a:solidFill>
                <a:highlight>
                  <a:srgbClr val="FFFFFF"/>
                </a:highlight>
              </a:rPr>
              <a:t>FROM</a:t>
            </a:r>
            <a:r>
              <a:rPr lang="en-US">
                <a:solidFill>
                  <a:srgbClr val="2C2F34"/>
                </a:solidFill>
                <a:highlight>
                  <a:srgbClr val="FFFFFF"/>
                </a:highlight>
              </a:rPr>
              <a:t> table1</a:t>
            </a:r>
            <a:r>
              <a:rPr lang="en-US" b="1">
                <a:solidFill>
                  <a:srgbClr val="2C2F34"/>
                </a:solidFill>
                <a:highlight>
                  <a:srgbClr val="FFFFFF"/>
                </a:highlight>
              </a:rPr>
              <a:t>;</a:t>
            </a:r>
            <a:endParaRPr>
              <a:solidFill>
                <a:srgbClr val="2C2F34"/>
              </a:solidFill>
              <a:highlight>
                <a:srgbClr val="FFFFFF"/>
              </a:highlight>
            </a:endParaRPr>
          </a:p>
          <a:p>
            <a:pPr marL="914400" lvl="1" indent="-346075" algn="l" rtl="0">
              <a:lnSpc>
                <a:spcPct val="115000"/>
              </a:lnSpc>
              <a:spcBef>
                <a:spcPts val="0"/>
              </a:spcBef>
              <a:spcAft>
                <a:spcPts val="0"/>
              </a:spcAft>
              <a:buClr>
                <a:srgbClr val="2C2F34"/>
              </a:buClr>
              <a:buSzPct val="100000"/>
              <a:buChar char="○"/>
            </a:pPr>
            <a:r>
              <a:rPr lang="en-US">
                <a:solidFill>
                  <a:srgbClr val="2C2F34"/>
                </a:solidFill>
                <a:highlight>
                  <a:srgbClr val="FFFFFF"/>
                </a:highlight>
              </a:rPr>
              <a:t>You need to perform simple queries with SQL, such as SELECT statements.</a:t>
            </a:r>
            <a:endParaRPr>
              <a:solidFill>
                <a:srgbClr val="2C2F34"/>
              </a:solidFill>
              <a:highlight>
                <a:srgbClr val="FFFFFF"/>
              </a:highlight>
            </a:endParaRPr>
          </a:p>
          <a:p>
            <a:pPr marL="914400" lvl="0" indent="0" algn="l" rtl="0">
              <a:lnSpc>
                <a:spcPct val="115000"/>
              </a:lnSpc>
              <a:spcBef>
                <a:spcPts val="2400"/>
              </a:spcBef>
              <a:spcAft>
                <a:spcPts val="0"/>
              </a:spcAft>
              <a:buNone/>
            </a:pPr>
            <a:endParaRPr sz="1050">
              <a:solidFill>
                <a:srgbClr val="2C2F34"/>
              </a:solidFill>
              <a:highlight>
                <a:srgbClr val="FFFFFF"/>
              </a:highlight>
            </a:endParaRPr>
          </a:p>
          <a:p>
            <a:pPr marL="0" lvl="0" indent="0" algn="l" rtl="0">
              <a:spcBef>
                <a:spcPts val="2400"/>
              </a:spcBef>
              <a:spcAft>
                <a:spcPts val="600"/>
              </a:spcAft>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g2921878fa09_0_61"/>
          <p:cNvSpPr txBox="1">
            <a:spLocks noGrp="1"/>
          </p:cNvSpPr>
          <p:nvPr>
            <p:ph type="title"/>
          </p:nvPr>
        </p:nvSpPr>
        <p:spPr>
          <a:xfrm>
            <a:off x="609600" y="152718"/>
            <a:ext cx="8013300" cy="7299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Usage and Behavior Differences</a:t>
            </a:r>
            <a:endParaRPr/>
          </a:p>
        </p:txBody>
      </p:sp>
      <p:sp>
        <p:nvSpPr>
          <p:cNvPr id="1856" name="Google Shape;1856;g2921878fa09_0_61"/>
          <p:cNvSpPr txBox="1">
            <a:spLocks noGrp="1"/>
          </p:cNvSpPr>
          <p:nvPr>
            <p:ph type="body" idx="1"/>
          </p:nvPr>
        </p:nvSpPr>
        <p:spPr>
          <a:xfrm>
            <a:off x="609600" y="1073889"/>
            <a:ext cx="10160100" cy="50523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Char char="●"/>
            </a:pPr>
            <a:r>
              <a:rPr lang="en-US" b="0"/>
              <a:t>UDFs return a value, stored procedures need not</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UDFs return values are directly usable in SQL; stored procedure return values may not be</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UDFs can be called in context of another statement; stored procedures are called independently</a:t>
            </a:r>
            <a:endParaRPr b="0"/>
          </a:p>
          <a:p>
            <a:pPr marL="0" lvl="0" indent="0" algn="l" rtl="0">
              <a:spcBef>
                <a:spcPts val="600"/>
              </a:spcBef>
              <a:spcAft>
                <a:spcPts val="0"/>
              </a:spcAft>
              <a:buNone/>
            </a:pPr>
            <a:endParaRPr b="0"/>
          </a:p>
          <a:p>
            <a:pPr marL="457200" lvl="0" indent="-342900" algn="l" rtl="0">
              <a:spcBef>
                <a:spcPts val="600"/>
              </a:spcBef>
              <a:spcAft>
                <a:spcPts val="0"/>
              </a:spcAft>
              <a:buSzPts val="1800"/>
              <a:buChar char="●"/>
            </a:pPr>
            <a:r>
              <a:rPr lang="en-US" b="0"/>
              <a:t>Multiple UDFs may be called with one statement; a single stored procedure is called with one statement</a:t>
            </a:r>
            <a:endParaRPr b="0"/>
          </a:p>
          <a:p>
            <a:pPr marL="0" lvl="0" indent="0" algn="l" rtl="0">
              <a:spcBef>
                <a:spcPts val="600"/>
              </a:spcBef>
              <a:spcAft>
                <a:spcPts val="0"/>
              </a:spcAft>
              <a:buNone/>
            </a:pPr>
            <a:endParaRPr b="0"/>
          </a:p>
          <a:p>
            <a:pPr marL="457200" lvl="0" indent="-355600" algn="l" rtl="0">
              <a:lnSpc>
                <a:spcPct val="115000"/>
              </a:lnSpc>
              <a:spcBef>
                <a:spcPts val="1400"/>
              </a:spcBef>
              <a:spcAft>
                <a:spcPts val="0"/>
              </a:spcAft>
              <a:buSzPts val="2000"/>
              <a:buChar char="●"/>
            </a:pPr>
            <a:r>
              <a:rPr lang="en-US" b="0">
                <a:solidFill>
                  <a:srgbClr val="2C2F34"/>
                </a:solidFill>
                <a:highlight>
                  <a:srgbClr val="FFFFFF"/>
                </a:highlight>
              </a:rPr>
              <a:t>UDFs may access the database with simple queries only; stored procedures can execute DDL and DML statements</a:t>
            </a:r>
            <a:endParaRPr b="0"/>
          </a:p>
        </p:txBody>
      </p:sp>
      <p:sp>
        <p:nvSpPr>
          <p:cNvPr id="1857" name="Google Shape;1857;g2921878fa09_0_61"/>
          <p:cNvSpPr txBox="1">
            <a:spLocks noGrp="1"/>
          </p:cNvSpPr>
          <p:nvPr>
            <p:ph type="sldNum" idx="12"/>
          </p:nvPr>
        </p:nvSpPr>
        <p:spPr>
          <a:xfrm rot="-5400000">
            <a:off x="11189118" y="5824571"/>
            <a:ext cx="13158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30264</Words>
  <Application>Microsoft Macintosh PowerPoint</Application>
  <PresentationFormat>Widescreen</PresentationFormat>
  <Paragraphs>4674</Paragraphs>
  <Slides>306</Slides>
  <Notes>306</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306</vt:i4>
      </vt:variant>
    </vt:vector>
  </HeadingPairs>
  <TitlesOfParts>
    <vt:vector size="322" baseType="lpstr">
      <vt:lpstr>Poppins</vt:lpstr>
      <vt:lpstr>Times</vt:lpstr>
      <vt:lpstr>Arial Black</vt:lpstr>
      <vt:lpstr>Courier New</vt:lpstr>
      <vt:lpstr>Arial</vt:lpstr>
      <vt:lpstr>Helvetica Neue</vt:lpstr>
      <vt:lpstr>Lato</vt:lpstr>
      <vt:lpstr>Roboto Mono</vt:lpstr>
      <vt:lpstr>Calibri</vt:lpstr>
      <vt:lpstr>Roboto</vt:lpstr>
      <vt:lpstr>Essential</vt:lpstr>
      <vt:lpstr>1_Essential</vt:lpstr>
      <vt:lpstr>Simple Light</vt:lpstr>
      <vt:lpstr>2_Essential</vt:lpstr>
      <vt:lpstr>Essential</vt:lpstr>
      <vt:lpstr>1_Essential</vt:lpstr>
      <vt:lpstr>PowerPoint Presentation</vt:lpstr>
      <vt:lpstr>MEET THE INSTRUCTOR</vt:lpstr>
      <vt:lpstr>DAY 1</vt:lpstr>
      <vt:lpstr>DAY 2</vt:lpstr>
      <vt:lpstr>DAY 3</vt:lpstr>
      <vt:lpstr>COURSE OBJECTIVES</vt:lpstr>
      <vt:lpstr>About the Certification</vt:lpstr>
      <vt:lpstr>Exam Breakdown</vt:lpstr>
      <vt:lpstr>Exam Domain Breakdown</vt:lpstr>
      <vt:lpstr>INTRODUCTIONS</vt:lpstr>
      <vt:lpstr>LOGISTICS</vt:lpstr>
      <vt:lpstr>PowerPoint Presentation</vt:lpstr>
      <vt:lpstr>Data Loading in Snowflake</vt:lpstr>
      <vt:lpstr>Data Loading in Snowflake</vt:lpstr>
      <vt:lpstr>External Stages </vt:lpstr>
      <vt:lpstr>External Stages - Example</vt:lpstr>
      <vt:lpstr>Internal Stages </vt:lpstr>
      <vt:lpstr>Internal Stages - Example</vt:lpstr>
      <vt:lpstr>Bulk vs Continuous Loading</vt:lpstr>
      <vt:lpstr>Bulk vs Continuous Loading - Similarities</vt:lpstr>
      <vt:lpstr>Continuous Loading in SnowFlake</vt:lpstr>
      <vt:lpstr>Working with Semi-Structured Data Files</vt:lpstr>
      <vt:lpstr>Auto-Detecting Schemas</vt:lpstr>
      <vt:lpstr>PowerPoint Presentation</vt:lpstr>
      <vt:lpstr>Alternatives to Loading Data into Snowflake</vt:lpstr>
      <vt:lpstr>Considerations of Data Loading</vt:lpstr>
      <vt:lpstr>Considerations of Data Loading</vt:lpstr>
      <vt:lpstr>Considerations of Data Loading</vt:lpstr>
      <vt:lpstr>Considerations of Data Loading</vt:lpstr>
      <vt:lpstr>Considerations of Data Loading</vt:lpstr>
      <vt:lpstr>Considerations of Data Loading</vt:lpstr>
      <vt:lpstr>Considerations of Data Loading</vt:lpstr>
      <vt:lpstr>Managing Regular Data Loads</vt:lpstr>
      <vt:lpstr>Preparing to Load Data</vt:lpstr>
      <vt:lpstr>Data Unloading in Snowflake</vt:lpstr>
      <vt:lpstr>Snowpipe Overview </vt:lpstr>
      <vt:lpstr>Snowpipe Overview </vt:lpstr>
      <vt:lpstr>Snowflake Data Pipelines</vt:lpstr>
      <vt:lpstr>Snowflake Streams </vt:lpstr>
      <vt:lpstr>Offset Storage in Streams</vt:lpstr>
      <vt:lpstr>Table Versioning and Stream in Snowflake</vt:lpstr>
      <vt:lpstr>Repeatable Read Isolation in Streams</vt:lpstr>
      <vt:lpstr>Repeatable Read Isolation in Streams</vt:lpstr>
      <vt:lpstr>Overview of Stream Columns and type</vt:lpstr>
      <vt:lpstr>  Data Retention, Stream Staleness, and Multiple Consumers</vt:lpstr>
      <vt:lpstr>Streams on Views</vt:lpstr>
      <vt:lpstr>Snowflake Streams</vt:lpstr>
      <vt:lpstr>Snowflake Streams</vt:lpstr>
      <vt:lpstr>Snowflake Streams</vt:lpstr>
      <vt:lpstr>Snowflake Streams</vt:lpstr>
      <vt:lpstr>Snowflake Streams</vt:lpstr>
      <vt:lpstr>Snowflake Streams</vt:lpstr>
      <vt:lpstr>Snowflake Streams</vt:lpstr>
      <vt:lpstr>Snowflake Streams</vt:lpstr>
      <vt:lpstr>Snowflake Streams</vt:lpstr>
      <vt:lpstr>Snowflake Streams</vt:lpstr>
      <vt:lpstr>PowerPoint Presentation</vt:lpstr>
      <vt:lpstr>CHANGES Clause: Read only Alternative to Streams</vt:lpstr>
      <vt:lpstr>PowerPoint Presentation</vt:lpstr>
      <vt:lpstr>Billing for Streams </vt:lpstr>
      <vt:lpstr>Snowflake Tasks</vt:lpstr>
      <vt:lpstr>Serverless Tasks</vt:lpstr>
      <vt:lpstr>User-Managed Tasks </vt:lpstr>
      <vt:lpstr>Deciding Between Serverless and User Managed Tasks</vt:lpstr>
      <vt:lpstr>Task Scheduling in Snowflake</vt:lpstr>
      <vt:lpstr>Directed Acyclic Graphs &amp; Task Ownership</vt:lpstr>
      <vt:lpstr>Snowflake Tasks - DAG</vt:lpstr>
      <vt:lpstr>Overlapping DAG Runs in Snowflake</vt:lpstr>
      <vt:lpstr>Managing and Viewing DAGS in Snowflake</vt:lpstr>
      <vt:lpstr>Snowflake Tasks </vt:lpstr>
      <vt:lpstr>Task Execution</vt:lpstr>
      <vt:lpstr>Snowflake Tasks - Continued</vt:lpstr>
      <vt:lpstr>Snowflake Tasks</vt:lpstr>
      <vt:lpstr>Snowflake Tasks</vt:lpstr>
      <vt:lpstr>Snowflake Tasks</vt:lpstr>
      <vt:lpstr>Snowflake Tasks</vt:lpstr>
      <vt:lpstr>Snowflake Tasks</vt:lpstr>
      <vt:lpstr>Snowflake Tasks</vt:lpstr>
      <vt:lpstr>Snowflake Tasks</vt:lpstr>
      <vt:lpstr>Snowflake Tasks</vt:lpstr>
      <vt:lpstr>Snowflake Tasks</vt:lpstr>
      <vt:lpstr>Snowflake Tasks</vt:lpstr>
      <vt:lpstr>Dynamic Tables in Snowflake</vt:lpstr>
      <vt:lpstr>Understanding Dynamic Table Refresh</vt:lpstr>
      <vt:lpstr>Understanding Dynamic Table Refresh</vt:lpstr>
      <vt:lpstr>Dynamic Tables Compared to Streams and Tasks</vt:lpstr>
      <vt:lpstr>Dynamic Tables Compared to Streams and Tasks</vt:lpstr>
      <vt:lpstr>Dynamic Tables Compared to Streams and Tasks</vt:lpstr>
      <vt:lpstr>Dynamic Tables Compared to Materialized Views</vt:lpstr>
      <vt:lpstr>Understanding the Costs of Dynamic Tables</vt:lpstr>
      <vt:lpstr>PowerPoint Presentation</vt:lpstr>
      <vt:lpstr>User Defined Functions </vt:lpstr>
      <vt:lpstr>Types of UDFs in Snowflake</vt:lpstr>
      <vt:lpstr>Scalar User Defined Functions</vt:lpstr>
      <vt:lpstr>Table User Defined Functions </vt:lpstr>
      <vt:lpstr>Best Practices for UDFs</vt:lpstr>
      <vt:lpstr>UDFs vs Stored Procedures</vt:lpstr>
      <vt:lpstr> When to create a UDF or a Stored Procedure </vt:lpstr>
      <vt:lpstr>Usage and Behavior Differences</vt:lpstr>
      <vt:lpstr>Snowflake UDFs</vt:lpstr>
      <vt:lpstr>Snowflake UDFs</vt:lpstr>
      <vt:lpstr>Snowflake UDFs</vt:lpstr>
      <vt:lpstr>Snowflake UDFs</vt:lpstr>
      <vt:lpstr>Snowflake UDFs</vt:lpstr>
      <vt:lpstr>Snowflake UDFs</vt:lpstr>
      <vt:lpstr>Snowflake UDFs</vt:lpstr>
      <vt:lpstr>Snowflake UDFs</vt:lpstr>
      <vt:lpstr>Snowflake UDFs</vt:lpstr>
      <vt:lpstr>Snowflake UDFs</vt:lpstr>
      <vt:lpstr>External Functions in Snowflake</vt:lpstr>
      <vt:lpstr>Key Components: External Function</vt:lpstr>
      <vt:lpstr>Key Components: Remote Service</vt:lpstr>
      <vt:lpstr>Key Components: Proxy Service</vt:lpstr>
      <vt:lpstr>Key Components: API Integration</vt:lpstr>
      <vt:lpstr>Understanding External Functions</vt:lpstr>
      <vt:lpstr>Key Components &amp; Architecture</vt:lpstr>
      <vt:lpstr>Benefits of Using External Functions</vt:lpstr>
      <vt:lpstr>External Functions in Snowflake</vt:lpstr>
      <vt:lpstr>Setting up External Functions</vt:lpstr>
      <vt:lpstr>Use Cases for External Functions</vt:lpstr>
      <vt:lpstr>Making the Most of External Functions</vt:lpstr>
      <vt:lpstr>Snowflake External Functions</vt:lpstr>
      <vt:lpstr>Snowflake External Functions</vt:lpstr>
      <vt:lpstr>Snowflake External Functions</vt:lpstr>
      <vt:lpstr>Snowflake External Functions</vt:lpstr>
      <vt:lpstr>Snowflake External Functions</vt:lpstr>
      <vt:lpstr>Snowflake External Functions</vt:lpstr>
      <vt:lpstr>Snowflake External Functions</vt:lpstr>
      <vt:lpstr>Snowflake External Functions</vt:lpstr>
      <vt:lpstr>Transaction Management in Snowflake</vt:lpstr>
      <vt:lpstr>Transactions in Snowflake</vt:lpstr>
      <vt:lpstr>Transaction Isolation Levels In Snowflake</vt:lpstr>
      <vt:lpstr>Transaction Conflicts &amp; Resolutions</vt:lpstr>
      <vt:lpstr>Monitoring Transactions</vt:lpstr>
      <vt:lpstr>Best Practices in Snowflake Transaction Management</vt:lpstr>
      <vt:lpstr>PowerPoint Presentation</vt:lpstr>
      <vt:lpstr>Semi-structured Data in Snowflake</vt:lpstr>
      <vt:lpstr>Storage of Semi-structured Data</vt:lpstr>
      <vt:lpstr>Loading Semi-structured Data into Snowflake</vt:lpstr>
      <vt:lpstr>Querying Semi-structured Data</vt:lpstr>
      <vt:lpstr>Using Semi-structured Data with SQL Functions</vt:lpstr>
      <vt:lpstr>Performance Optimization for Semi-structured Data</vt:lpstr>
      <vt:lpstr>Integration with Structured Data</vt:lpstr>
      <vt:lpstr>Best Practices for Semi-structured Data in Snowflake</vt:lpstr>
      <vt:lpstr>PowerPoint Presentation</vt:lpstr>
      <vt:lpstr>Snowpark Overview</vt:lpstr>
      <vt:lpstr>Snowpark’s Key Features</vt:lpstr>
      <vt:lpstr>Advanced Snowpark Capabilities</vt:lpstr>
      <vt:lpstr>Snowpark ML</vt:lpstr>
      <vt:lpstr>Key Components of Snowpark ML</vt:lpstr>
      <vt:lpstr>Key Components of Snowpark ML</vt:lpstr>
      <vt:lpstr>PowerPoint Presentation</vt:lpstr>
      <vt:lpstr>Snowpark</vt:lpstr>
      <vt:lpstr>Snowpark</vt:lpstr>
      <vt:lpstr>Semi-Structured Data</vt:lpstr>
      <vt:lpstr>Semi-Structured Data</vt:lpstr>
      <vt:lpstr>Transaction Management</vt:lpstr>
      <vt:lpstr>Transaction Management</vt:lpstr>
      <vt:lpstr>Semi-Structured Data</vt:lpstr>
      <vt:lpstr>Semi-Structured Data</vt:lpstr>
      <vt:lpstr>Semi-Structured Data</vt:lpstr>
      <vt:lpstr>Semi-Structured Data</vt:lpstr>
      <vt:lpstr>Semi-Structured Data</vt:lpstr>
      <vt:lpstr>Semi-Structured Data</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Performance Optimization</vt:lpstr>
      <vt:lpstr>Viewing Execution Times and Load in Snowflake with Snowsight</vt:lpstr>
      <vt:lpstr>Drilling Down into Execution Time with Query Profile</vt:lpstr>
      <vt:lpstr>Writing Queries to Explore Execution Times in Snowflake</vt:lpstr>
      <vt:lpstr>Query Performance</vt:lpstr>
      <vt:lpstr>Query Performance</vt:lpstr>
      <vt:lpstr>Query Performance</vt:lpstr>
      <vt:lpstr>Query Performance</vt:lpstr>
      <vt:lpstr>Query Performance - Key Points</vt:lpstr>
      <vt:lpstr>Optimizing Warehouse Performance in Snowflake</vt:lpstr>
      <vt:lpstr>Reduce Queues</vt:lpstr>
      <vt:lpstr>Resolve Memory Spillage </vt:lpstr>
      <vt:lpstr>Increase Warehouse Size</vt:lpstr>
      <vt:lpstr>Query Acceleration Service</vt:lpstr>
      <vt:lpstr>Understanding Scale Factor In Query Acceleration</vt:lpstr>
      <vt:lpstr>Query Acceleration - Continued</vt:lpstr>
      <vt:lpstr>Optimizing Warehouse Cache</vt:lpstr>
      <vt:lpstr>Optimizing Warehouse Cache - Continued</vt:lpstr>
      <vt:lpstr>Limiting Concurrently Running Queries in Snowflake</vt:lpstr>
      <vt:lpstr>Limiting Concurrently Running Queries in Snowflake- Continued</vt:lpstr>
      <vt:lpstr>PowerPoint Presentation</vt:lpstr>
      <vt:lpstr>Micro Partitions and Data Clustering in Data Warehousing</vt:lpstr>
      <vt:lpstr>Understanding Micro Partitions in Snowflake</vt:lpstr>
      <vt:lpstr>Benefits of Micro-Partitions in Snowflake</vt:lpstr>
      <vt:lpstr>Benefits of Micro-Partitions in Snowflake - Continued</vt:lpstr>
      <vt:lpstr>Impact of Micro-Partitions on DML and Query Pruning</vt:lpstr>
      <vt:lpstr>Impact of Micro-Partitions on DML and Query Pruning - Continued</vt:lpstr>
      <vt:lpstr>Data Clustering</vt:lpstr>
      <vt:lpstr>DATA CLUSTERING</vt:lpstr>
      <vt:lpstr>Clustering Information for MicroParitions in Snowflake</vt:lpstr>
      <vt:lpstr>Clustering Depth Illustrated</vt:lpstr>
      <vt:lpstr>SYSTEM$CLUSTERING_DEPTH</vt:lpstr>
      <vt:lpstr>SYSTEM$CLUSTERING_DEPTH – Example</vt:lpstr>
      <vt:lpstr>SYSTEM$CLUSTERING_DEPTH – Example</vt:lpstr>
      <vt:lpstr>SYSTEM$CLUSTERING_DEPTH – Example</vt:lpstr>
      <vt:lpstr>SYSTEM$CLUSTERING_DEPTH – Example</vt:lpstr>
      <vt:lpstr>SYSTEM$CLUSTERING_INFORMATION</vt:lpstr>
      <vt:lpstr>SYSTEM$CLUSTERING_INFORMATION - Output</vt:lpstr>
      <vt:lpstr>SYSTEM$CLUSTERING_INFORMATION - Examples</vt:lpstr>
      <vt:lpstr>SEARCH OPTIMIZATION SERVICE</vt:lpstr>
      <vt:lpstr>HOW DOES SNOWFLAKE SEARCH OPTIMIZER SERVICE WORK</vt:lpstr>
      <vt:lpstr>QUERY PERFORMANCE OPTIMIZATION</vt:lpstr>
      <vt:lpstr>SCALING A VIRTUAL WAREHOUSE</vt:lpstr>
      <vt:lpstr>WAREHOUSE PERFORMANCE REPORT</vt:lpstr>
      <vt:lpstr>WAREHOUSE REPORT KEY METRICS</vt:lpstr>
      <vt:lpstr>PowerPoint Presentation</vt:lpstr>
      <vt:lpstr>DEFENSE IN DEPTH</vt:lpstr>
      <vt:lpstr>DATA ENCRYPTION</vt:lpstr>
      <vt:lpstr>AUTHENTICATION</vt:lpstr>
      <vt:lpstr>IDENTITY VS ACCESS</vt:lpstr>
      <vt:lpstr>AUTHORIZATION AND RBAC</vt:lpstr>
      <vt:lpstr>ROLE SWITCHING</vt:lpstr>
      <vt:lpstr>PUBLIC DATABASE ACCESS</vt:lpstr>
      <vt:lpstr>USERS &amp; ROLES</vt:lpstr>
      <vt:lpstr>MANAGING USERS AND ROLES</vt:lpstr>
      <vt:lpstr>SAML OR OAUTH</vt:lpstr>
      <vt:lpstr>ACCESS CONTROL FRAMEWORK</vt:lpstr>
      <vt:lpstr>ACCESS CONTROL KEY CONCEPTS</vt:lpstr>
      <vt:lpstr>SNOWFLAKE AUTHENTICATION METHODS</vt:lpstr>
      <vt:lpstr>AUTHENTICATION BEST PRACTICE</vt:lpstr>
      <vt:lpstr>ROLE-BASED ACCESS CONTROL (RBAC)</vt:lpstr>
      <vt:lpstr>LOGICAL RBAC LEVELS</vt:lpstr>
      <vt:lpstr>SYSTEM-DEFINED ROLES</vt:lpstr>
      <vt:lpstr>SYSTEM-DEFINED ROLES</vt:lpstr>
      <vt:lpstr>CUSTOM ROLES</vt:lpstr>
      <vt:lpstr>SECURABLE OBJECTS</vt:lpstr>
      <vt:lpstr>PRIVILEGES</vt:lpstr>
      <vt:lpstr>RBAC ROLE HIERARCHY</vt:lpstr>
      <vt:lpstr>PRIVILEGE INHERITANCE</vt:lpstr>
      <vt:lpstr>TIME TRAVEL </vt:lpstr>
      <vt:lpstr>TIME TRAVEL IN ACTION </vt:lpstr>
      <vt:lpstr>SNOWFLAKE UNDROP</vt:lpstr>
      <vt:lpstr>TIME TRAVEL AT | BEFORE</vt:lpstr>
      <vt:lpstr>TIME TRAVEL AT | BEFORE</vt:lpstr>
      <vt:lpstr>TIME TRAVEL LIMITATIONS</vt:lpstr>
      <vt:lpstr>FAIL-SAFE</vt:lpstr>
      <vt:lpstr>FAIL-SAFE DETAILS</vt:lpstr>
      <vt:lpstr>FAIL-SAFE LIMITATIONS</vt:lpstr>
      <vt:lpstr>ACCOUNT – USAGE - FAIL-SAFE</vt:lpstr>
      <vt:lpstr>FAIL-SAFE IN ACTION</vt:lpstr>
      <vt:lpstr>CONTINUOUS DATA PROTECTION LIFECYCLE</vt:lpstr>
      <vt:lpstr>Core Governance Features</vt:lpstr>
      <vt:lpstr>Audit &amp; Monitoring</vt:lpstr>
      <vt:lpstr>Snowflake Object Tagging</vt:lpstr>
      <vt:lpstr>Assigning and Using Tags</vt:lpstr>
      <vt:lpstr>Tag Quotas and Management</vt:lpstr>
      <vt:lpstr>Tag Lineage and Inheritance</vt:lpstr>
      <vt:lpstr>Object Dependencies in Snowflake</vt:lpstr>
      <vt:lpstr>Types of Dependencies</vt:lpstr>
      <vt:lpstr>Benefits of Identifying Object Dependencies</vt:lpstr>
      <vt:lpstr>Column Level Security in Snowflake</vt:lpstr>
      <vt:lpstr>Understanding Masking Policies in Snowflake</vt:lpstr>
      <vt:lpstr>Masking Policies</vt:lpstr>
      <vt:lpstr>Masking Policies</vt:lpstr>
      <vt:lpstr>Components and Advantages of Masking Policies in Snowflake</vt:lpstr>
      <vt:lpstr>PowerPoint Presentation</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lpstr>Mock Exam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Smith</dc:creator>
  <cp:lastModifiedBy>Srinivas Sukka(UST,GB)</cp:lastModifiedBy>
  <cp:revision>2</cp:revision>
  <dcterms:created xsi:type="dcterms:W3CDTF">2018-04-10T16:25:54Z</dcterms:created>
  <dcterms:modified xsi:type="dcterms:W3CDTF">2025-07-20T14:52:39Z</dcterms:modified>
</cp:coreProperties>
</file>